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20"/>
  </p:notesMasterIdLst>
  <p:sldIdLst>
    <p:sldId id="287" r:id="rId2"/>
    <p:sldId id="337" r:id="rId3"/>
    <p:sldId id="338" r:id="rId4"/>
    <p:sldId id="339" r:id="rId5"/>
    <p:sldId id="510" r:id="rId6"/>
    <p:sldId id="511" r:id="rId7"/>
    <p:sldId id="512" r:id="rId8"/>
    <p:sldId id="513" r:id="rId9"/>
    <p:sldId id="503" r:id="rId10"/>
    <p:sldId id="340" r:id="rId11"/>
    <p:sldId id="386" r:id="rId12"/>
    <p:sldId id="514" r:id="rId13"/>
    <p:sldId id="498" r:id="rId14"/>
    <p:sldId id="447" r:id="rId15"/>
    <p:sldId id="448" r:id="rId16"/>
    <p:sldId id="342" r:id="rId17"/>
    <p:sldId id="323" r:id="rId18"/>
    <p:sldId id="293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CC33"/>
    <a:srgbClr val="3333FF"/>
    <a:srgbClr val="00FF00"/>
    <a:srgbClr val="FF5757"/>
    <a:srgbClr val="00FFFF"/>
    <a:srgbClr val="9933FF"/>
    <a:srgbClr val="FF3399"/>
    <a:srgbClr val="F8F8F8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8514" autoAdjust="0"/>
  </p:normalViewPr>
  <p:slideViewPr>
    <p:cSldViewPr>
      <p:cViewPr>
        <p:scale>
          <a:sx n="100" d="100"/>
          <a:sy n="100" d="100"/>
        </p:scale>
        <p:origin x="-200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12111103633947E-2"/>
          <c:y val="1.5614196857737758E-2"/>
          <c:w val="0.9024891221643907"/>
          <c:h val="0.935586242984603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1051749</c:v>
                </c:pt>
                <c:pt idx="1">
                  <c:v>1290108</c:v>
                </c:pt>
                <c:pt idx="2">
                  <c:v>1500049</c:v>
                </c:pt>
                <c:pt idx="3">
                  <c:v>2031717</c:v>
                </c:pt>
                <c:pt idx="4">
                  <c:v>2822363</c:v>
                </c:pt>
                <c:pt idx="5">
                  <c:v>4428221</c:v>
                </c:pt>
                <c:pt idx="6">
                  <c:v>5392303</c:v>
                </c:pt>
                <c:pt idx="7">
                  <c:v>5515559</c:v>
                </c:pt>
                <c:pt idx="8">
                  <c:v>5901094</c:v>
                </c:pt>
                <c:pt idx="9">
                  <c:v>6360503</c:v>
                </c:pt>
                <c:pt idx="10">
                  <c:v>7556273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gapDepth val="130"/>
        <c:shape val="box"/>
        <c:axId val="99185152"/>
        <c:axId val="99352576"/>
        <c:axId val="47830912"/>
      </c:bar3DChart>
      <c:catAx>
        <c:axId val="9918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99352576"/>
        <c:crosses val="autoZero"/>
        <c:auto val="1"/>
        <c:lblAlgn val="ctr"/>
        <c:lblOffset val="100"/>
        <c:noMultiLvlLbl val="0"/>
      </c:catAx>
      <c:valAx>
        <c:axId val="99352576"/>
        <c:scaling>
          <c:orientation val="minMax"/>
          <c:max val="7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99185152"/>
        <c:crosses val="autoZero"/>
        <c:crossBetween val="between"/>
      </c:valAx>
      <c:serAx>
        <c:axId val="47830912"/>
        <c:scaling>
          <c:orientation val="minMax"/>
        </c:scaling>
        <c:delete val="1"/>
        <c:axPos val="b"/>
        <c:majorTickMark val="out"/>
        <c:minorTickMark val="none"/>
        <c:tickLblPos val="nextTo"/>
        <c:crossAx val="99352576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28575">
                <a:solidFill>
                  <a:srgbClr val="7030A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116503</c:v>
                </c:pt>
                <c:pt idx="1">
                  <c:v>103981</c:v>
                </c:pt>
                <c:pt idx="2">
                  <c:v>133448</c:v>
                </c:pt>
                <c:pt idx="3">
                  <c:v>125087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ln w="28575">
              <a:solidFill>
                <a:schemeClr val="bg1">
                  <a:lumMod val="95000"/>
                </a:schemeClr>
              </a:solidFill>
            </a:ln>
          </c:spPr>
          <c:marker>
            <c:spPr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71141</c:v>
                </c:pt>
                <c:pt idx="1">
                  <c:v>70430</c:v>
                </c:pt>
                <c:pt idx="2">
                  <c:v>91529</c:v>
                </c:pt>
                <c:pt idx="3">
                  <c:v>124062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28575">
                <a:solidFill>
                  <a:srgbClr val="FFFF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94959</c:v>
                </c:pt>
                <c:pt idx="1">
                  <c:v>92234</c:v>
                </c:pt>
                <c:pt idx="2">
                  <c:v>100721</c:v>
                </c:pt>
                <c:pt idx="3">
                  <c:v>121126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ln w="28575">
              <a:solidFill>
                <a:srgbClr val="00FFFF"/>
              </a:solidFill>
            </a:ln>
          </c:spPr>
          <c:marker>
            <c:spPr>
              <a:solidFill>
                <a:srgbClr val="00FFFF"/>
              </a:solidFill>
              <a:ln w="28575">
                <a:solidFill>
                  <a:srgbClr val="00FFFF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93711</c:v>
                </c:pt>
                <c:pt idx="1">
                  <c:v>102707</c:v>
                </c:pt>
                <c:pt idx="2">
                  <c:v>109371</c:v>
                </c:pt>
                <c:pt idx="3">
                  <c:v>111353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 ქვეყნები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29803</c:v>
                </c:pt>
                <c:pt idx="1">
                  <c:v>28926</c:v>
                </c:pt>
                <c:pt idx="2">
                  <c:v>49127</c:v>
                </c:pt>
                <c:pt idx="3">
                  <c:v>49688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 w="28575">
                <a:solidFill>
                  <a:srgbClr val="00206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12057</c:v>
                </c:pt>
                <c:pt idx="1">
                  <c:v>15530</c:v>
                </c:pt>
                <c:pt idx="2">
                  <c:v>21981</c:v>
                </c:pt>
                <c:pt idx="3">
                  <c:v>30887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ირანი</c:v>
                </c:pt>
              </c:strCache>
            </c:strRef>
          </c:tx>
          <c:spPr>
            <a:ln w="28575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 w="28575">
                <a:solidFill>
                  <a:srgbClr val="00FF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  <c:pt idx="0">
                  <c:v>15570</c:v>
                </c:pt>
                <c:pt idx="1">
                  <c:v>16696</c:v>
                </c:pt>
                <c:pt idx="2">
                  <c:v>58828</c:v>
                </c:pt>
                <c:pt idx="3">
                  <c:v>20431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უკრაინა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Sheet1!$B$9:$M$9</c:f>
              <c:numCache>
                <c:formatCode>General</c:formatCode>
                <c:ptCount val="12"/>
                <c:pt idx="0">
                  <c:v>10497</c:v>
                </c:pt>
                <c:pt idx="1">
                  <c:v>10302</c:v>
                </c:pt>
                <c:pt idx="2">
                  <c:v>13509</c:v>
                </c:pt>
                <c:pt idx="3">
                  <c:v>14069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38304"/>
        <c:axId val="43387712"/>
      </c:lineChart>
      <c:catAx>
        <c:axId val="43938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43387712"/>
        <c:crosses val="autoZero"/>
        <c:auto val="1"/>
        <c:lblAlgn val="ctr"/>
        <c:lblOffset val="100"/>
        <c:noMultiLvlLbl val="0"/>
      </c:catAx>
      <c:valAx>
        <c:axId val="43387712"/>
        <c:scaling>
          <c:orientation val="minMax"/>
          <c:max val="300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43938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07491436451799"/>
          <c:y val="8.3333333333333343E-2"/>
          <c:w val="0.86038836247164019"/>
          <c:h val="0.660793416447954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შემოსვლა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883190</c:v>
                </c:pt>
                <c:pt idx="1">
                  <c:v>848621</c:v>
                </c:pt>
                <c:pt idx="2">
                  <c:v>955429</c:v>
                </c:pt>
                <c:pt idx="3">
                  <c:v>1028998</c:v>
                </c:pt>
                <c:pt idx="4">
                  <c:v>1099200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გასვლა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908562</c:v>
                </c:pt>
                <c:pt idx="1">
                  <c:v>868802</c:v>
                </c:pt>
                <c:pt idx="2">
                  <c:v>972430</c:v>
                </c:pt>
                <c:pt idx="3">
                  <c:v>1054293</c:v>
                </c:pt>
                <c:pt idx="4">
                  <c:v>1128087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4552704"/>
        <c:axId val="441977088"/>
        <c:axId val="0"/>
      </c:bar3DChart>
      <c:catAx>
        <c:axId val="44455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441977088"/>
        <c:crosses val="autoZero"/>
        <c:auto val="1"/>
        <c:lblAlgn val="ctr"/>
        <c:lblOffset val="100"/>
        <c:noMultiLvlLbl val="0"/>
      </c:catAx>
      <c:valAx>
        <c:axId val="441977088"/>
        <c:scaling>
          <c:orientation val="minMax"/>
          <c:max val="12000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444552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algn="just" rtl="0">
              <a:lnSpc>
                <a:spcPct val="100000"/>
              </a:lnSpc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56899555817743E-2"/>
          <c:y val="1.7871142287649685E-2"/>
          <c:w val="0.89286903025371178"/>
          <c:h val="0.6064198277319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 წელი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ყაზახეთი</c:v>
                </c:pt>
                <c:pt idx="3">
                  <c:v>გერმანია</c:v>
                </c:pt>
                <c:pt idx="4">
                  <c:v>პოლონეთი</c:v>
                </c:pt>
                <c:pt idx="5">
                  <c:v>ა.შ.შ.</c:v>
                </c:pt>
                <c:pt idx="6">
                  <c:v>ფილიპინები</c:v>
                </c:pt>
                <c:pt idx="7">
                  <c:v>ბელორუსია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საუდის არაბეთი</c:v>
                </c:pt>
                <c:pt idx="11">
                  <c:v>საბერძნეთი</c:v>
                </c:pt>
                <c:pt idx="12">
                  <c:v>საფრანგეთი</c:v>
                </c:pt>
                <c:pt idx="13">
                  <c:v>ლიტვა</c:v>
                </c:pt>
                <c:pt idx="14">
                  <c:v>არაბ გაერ საე</c:v>
                </c:pt>
                <c:pt idx="15">
                  <c:v>ლატვია</c:v>
                </c:pt>
                <c:pt idx="16">
                  <c:v>იტალია</c:v>
                </c:pt>
                <c:pt idx="17">
                  <c:v>ნიდერლანდები</c:v>
                </c:pt>
                <c:pt idx="18">
                  <c:v>თურქმენეთი</c:v>
                </c:pt>
                <c:pt idx="19">
                  <c:v>კუვეიტი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5123</c:v>
                </c:pt>
                <c:pt idx="1">
                  <c:v>1393</c:v>
                </c:pt>
                <c:pt idx="2">
                  <c:v>5285</c:v>
                </c:pt>
                <c:pt idx="3">
                  <c:v>6096</c:v>
                </c:pt>
                <c:pt idx="4">
                  <c:v>7558</c:v>
                </c:pt>
                <c:pt idx="5">
                  <c:v>6503</c:v>
                </c:pt>
                <c:pt idx="6">
                  <c:v>2037</c:v>
                </c:pt>
                <c:pt idx="7">
                  <c:v>2896</c:v>
                </c:pt>
                <c:pt idx="8">
                  <c:v>3595</c:v>
                </c:pt>
                <c:pt idx="9">
                  <c:v>2886</c:v>
                </c:pt>
                <c:pt idx="10">
                  <c:v>397</c:v>
                </c:pt>
                <c:pt idx="11">
                  <c:v>4686</c:v>
                </c:pt>
                <c:pt idx="12">
                  <c:v>2796</c:v>
                </c:pt>
                <c:pt idx="13">
                  <c:v>1996</c:v>
                </c:pt>
                <c:pt idx="14">
                  <c:v>324</c:v>
                </c:pt>
                <c:pt idx="15">
                  <c:v>1721</c:v>
                </c:pt>
                <c:pt idx="16">
                  <c:v>2288</c:v>
                </c:pt>
                <c:pt idx="17">
                  <c:v>1765</c:v>
                </c:pt>
                <c:pt idx="18">
                  <c:v>632</c:v>
                </c:pt>
                <c:pt idx="19">
                  <c:v>241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წელი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ყაზახეთი</c:v>
                </c:pt>
                <c:pt idx="3">
                  <c:v>გერმანია</c:v>
                </c:pt>
                <c:pt idx="4">
                  <c:v>პოლონეთი</c:v>
                </c:pt>
                <c:pt idx="5">
                  <c:v>ა.შ.შ.</c:v>
                </c:pt>
                <c:pt idx="6">
                  <c:v>ფილიპინები</c:v>
                </c:pt>
                <c:pt idx="7">
                  <c:v>ბელორუსია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საუდის არაბეთი</c:v>
                </c:pt>
                <c:pt idx="11">
                  <c:v>საბერძნეთი</c:v>
                </c:pt>
                <c:pt idx="12">
                  <c:v>საფრანგეთი</c:v>
                </c:pt>
                <c:pt idx="13">
                  <c:v>ლიტვა</c:v>
                </c:pt>
                <c:pt idx="14">
                  <c:v>არაბ გაერ საე</c:v>
                </c:pt>
                <c:pt idx="15">
                  <c:v>ლატვია</c:v>
                </c:pt>
                <c:pt idx="16">
                  <c:v>იტალია</c:v>
                </c:pt>
                <c:pt idx="17">
                  <c:v>ნიდერლანდები</c:v>
                </c:pt>
                <c:pt idx="18">
                  <c:v>თურქმენეთი</c:v>
                </c:pt>
                <c:pt idx="19">
                  <c:v>კუვეიტი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5396</c:v>
                </c:pt>
                <c:pt idx="1">
                  <c:v>1552</c:v>
                </c:pt>
                <c:pt idx="2">
                  <c:v>6816</c:v>
                </c:pt>
                <c:pt idx="3">
                  <c:v>8786</c:v>
                </c:pt>
                <c:pt idx="4">
                  <c:v>6304</c:v>
                </c:pt>
                <c:pt idx="5">
                  <c:v>6960</c:v>
                </c:pt>
                <c:pt idx="6">
                  <c:v>1605</c:v>
                </c:pt>
                <c:pt idx="7">
                  <c:v>3987</c:v>
                </c:pt>
                <c:pt idx="8">
                  <c:v>4102</c:v>
                </c:pt>
                <c:pt idx="9">
                  <c:v>2231</c:v>
                </c:pt>
                <c:pt idx="10">
                  <c:v>850</c:v>
                </c:pt>
                <c:pt idx="11">
                  <c:v>3984</c:v>
                </c:pt>
                <c:pt idx="12">
                  <c:v>2772</c:v>
                </c:pt>
                <c:pt idx="13">
                  <c:v>3343</c:v>
                </c:pt>
                <c:pt idx="14">
                  <c:v>2074</c:v>
                </c:pt>
                <c:pt idx="15">
                  <c:v>1780</c:v>
                </c:pt>
                <c:pt idx="16">
                  <c:v>2387</c:v>
                </c:pt>
                <c:pt idx="17">
                  <c:v>1832</c:v>
                </c:pt>
                <c:pt idx="18">
                  <c:v>880</c:v>
                </c:pt>
                <c:pt idx="19">
                  <c:v>306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წელი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ყაზახეთი</c:v>
                </c:pt>
                <c:pt idx="3">
                  <c:v>გერმანია</c:v>
                </c:pt>
                <c:pt idx="4">
                  <c:v>პოლონეთი</c:v>
                </c:pt>
                <c:pt idx="5">
                  <c:v>ა.შ.შ.</c:v>
                </c:pt>
                <c:pt idx="6">
                  <c:v>ფილიპინები</c:v>
                </c:pt>
                <c:pt idx="7">
                  <c:v>ბელორუსია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საუდის არაბეთი</c:v>
                </c:pt>
                <c:pt idx="11">
                  <c:v>საბერძნეთი</c:v>
                </c:pt>
                <c:pt idx="12">
                  <c:v>საფრანგეთი</c:v>
                </c:pt>
                <c:pt idx="13">
                  <c:v>ლიტვა</c:v>
                </c:pt>
                <c:pt idx="14">
                  <c:v>არაბ გაერ საე</c:v>
                </c:pt>
                <c:pt idx="15">
                  <c:v>ლატვია</c:v>
                </c:pt>
                <c:pt idx="16">
                  <c:v>იტალია</c:v>
                </c:pt>
                <c:pt idx="17">
                  <c:v>ნიდერლანდები</c:v>
                </c:pt>
                <c:pt idx="18">
                  <c:v>თურქმენეთი</c:v>
                </c:pt>
                <c:pt idx="19">
                  <c:v>კუვეიტი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11122</c:v>
                </c:pt>
                <c:pt idx="1">
                  <c:v>6858</c:v>
                </c:pt>
                <c:pt idx="2">
                  <c:v>8764</c:v>
                </c:pt>
                <c:pt idx="3">
                  <c:v>6940</c:v>
                </c:pt>
                <c:pt idx="4">
                  <c:v>6690</c:v>
                </c:pt>
                <c:pt idx="5">
                  <c:v>7351</c:v>
                </c:pt>
                <c:pt idx="6">
                  <c:v>5482</c:v>
                </c:pt>
                <c:pt idx="7">
                  <c:v>5430</c:v>
                </c:pt>
                <c:pt idx="8">
                  <c:v>4394</c:v>
                </c:pt>
                <c:pt idx="9">
                  <c:v>3450</c:v>
                </c:pt>
                <c:pt idx="10">
                  <c:v>1607</c:v>
                </c:pt>
                <c:pt idx="11">
                  <c:v>4120</c:v>
                </c:pt>
                <c:pt idx="12">
                  <c:v>3149</c:v>
                </c:pt>
                <c:pt idx="13">
                  <c:v>2962</c:v>
                </c:pt>
                <c:pt idx="14">
                  <c:v>5001</c:v>
                </c:pt>
                <c:pt idx="15">
                  <c:v>2227</c:v>
                </c:pt>
                <c:pt idx="16">
                  <c:v>3012</c:v>
                </c:pt>
                <c:pt idx="17">
                  <c:v>1894</c:v>
                </c:pt>
                <c:pt idx="18">
                  <c:v>1570</c:v>
                </c:pt>
                <c:pt idx="19">
                  <c:v>669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ყაზახეთი</c:v>
                </c:pt>
                <c:pt idx="3">
                  <c:v>გერმანია</c:v>
                </c:pt>
                <c:pt idx="4">
                  <c:v>პოლონეთი</c:v>
                </c:pt>
                <c:pt idx="5">
                  <c:v>ა.შ.შ.</c:v>
                </c:pt>
                <c:pt idx="6">
                  <c:v>ფილიპინები</c:v>
                </c:pt>
                <c:pt idx="7">
                  <c:v>ბელორუსია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საუდის არაბეთი</c:v>
                </c:pt>
                <c:pt idx="11">
                  <c:v>საბერძნეთი</c:v>
                </c:pt>
                <c:pt idx="12">
                  <c:v>საფრანგეთი</c:v>
                </c:pt>
                <c:pt idx="13">
                  <c:v>ლიტვა</c:v>
                </c:pt>
                <c:pt idx="14">
                  <c:v>არაბ გაერ საე</c:v>
                </c:pt>
                <c:pt idx="15">
                  <c:v>ლატვია</c:v>
                </c:pt>
                <c:pt idx="16">
                  <c:v>იტალია</c:v>
                </c:pt>
                <c:pt idx="17">
                  <c:v>ნიდერლანდები</c:v>
                </c:pt>
                <c:pt idx="18">
                  <c:v>თურქმენეთი</c:v>
                </c:pt>
                <c:pt idx="19">
                  <c:v>კუვეიტი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18561</c:v>
                </c:pt>
                <c:pt idx="1">
                  <c:v>16465</c:v>
                </c:pt>
                <c:pt idx="2">
                  <c:v>10350</c:v>
                </c:pt>
                <c:pt idx="3">
                  <c:v>9942</c:v>
                </c:pt>
                <c:pt idx="4">
                  <c:v>8682</c:v>
                </c:pt>
                <c:pt idx="5">
                  <c:v>8577</c:v>
                </c:pt>
                <c:pt idx="6">
                  <c:v>7346</c:v>
                </c:pt>
                <c:pt idx="7">
                  <c:v>6955</c:v>
                </c:pt>
                <c:pt idx="8">
                  <c:v>5538</c:v>
                </c:pt>
                <c:pt idx="9">
                  <c:v>4543</c:v>
                </c:pt>
                <c:pt idx="10">
                  <c:v>3479</c:v>
                </c:pt>
                <c:pt idx="11">
                  <c:v>4816</c:v>
                </c:pt>
                <c:pt idx="12">
                  <c:v>4082</c:v>
                </c:pt>
                <c:pt idx="13">
                  <c:v>3713</c:v>
                </c:pt>
                <c:pt idx="14">
                  <c:v>4136</c:v>
                </c:pt>
                <c:pt idx="15">
                  <c:v>2539</c:v>
                </c:pt>
                <c:pt idx="16">
                  <c:v>3295</c:v>
                </c:pt>
                <c:pt idx="17">
                  <c:v>2573</c:v>
                </c:pt>
                <c:pt idx="18">
                  <c:v>3343</c:v>
                </c:pt>
                <c:pt idx="19">
                  <c:v>1578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 წელი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ყაზახეთი</c:v>
                </c:pt>
                <c:pt idx="3">
                  <c:v>გერმანია</c:v>
                </c:pt>
                <c:pt idx="4">
                  <c:v>პოლონეთი</c:v>
                </c:pt>
                <c:pt idx="5">
                  <c:v>ა.შ.შ.</c:v>
                </c:pt>
                <c:pt idx="6">
                  <c:v>ფილიპინები</c:v>
                </c:pt>
                <c:pt idx="7">
                  <c:v>ბელორუსია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საუდის არაბეთი</c:v>
                </c:pt>
                <c:pt idx="11">
                  <c:v>საბერძნეთი</c:v>
                </c:pt>
                <c:pt idx="12">
                  <c:v>საფრანგეთი</c:v>
                </c:pt>
                <c:pt idx="13">
                  <c:v>ლიტვა</c:v>
                </c:pt>
                <c:pt idx="14">
                  <c:v>არაბ გაერ საე</c:v>
                </c:pt>
                <c:pt idx="15">
                  <c:v>ლატვია</c:v>
                </c:pt>
                <c:pt idx="16">
                  <c:v>იტალია</c:v>
                </c:pt>
                <c:pt idx="17">
                  <c:v>ნიდერლანდები</c:v>
                </c:pt>
                <c:pt idx="18">
                  <c:v>თურქმენეთი</c:v>
                </c:pt>
                <c:pt idx="19">
                  <c:v>კუვეიტი</c:v>
                </c:pt>
              </c:strCache>
            </c:str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27783</c:v>
                </c:pt>
                <c:pt idx="1">
                  <c:v>21583</c:v>
                </c:pt>
                <c:pt idx="2">
                  <c:v>12132</c:v>
                </c:pt>
                <c:pt idx="3">
                  <c:v>11753</c:v>
                </c:pt>
                <c:pt idx="4">
                  <c:v>10547</c:v>
                </c:pt>
                <c:pt idx="5">
                  <c:v>10209</c:v>
                </c:pt>
                <c:pt idx="6">
                  <c:v>8611</c:v>
                </c:pt>
                <c:pt idx="7">
                  <c:v>8533</c:v>
                </c:pt>
                <c:pt idx="8">
                  <c:v>8121</c:v>
                </c:pt>
                <c:pt idx="9">
                  <c:v>7189</c:v>
                </c:pt>
                <c:pt idx="10">
                  <c:v>5495</c:v>
                </c:pt>
                <c:pt idx="11">
                  <c:v>5271</c:v>
                </c:pt>
                <c:pt idx="12">
                  <c:v>5076</c:v>
                </c:pt>
                <c:pt idx="13">
                  <c:v>4684</c:v>
                </c:pt>
                <c:pt idx="14">
                  <c:v>4642</c:v>
                </c:pt>
                <c:pt idx="15">
                  <c:v>3956</c:v>
                </c:pt>
                <c:pt idx="16">
                  <c:v>3694</c:v>
                </c:pt>
                <c:pt idx="17">
                  <c:v>3562</c:v>
                </c:pt>
                <c:pt idx="18">
                  <c:v>3336</c:v>
                </c:pt>
                <c:pt idx="19">
                  <c:v>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276736"/>
        <c:axId val="43447936"/>
      </c:barChart>
      <c:catAx>
        <c:axId val="252276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43447936"/>
        <c:crosses val="autoZero"/>
        <c:auto val="1"/>
        <c:lblAlgn val="ctr"/>
        <c:lblOffset val="100"/>
        <c:noMultiLvlLbl val="0"/>
      </c:catAx>
      <c:valAx>
        <c:axId val="43447936"/>
        <c:scaling>
          <c:orientation val="minMax"/>
          <c:max val="3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2276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45852441953715"/>
          <c:y val="2.6867784948642427E-2"/>
          <c:w val="0.83154147558046365"/>
          <c:h val="0.7245189383080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 წელი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4030</c:v>
                </c:pt>
                <c:pt idx="1">
                  <c:v>4084</c:v>
                </c:pt>
                <c:pt idx="2">
                  <c:v>5595</c:v>
                </c:pt>
                <c:pt idx="3">
                  <c:v>7034</c:v>
                </c:pt>
                <c:pt idx="4">
                  <c:v>6836</c:v>
                </c:pt>
                <c:pt idx="5">
                  <c:v>8299</c:v>
                </c:pt>
                <c:pt idx="6">
                  <c:v>11904</c:v>
                </c:pt>
                <c:pt idx="7">
                  <c:v>12360</c:v>
                </c:pt>
                <c:pt idx="8">
                  <c:v>9638</c:v>
                </c:pt>
                <c:pt idx="9">
                  <c:v>9667</c:v>
                </c:pt>
                <c:pt idx="10">
                  <c:v>6071</c:v>
                </c:pt>
                <c:pt idx="11">
                  <c:v>5953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 წელი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4700</c:v>
                </c:pt>
                <c:pt idx="1">
                  <c:v>5167</c:v>
                </c:pt>
                <c:pt idx="2">
                  <c:v>6922</c:v>
                </c:pt>
                <c:pt idx="3">
                  <c:v>7098</c:v>
                </c:pt>
                <c:pt idx="4">
                  <c:v>8853</c:v>
                </c:pt>
                <c:pt idx="5">
                  <c:v>9302</c:v>
                </c:pt>
                <c:pt idx="6">
                  <c:v>15396</c:v>
                </c:pt>
                <c:pt idx="7">
                  <c:v>16274</c:v>
                </c:pt>
                <c:pt idx="8">
                  <c:v>11955</c:v>
                </c:pt>
                <c:pt idx="9">
                  <c:v>11205</c:v>
                </c:pt>
                <c:pt idx="10">
                  <c:v>6684</c:v>
                </c:pt>
                <c:pt idx="11">
                  <c:v>6531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წელი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5501</c:v>
                </c:pt>
                <c:pt idx="1">
                  <c:v>5521</c:v>
                </c:pt>
                <c:pt idx="2">
                  <c:v>7246</c:v>
                </c:pt>
                <c:pt idx="3">
                  <c:v>10043</c:v>
                </c:pt>
                <c:pt idx="4">
                  <c:v>11559</c:v>
                </c:pt>
                <c:pt idx="5">
                  <c:v>12266</c:v>
                </c:pt>
                <c:pt idx="6">
                  <c:v>19579</c:v>
                </c:pt>
                <c:pt idx="7">
                  <c:v>20460</c:v>
                </c:pt>
                <c:pt idx="8">
                  <c:v>16312</c:v>
                </c:pt>
                <c:pt idx="9">
                  <c:v>12375</c:v>
                </c:pt>
                <c:pt idx="10">
                  <c:v>8269</c:v>
                </c:pt>
                <c:pt idx="11">
                  <c:v>7844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2012 წელი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6623</c:v>
                </c:pt>
                <c:pt idx="1">
                  <c:v>6794</c:v>
                </c:pt>
                <c:pt idx="2">
                  <c:v>8343</c:v>
                </c:pt>
                <c:pt idx="3">
                  <c:v>11863</c:v>
                </c:pt>
                <c:pt idx="4">
                  <c:v>14897</c:v>
                </c:pt>
                <c:pt idx="5">
                  <c:v>15608</c:v>
                </c:pt>
                <c:pt idx="6">
                  <c:v>24727</c:v>
                </c:pt>
                <c:pt idx="7">
                  <c:v>25724</c:v>
                </c:pt>
                <c:pt idx="8">
                  <c:v>22431</c:v>
                </c:pt>
                <c:pt idx="9">
                  <c:v>14271</c:v>
                </c:pt>
                <c:pt idx="10">
                  <c:v>9312</c:v>
                </c:pt>
                <c:pt idx="11">
                  <c:v>9129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2013 წელი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Pt>
            <c:idx val="0"/>
            <c:marker>
              <c:symbol val="circle"/>
              <c:size val="9"/>
            </c:marker>
            <c:bubble3D val="0"/>
          </c:dPt>
          <c:dPt>
            <c:idx val="1"/>
            <c:marker>
              <c:symbol val="circle"/>
              <c:size val="9"/>
            </c:marker>
            <c:bubble3D val="0"/>
          </c:dPt>
          <c:dPt>
            <c:idx val="2"/>
            <c:marker>
              <c:symbol val="circle"/>
              <c:size val="9"/>
            </c:marker>
            <c:bubble3D val="0"/>
          </c:dPt>
          <c:dPt>
            <c:idx val="3"/>
            <c:marker>
              <c:symbol val="circle"/>
              <c:size val="10"/>
            </c:marker>
            <c:bubble3D val="0"/>
          </c:dPt>
          <c:dPt>
            <c:idx val="4"/>
            <c:marker>
              <c:symbol val="circle"/>
              <c:size val="10"/>
            </c:marker>
            <c:bubble3D val="0"/>
          </c:dPt>
          <c:dPt>
            <c:idx val="5"/>
            <c:marker>
              <c:symbol val="circle"/>
              <c:size val="10"/>
            </c:marker>
            <c:bubble3D val="0"/>
          </c:dPt>
          <c:dPt>
            <c:idx val="6"/>
            <c:marker>
              <c:symbol val="circle"/>
              <c:size val="10"/>
              <c:spPr>
                <a:solidFill>
                  <a:srgbClr val="F7964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</c:dPt>
          <c:dPt>
            <c:idx val="7"/>
            <c:marker>
              <c:symbol val="circle"/>
              <c:size val="10"/>
            </c:marker>
            <c:bubble3D val="0"/>
          </c:dPt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7029</c:v>
                </c:pt>
                <c:pt idx="1">
                  <c:v>7513</c:v>
                </c:pt>
                <c:pt idx="2">
                  <c:v>10798</c:v>
                </c:pt>
                <c:pt idx="3">
                  <c:v>13679</c:v>
                </c:pt>
                <c:pt idx="4">
                  <c:v>18259</c:v>
                </c:pt>
                <c:pt idx="5">
                  <c:v>21495</c:v>
                </c:pt>
                <c:pt idx="6">
                  <c:v>29009</c:v>
                </c:pt>
                <c:pt idx="7">
                  <c:v>31988</c:v>
                </c:pt>
                <c:pt idx="8">
                  <c:v>26871</c:v>
                </c:pt>
                <c:pt idx="9">
                  <c:v>18912</c:v>
                </c:pt>
                <c:pt idx="10">
                  <c:v>11492</c:v>
                </c:pt>
                <c:pt idx="11">
                  <c:v>10365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2014 წელი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10"/>
            <c:spPr>
              <a:solidFill>
                <a:schemeClr val="tx2">
                  <a:lumMod val="75000"/>
                </a:schemeClr>
              </a:solidFill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7769</c:v>
                </c:pt>
                <c:pt idx="1">
                  <c:v>8799</c:v>
                </c:pt>
                <c:pt idx="2">
                  <c:v>12035</c:v>
                </c:pt>
                <c:pt idx="3">
                  <c:v>17199</c:v>
                </c:pt>
                <c:pt idx="4">
                  <c:v>20238</c:v>
                </c:pt>
                <c:pt idx="5">
                  <c:v>24258</c:v>
                </c:pt>
                <c:pt idx="6">
                  <c:v>33354</c:v>
                </c:pt>
                <c:pt idx="7">
                  <c:v>35967</c:v>
                </c:pt>
                <c:pt idx="8">
                  <c:v>27591</c:v>
                </c:pt>
                <c:pt idx="9">
                  <c:v>21780</c:v>
                </c:pt>
                <c:pt idx="10">
                  <c:v>12170</c:v>
                </c:pt>
                <c:pt idx="11">
                  <c:v>10299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2015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7593</c:v>
                </c:pt>
                <c:pt idx="1">
                  <c:v>9188</c:v>
                </c:pt>
                <c:pt idx="2">
                  <c:v>15011</c:v>
                </c:pt>
                <c:pt idx="3">
                  <c:v>18366</c:v>
                </c:pt>
                <c:pt idx="4">
                  <c:v>21590</c:v>
                </c:pt>
                <c:pt idx="5">
                  <c:v>24051</c:v>
                </c:pt>
                <c:pt idx="6">
                  <c:v>35780</c:v>
                </c:pt>
                <c:pt idx="7">
                  <c:v>36727</c:v>
                </c:pt>
                <c:pt idx="8">
                  <c:v>30240</c:v>
                </c:pt>
                <c:pt idx="9">
                  <c:v>20873</c:v>
                </c:pt>
                <c:pt idx="10">
                  <c:v>11115</c:v>
                </c:pt>
                <c:pt idx="11">
                  <c:v>10377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2016 წელი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star"/>
            <c:size val="10"/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8463</c:v>
                </c:pt>
                <c:pt idx="1">
                  <c:v>10314</c:v>
                </c:pt>
                <c:pt idx="2">
                  <c:v>14413</c:v>
                </c:pt>
                <c:pt idx="3">
                  <c:v>18054</c:v>
                </c:pt>
                <c:pt idx="4">
                  <c:v>25279</c:v>
                </c:pt>
                <c:pt idx="5">
                  <c:v>27133</c:v>
                </c:pt>
                <c:pt idx="6">
                  <c:v>37369</c:v>
                </c:pt>
                <c:pt idx="7">
                  <c:v>36426</c:v>
                </c:pt>
                <c:pt idx="8">
                  <c:v>32893</c:v>
                </c:pt>
                <c:pt idx="9">
                  <c:v>25365</c:v>
                </c:pt>
                <c:pt idx="10">
                  <c:v>14150</c:v>
                </c:pt>
                <c:pt idx="11">
                  <c:v>13418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2017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10727</c:v>
                </c:pt>
                <c:pt idx="1">
                  <c:v>12183</c:v>
                </c:pt>
                <c:pt idx="2">
                  <c:v>15699</c:v>
                </c:pt>
                <c:pt idx="3">
                  <c:v>26137</c:v>
                </c:pt>
                <c:pt idx="4">
                  <c:v>28536</c:v>
                </c:pt>
                <c:pt idx="5">
                  <c:v>34445</c:v>
                </c:pt>
                <c:pt idx="6">
                  <c:v>45372</c:v>
                </c:pt>
                <c:pt idx="7">
                  <c:v>47334</c:v>
                </c:pt>
                <c:pt idx="8">
                  <c:v>42031</c:v>
                </c:pt>
                <c:pt idx="9">
                  <c:v>29754</c:v>
                </c:pt>
                <c:pt idx="10">
                  <c:v>13939</c:v>
                </c:pt>
                <c:pt idx="11">
                  <c:v>14714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2018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12057</c:v>
                </c:pt>
                <c:pt idx="1">
                  <c:v>15530</c:v>
                </c:pt>
                <c:pt idx="2">
                  <c:v>21981</c:v>
                </c:pt>
                <c:pt idx="3">
                  <c:v>30887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072576"/>
        <c:axId val="106116160"/>
      </c:lineChart>
      <c:catAx>
        <c:axId val="2260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116160"/>
        <c:crosses val="autoZero"/>
        <c:auto val="1"/>
        <c:lblAlgn val="ctr"/>
        <c:lblOffset val="100"/>
        <c:noMultiLvlLbl val="0"/>
      </c:catAx>
      <c:valAx>
        <c:axId val="106116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26072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wo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0099FF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woPt" dir="t"/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8797620609616096E-2"/>
                  <c:y val="0.11347501186648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007998743785527E-3"/>
                  <c:y val="1.196770317613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66969882852825E-2"/>
                  <c:y val="1.6439788983864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606458551190185E-2"/>
                  <c:y val="6.4709199236397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799727703885455E-2"/>
                  <c:y val="5.512274805007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963875130714212E-2"/>
                  <c:y val="1.6776459061288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0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რუსეთი</c:v>
                </c:pt>
                <c:pt idx="1">
                  <c:v>სომხეთი</c:v>
                </c:pt>
                <c:pt idx="2">
                  <c:v>უკრაინა</c:v>
                </c:pt>
                <c:pt idx="3">
                  <c:v>აზერბაიჯანი</c:v>
                </c:pt>
                <c:pt idx="4">
                  <c:v>საქართველო </c:v>
                </c:pt>
                <c:pt idx="5">
                  <c:v>სხვა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147905</c:v>
                </c:pt>
                <c:pt idx="1">
                  <c:v>68514</c:v>
                </c:pt>
                <c:pt idx="2">
                  <c:v>6286</c:v>
                </c:pt>
                <c:pt idx="3">
                  <c:v>27462</c:v>
                </c:pt>
                <c:pt idx="4">
                  <c:v>24871</c:v>
                </c:pt>
                <c:pt idx="5">
                  <c:v>6590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pyramid"/>
        <c:axId val="226074112"/>
        <c:axId val="248578624"/>
        <c:axId val="0"/>
      </c:bar3DChart>
      <c:catAx>
        <c:axId val="2260741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48578624"/>
        <c:crosses val="autoZero"/>
        <c:auto val="1"/>
        <c:lblAlgn val="ctr"/>
        <c:lblOffset val="100"/>
        <c:noMultiLvlLbl val="0"/>
      </c:catAx>
      <c:valAx>
        <c:axId val="248578624"/>
        <c:scaling>
          <c:orientation val="minMax"/>
          <c:max val="1800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 i="1">
                <a:solidFill>
                  <a:schemeClr val="bg1"/>
                </a:solidFill>
                <a:effectLst/>
              </a:defRPr>
            </a:pPr>
            <a:endParaRPr lang="en-US"/>
          </a:p>
        </c:txPr>
        <c:crossAx val="22607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71026538349371E-2"/>
          <c:y val="3.4973105506624365E-2"/>
          <c:w val="0.55715052979488688"/>
          <c:h val="0.891270943182347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ვიზიტების საერთო რაოდენობა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5392303</c:v>
                </c:pt>
                <c:pt idx="1">
                  <c:v>5515559</c:v>
                </c:pt>
                <c:pt idx="2">
                  <c:v>5901094</c:v>
                </c:pt>
                <c:pt idx="3">
                  <c:v>6360503</c:v>
                </c:pt>
                <c:pt idx="4">
                  <c:v>7556273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(ტურისტი)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2065296</c:v>
                </c:pt>
                <c:pt idx="1">
                  <c:v>2229094</c:v>
                </c:pt>
                <c:pt idx="2">
                  <c:v>2281971</c:v>
                </c:pt>
                <c:pt idx="3">
                  <c:v>2720970</c:v>
                </c:pt>
                <c:pt idx="4">
                  <c:v>3479507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1188791</c:v>
                </c:pt>
                <c:pt idx="1">
                  <c:v>1114036</c:v>
                </c:pt>
                <c:pt idx="2">
                  <c:v>1400835</c:v>
                </c:pt>
                <c:pt idx="3">
                  <c:v>1321344</c:v>
                </c:pt>
                <c:pt idx="4">
                  <c:v>1700170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2138216</c:v>
                </c:pt>
                <c:pt idx="1">
                  <c:v>2172429</c:v>
                </c:pt>
                <c:pt idx="2">
                  <c:v>2218288</c:v>
                </c:pt>
                <c:pt idx="3">
                  <c:v>2318189</c:v>
                </c:pt>
                <c:pt idx="4">
                  <c:v>2376596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08256"/>
        <c:axId val="99360064"/>
      </c:barChart>
      <c:catAx>
        <c:axId val="106208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99360064"/>
        <c:crosses val="autoZero"/>
        <c:auto val="1"/>
        <c:lblAlgn val="ctr"/>
        <c:lblOffset val="100"/>
        <c:noMultiLvlLbl val="0"/>
      </c:catAx>
      <c:valAx>
        <c:axId val="99360064"/>
        <c:scaling>
          <c:orientation val="minMax"/>
          <c:max val="6000000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6208256"/>
        <c:crosses val="autoZero"/>
        <c:crossBetween val="between"/>
        <c:majorUnit val="100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241226791095554"/>
          <c:y val="0.41058225589298086"/>
          <c:w val="0.3176481238456304"/>
          <c:h val="0.34859499241206288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23715185061044"/>
          <c:y val="1.6595945526222265E-2"/>
          <c:w val="0.83736619733271656"/>
          <c:h val="0.690224277634915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 წელი</c:v>
                </c:pt>
              </c:strCache>
            </c:strRef>
          </c:tx>
          <c:spPr>
            <a:ln w="28575" cap="flat" cmpd="sng" algn="ctr">
              <a:solidFill>
                <a:srgbClr val="FFFF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77531</c:v>
                </c:pt>
                <c:pt idx="1">
                  <c:v>79636</c:v>
                </c:pt>
                <c:pt idx="2">
                  <c:v>96508</c:v>
                </c:pt>
                <c:pt idx="3">
                  <c:v>103243</c:v>
                </c:pt>
                <c:pt idx="4">
                  <c:v>108153</c:v>
                </c:pt>
                <c:pt idx="5">
                  <c:v>124153</c:v>
                </c:pt>
                <c:pt idx="6">
                  <c:v>158805</c:v>
                </c:pt>
                <c:pt idx="7">
                  <c:v>121179</c:v>
                </c:pt>
                <c:pt idx="8">
                  <c:v>95892</c:v>
                </c:pt>
                <c:pt idx="9">
                  <c:v>103039</c:v>
                </c:pt>
                <c:pt idx="10">
                  <c:v>107027</c:v>
                </c:pt>
                <c:pt idx="11">
                  <c:v>114942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 წელი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pPr>
              <a:solidFill>
                <a:srgbClr val="FF3399"/>
              </a:solidFill>
              <a:ln>
                <a:solidFill>
                  <a:srgbClr val="FF3399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78615</c:v>
                </c:pt>
                <c:pt idx="1">
                  <c:v>59146</c:v>
                </c:pt>
                <c:pt idx="2">
                  <c:v>101760</c:v>
                </c:pt>
                <c:pt idx="3">
                  <c:v>100343</c:v>
                </c:pt>
                <c:pt idx="4">
                  <c:v>106411</c:v>
                </c:pt>
                <c:pt idx="5">
                  <c:v>127729</c:v>
                </c:pt>
                <c:pt idx="6">
                  <c:v>176495</c:v>
                </c:pt>
                <c:pt idx="7">
                  <c:v>191872</c:v>
                </c:pt>
                <c:pt idx="8">
                  <c:v>136035</c:v>
                </c:pt>
                <c:pt idx="9">
                  <c:v>143556</c:v>
                </c:pt>
                <c:pt idx="10">
                  <c:v>131693</c:v>
                </c:pt>
                <c:pt idx="11">
                  <c:v>146394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წელი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pPr>
              <a:solidFill>
                <a:srgbClr val="00FFFF"/>
              </a:solidFill>
              <a:ln>
                <a:solidFill>
                  <a:srgbClr val="00FFFF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109083</c:v>
                </c:pt>
                <c:pt idx="1">
                  <c:v>104919</c:v>
                </c:pt>
                <c:pt idx="2">
                  <c:v>129920</c:v>
                </c:pt>
                <c:pt idx="3">
                  <c:v>126978</c:v>
                </c:pt>
                <c:pt idx="4">
                  <c:v>140097</c:v>
                </c:pt>
                <c:pt idx="5">
                  <c:v>152835</c:v>
                </c:pt>
                <c:pt idx="6">
                  <c:v>233519</c:v>
                </c:pt>
                <c:pt idx="7">
                  <c:v>259836</c:v>
                </c:pt>
                <c:pt idx="8">
                  <c:v>188067</c:v>
                </c:pt>
                <c:pt idx="9">
                  <c:v>187394</c:v>
                </c:pt>
                <c:pt idx="10">
                  <c:v>189202</c:v>
                </c:pt>
                <c:pt idx="11">
                  <c:v>209867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 წელი</c:v>
                </c:pt>
              </c:strCache>
            </c:strRef>
          </c:tx>
          <c:spPr>
            <a:ln w="2857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8575" cap="flat" cmpd="sng" algn="ctr">
                <a:solidFill>
                  <a:srgbClr val="6600CC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160605</c:v>
                </c:pt>
                <c:pt idx="1">
                  <c:v>137067</c:v>
                </c:pt>
                <c:pt idx="2">
                  <c:v>188163</c:v>
                </c:pt>
                <c:pt idx="3">
                  <c:v>187122</c:v>
                </c:pt>
                <c:pt idx="4">
                  <c:v>204162</c:v>
                </c:pt>
                <c:pt idx="5">
                  <c:v>227915</c:v>
                </c:pt>
                <c:pt idx="6">
                  <c:v>333560</c:v>
                </c:pt>
                <c:pt idx="7">
                  <c:v>357187</c:v>
                </c:pt>
                <c:pt idx="8">
                  <c:v>272128</c:v>
                </c:pt>
                <c:pt idx="9">
                  <c:v>252310</c:v>
                </c:pt>
                <c:pt idx="10">
                  <c:v>219724</c:v>
                </c:pt>
                <c:pt idx="11">
                  <c:v>282420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 წელი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226964</c:v>
                </c:pt>
                <c:pt idx="1">
                  <c:v>185113</c:v>
                </c:pt>
                <c:pt idx="2">
                  <c:v>265127</c:v>
                </c:pt>
                <c:pt idx="3">
                  <c:v>301235</c:v>
                </c:pt>
                <c:pt idx="4">
                  <c:v>324379</c:v>
                </c:pt>
                <c:pt idx="5">
                  <c:v>391844</c:v>
                </c:pt>
                <c:pt idx="6">
                  <c:v>527006</c:v>
                </c:pt>
                <c:pt idx="7">
                  <c:v>600922</c:v>
                </c:pt>
                <c:pt idx="8">
                  <c:v>440613</c:v>
                </c:pt>
                <c:pt idx="9">
                  <c:v>420951</c:v>
                </c:pt>
                <c:pt idx="10">
                  <c:v>370773</c:v>
                </c:pt>
                <c:pt idx="11">
                  <c:v>373294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 წელი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280023</c:v>
                </c:pt>
                <c:pt idx="1">
                  <c:v>291659</c:v>
                </c:pt>
                <c:pt idx="2">
                  <c:v>363676</c:v>
                </c:pt>
                <c:pt idx="3">
                  <c:v>364841</c:v>
                </c:pt>
                <c:pt idx="4">
                  <c:v>406598</c:v>
                </c:pt>
                <c:pt idx="5">
                  <c:v>490796</c:v>
                </c:pt>
                <c:pt idx="6">
                  <c:v>613604</c:v>
                </c:pt>
                <c:pt idx="7">
                  <c:v>776115</c:v>
                </c:pt>
                <c:pt idx="8">
                  <c:v>512384</c:v>
                </c:pt>
                <c:pt idx="9">
                  <c:v>481841</c:v>
                </c:pt>
                <c:pt idx="10">
                  <c:v>418138</c:v>
                </c:pt>
                <c:pt idx="11">
                  <c:v>392628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 წელი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320005</c:v>
                </c:pt>
                <c:pt idx="1">
                  <c:v>295434</c:v>
                </c:pt>
                <c:pt idx="2">
                  <c:v>394884</c:v>
                </c:pt>
                <c:pt idx="3">
                  <c:v>393209</c:v>
                </c:pt>
                <c:pt idx="4">
                  <c:v>396264</c:v>
                </c:pt>
                <c:pt idx="5">
                  <c:v>454347</c:v>
                </c:pt>
                <c:pt idx="6">
                  <c:v>673552</c:v>
                </c:pt>
                <c:pt idx="7">
                  <c:v>774982</c:v>
                </c:pt>
                <c:pt idx="8">
                  <c:v>504902</c:v>
                </c:pt>
                <c:pt idx="9">
                  <c:v>470160</c:v>
                </c:pt>
                <c:pt idx="10">
                  <c:v>402374</c:v>
                </c:pt>
                <c:pt idx="11">
                  <c:v>435446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 წელი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309753</c:v>
                </c:pt>
                <c:pt idx="1">
                  <c:v>293152</c:v>
                </c:pt>
                <c:pt idx="2">
                  <c:v>386257</c:v>
                </c:pt>
                <c:pt idx="3">
                  <c:v>394752</c:v>
                </c:pt>
                <c:pt idx="4">
                  <c:v>454602</c:v>
                </c:pt>
                <c:pt idx="5">
                  <c:v>496794</c:v>
                </c:pt>
                <c:pt idx="6">
                  <c:v>737898</c:v>
                </c:pt>
                <c:pt idx="7">
                  <c:v>852446</c:v>
                </c:pt>
                <c:pt idx="8">
                  <c:v>568687</c:v>
                </c:pt>
                <c:pt idx="9">
                  <c:v>504468</c:v>
                </c:pt>
                <c:pt idx="10">
                  <c:v>436300</c:v>
                </c:pt>
                <c:pt idx="11">
                  <c:v>465985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 წელი</c:v>
                </c:pt>
              </c:strCache>
            </c:strRef>
          </c:tx>
          <c:marker>
            <c:symbol val="circle"/>
            <c:size val="9"/>
            <c:spPr>
              <a:solidFill>
                <a:schemeClr val="accent2">
                  <a:lumMod val="50000"/>
                </a:schemeClr>
              </a:solidFill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323781</c:v>
                </c:pt>
                <c:pt idx="1">
                  <c:v>361188</c:v>
                </c:pt>
                <c:pt idx="2">
                  <c:v>451737</c:v>
                </c:pt>
                <c:pt idx="3">
                  <c:v>463144</c:v>
                </c:pt>
                <c:pt idx="4">
                  <c:v>523091</c:v>
                </c:pt>
                <c:pt idx="5">
                  <c:v>518758</c:v>
                </c:pt>
                <c:pt idx="6">
                  <c:v>764763</c:v>
                </c:pt>
                <c:pt idx="7">
                  <c:v>848381</c:v>
                </c:pt>
                <c:pt idx="8">
                  <c:v>631906</c:v>
                </c:pt>
                <c:pt idx="9">
                  <c:v>527895</c:v>
                </c:pt>
                <c:pt idx="10">
                  <c:v>459257</c:v>
                </c:pt>
                <c:pt idx="11">
                  <c:v>486602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 წელი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triangle"/>
            <c:size val="12"/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387762</c:v>
                </c:pt>
                <c:pt idx="1">
                  <c:v>368173</c:v>
                </c:pt>
                <c:pt idx="2">
                  <c:v>511042</c:v>
                </c:pt>
                <c:pt idx="3">
                  <c:v>510743</c:v>
                </c:pt>
                <c:pt idx="4">
                  <c:v>553049</c:v>
                </c:pt>
                <c:pt idx="5">
                  <c:v>666487</c:v>
                </c:pt>
                <c:pt idx="6">
                  <c:v>982588</c:v>
                </c:pt>
                <c:pt idx="7">
                  <c:v>1080594</c:v>
                </c:pt>
                <c:pt idx="8">
                  <c:v>763748</c:v>
                </c:pt>
                <c:pt idx="9">
                  <c:v>607973</c:v>
                </c:pt>
                <c:pt idx="10">
                  <c:v>524106</c:v>
                </c:pt>
                <c:pt idx="11">
                  <c:v>600008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444241</c:v>
                </c:pt>
                <c:pt idx="1">
                  <c:v>440806</c:v>
                </c:pt>
                <c:pt idx="2">
                  <c:v>578514</c:v>
                </c:pt>
                <c:pt idx="3">
                  <c:v>596703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75712"/>
        <c:axId val="47634048"/>
      </c:lineChart>
      <c:catAx>
        <c:axId val="15467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7634048"/>
        <c:crosses val="autoZero"/>
        <c:auto val="1"/>
        <c:lblAlgn val="ctr"/>
        <c:lblOffset val="100"/>
        <c:noMultiLvlLbl val="0"/>
      </c:catAx>
      <c:valAx>
        <c:axId val="47634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54675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759837559944504E-2"/>
          <c:y val="1.6736099039292605E-2"/>
          <c:w val="0.9024891221643907"/>
          <c:h val="0.935586242984603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2008 წელი</c:v>
                </c:pt>
                <c:pt idx="1">
                  <c:v>2009 წელი</c:v>
                </c:pt>
                <c:pt idx="2">
                  <c:v>2010 წელი</c:v>
                </c:pt>
                <c:pt idx="3">
                  <c:v>2011 წელი</c:v>
                </c:pt>
                <c:pt idx="4">
                  <c:v>2012 წელი</c:v>
                </c:pt>
                <c:pt idx="5">
                  <c:v>2013 წელი</c:v>
                </c:pt>
                <c:pt idx="6">
                  <c:v>2014 წელი</c:v>
                </c:pt>
                <c:pt idx="7">
                  <c:v>2015 წელი</c:v>
                </c:pt>
                <c:pt idx="8">
                  <c:v>2016 წელი</c:v>
                </c:pt>
                <c:pt idx="9">
                  <c:v>2017 წელი</c:v>
                </c:pt>
                <c:pt idx="10">
                  <c:v>2018 წელი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103243</c:v>
                </c:pt>
                <c:pt idx="1">
                  <c:v>100343</c:v>
                </c:pt>
                <c:pt idx="2">
                  <c:v>126978</c:v>
                </c:pt>
                <c:pt idx="3">
                  <c:v>187122</c:v>
                </c:pt>
                <c:pt idx="4">
                  <c:v>301235</c:v>
                </c:pt>
                <c:pt idx="5">
                  <c:v>364841</c:v>
                </c:pt>
                <c:pt idx="6">
                  <c:v>393209</c:v>
                </c:pt>
                <c:pt idx="7">
                  <c:v>394752</c:v>
                </c:pt>
                <c:pt idx="8">
                  <c:v>463144</c:v>
                </c:pt>
                <c:pt idx="9">
                  <c:v>510743</c:v>
                </c:pt>
                <c:pt idx="10">
                  <c:v>596703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gapDepth val="130"/>
        <c:shape val="box"/>
        <c:axId val="156030464"/>
        <c:axId val="106109120"/>
        <c:axId val="154906624"/>
      </c:bar3DChart>
      <c:catAx>
        <c:axId val="1560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06109120"/>
        <c:crosses val="autoZero"/>
        <c:auto val="1"/>
        <c:lblAlgn val="ctr"/>
        <c:lblOffset val="100"/>
        <c:noMultiLvlLbl val="0"/>
      </c:catAx>
      <c:valAx>
        <c:axId val="106109120"/>
        <c:scaling>
          <c:orientation val="minMax"/>
          <c:max val="65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56030464"/>
        <c:crosses val="autoZero"/>
        <c:crossBetween val="between"/>
      </c:valAx>
      <c:serAx>
        <c:axId val="154906624"/>
        <c:scaling>
          <c:orientation val="minMax"/>
        </c:scaling>
        <c:delete val="1"/>
        <c:axPos val="b"/>
        <c:majorTickMark val="out"/>
        <c:minorTickMark val="none"/>
        <c:tickLblPos val="nextTo"/>
        <c:crossAx val="106109120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41763960539415E-2"/>
          <c:y val="2.8205128205128206E-2"/>
          <c:w val="0.57081715539867861"/>
          <c:h val="0.88851059963658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ვიზიტების საერთო რაოდენობა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393209</c:v>
                </c:pt>
                <c:pt idx="1">
                  <c:v>394752</c:v>
                </c:pt>
                <c:pt idx="2">
                  <c:v>463144</c:v>
                </c:pt>
                <c:pt idx="3">
                  <c:v>510743</c:v>
                </c:pt>
                <c:pt idx="4">
                  <c:v>596703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(ტურისტი)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146522</c:v>
                </c:pt>
                <c:pt idx="1">
                  <c:v>142726</c:v>
                </c:pt>
                <c:pt idx="2">
                  <c:v>171656</c:v>
                </c:pt>
                <c:pt idx="3">
                  <c:v>222556</c:v>
                </c:pt>
                <c:pt idx="4">
                  <c:v>278032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92269</c:v>
                </c:pt>
                <c:pt idx="1">
                  <c:v>94698</c:v>
                </c:pt>
                <c:pt idx="2">
                  <c:v>107517</c:v>
                </c:pt>
                <c:pt idx="3">
                  <c:v>108598</c:v>
                </c:pt>
                <c:pt idx="4">
                  <c:v>136666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154418</c:v>
                </c:pt>
                <c:pt idx="1">
                  <c:v>157328</c:v>
                </c:pt>
                <c:pt idx="2">
                  <c:v>183971</c:v>
                </c:pt>
                <c:pt idx="3">
                  <c:v>179589</c:v>
                </c:pt>
                <c:pt idx="4">
                  <c:v>182005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62240"/>
        <c:axId val="47590784"/>
      </c:barChart>
      <c:catAx>
        <c:axId val="33162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47590784"/>
        <c:crosses val="autoZero"/>
        <c:auto val="1"/>
        <c:lblAlgn val="ctr"/>
        <c:lblOffset val="100"/>
        <c:noMultiLvlLbl val="0"/>
      </c:catAx>
      <c:valAx>
        <c:axId val="47590784"/>
        <c:scaling>
          <c:orientation val="minMax"/>
          <c:max val="650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3162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12447092762062"/>
          <c:y val="0.16822935594589244"/>
          <c:w val="0.32274387576552932"/>
          <c:h val="0.22267958812840702"/>
        </c:manualLayout>
      </c:layout>
      <c:overlay val="0"/>
      <c:txPr>
        <a:bodyPr/>
        <a:lstStyle/>
        <a:p>
          <a:pPr>
            <a:defRPr sz="1300" b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41763960539415E-2"/>
          <c:y val="2.8205128205128206E-2"/>
          <c:w val="0.57081715539867861"/>
          <c:h val="0.88851059963658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ვიზიტების საერთო რაოდენობა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1403532</c:v>
                </c:pt>
                <c:pt idx="1">
                  <c:v>1383914</c:v>
                </c:pt>
                <c:pt idx="2">
                  <c:v>1599850</c:v>
                </c:pt>
                <c:pt idx="3">
                  <c:v>1777720</c:v>
                </c:pt>
                <c:pt idx="4">
                  <c:v>2060264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(ტურისტი)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523137</c:v>
                </c:pt>
                <c:pt idx="1">
                  <c:v>494292</c:v>
                </c:pt>
                <c:pt idx="2">
                  <c:v>580178</c:v>
                </c:pt>
                <c:pt idx="3">
                  <c:v>736961</c:v>
                </c:pt>
                <c:pt idx="4">
                  <c:v>937370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269006</c:v>
                </c:pt>
                <c:pt idx="1">
                  <c:v>298539</c:v>
                </c:pt>
                <c:pt idx="2">
                  <c:v>297066</c:v>
                </c:pt>
                <c:pt idx="3">
                  <c:v>332215</c:v>
                </c:pt>
                <c:pt idx="4">
                  <c:v>413300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611389</c:v>
                </c:pt>
                <c:pt idx="1">
                  <c:v>591083</c:v>
                </c:pt>
                <c:pt idx="2">
                  <c:v>722606</c:v>
                </c:pt>
                <c:pt idx="3">
                  <c:v>708544</c:v>
                </c:pt>
                <c:pt idx="4">
                  <c:v>709594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64288"/>
        <c:axId val="47593664"/>
      </c:barChart>
      <c:catAx>
        <c:axId val="33164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47593664"/>
        <c:crosses val="autoZero"/>
        <c:auto val="1"/>
        <c:lblAlgn val="ctr"/>
        <c:lblOffset val="100"/>
        <c:noMultiLvlLbl val="0"/>
      </c:catAx>
      <c:valAx>
        <c:axId val="47593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316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12447092762062"/>
          <c:y val="0.16822935594589239"/>
          <c:w val="0.33387552907238066"/>
          <c:h val="0.21843572296105823"/>
        </c:manualLayout>
      </c:layout>
      <c:overlay val="0"/>
      <c:txPr>
        <a:bodyPr/>
        <a:lstStyle/>
        <a:p>
          <a:pPr>
            <a:defRPr sz="1300" b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943856905671624"/>
          <c:y val="3.8059425264149675E-2"/>
          <c:w val="0.81532168901246027"/>
          <c:h val="0.569623512177256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27207</c:v>
                </c:pt>
                <c:pt idx="1">
                  <c:v>26512</c:v>
                </c:pt>
                <c:pt idx="2">
                  <c:v>33330</c:v>
                </c:pt>
                <c:pt idx="3">
                  <c:v>49215</c:v>
                </c:pt>
                <c:pt idx="4">
                  <c:v>65270</c:v>
                </c:pt>
                <c:pt idx="5">
                  <c:v>72858</c:v>
                </c:pt>
                <c:pt idx="6">
                  <c:v>83211</c:v>
                </c:pt>
                <c:pt idx="7">
                  <c:v>89855</c:v>
                </c:pt>
                <c:pt idx="8">
                  <c:v>105759</c:v>
                </c:pt>
                <c:pt idx="9">
                  <c:v>113351</c:v>
                </c:pt>
                <c:pt idx="10">
                  <c:v>125087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29739</c:v>
                </c:pt>
                <c:pt idx="1">
                  <c:v>31527</c:v>
                </c:pt>
                <c:pt idx="2">
                  <c:v>39908</c:v>
                </c:pt>
                <c:pt idx="3">
                  <c:v>56920</c:v>
                </c:pt>
                <c:pt idx="4">
                  <c:v>118755</c:v>
                </c:pt>
                <c:pt idx="5">
                  <c:v>121960</c:v>
                </c:pt>
                <c:pt idx="6">
                  <c:v>105281</c:v>
                </c:pt>
                <c:pt idx="7">
                  <c:v>103504</c:v>
                </c:pt>
                <c:pt idx="8">
                  <c:v>116073</c:v>
                </c:pt>
                <c:pt idx="9">
                  <c:v>93730</c:v>
                </c:pt>
                <c:pt idx="10">
                  <c:v>121126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8828</c:v>
                </c:pt>
                <c:pt idx="1">
                  <c:v>7197</c:v>
                </c:pt>
                <c:pt idx="2">
                  <c:v>8993</c:v>
                </c:pt>
                <c:pt idx="3">
                  <c:v>14031</c:v>
                </c:pt>
                <c:pt idx="4">
                  <c:v>27767</c:v>
                </c:pt>
                <c:pt idx="5">
                  <c:v>41638</c:v>
                </c:pt>
                <c:pt idx="6">
                  <c:v>58919</c:v>
                </c:pt>
                <c:pt idx="7">
                  <c:v>58537</c:v>
                </c:pt>
                <c:pt idx="8">
                  <c:v>74251</c:v>
                </c:pt>
                <c:pt idx="9">
                  <c:v>86520</c:v>
                </c:pt>
                <c:pt idx="10">
                  <c:v>124062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სომხეთი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19801</c:v>
                </c:pt>
                <c:pt idx="1">
                  <c:v>19692</c:v>
                </c:pt>
                <c:pt idx="2">
                  <c:v>26507</c:v>
                </c:pt>
                <c:pt idx="3">
                  <c:v>40705</c:v>
                </c:pt>
                <c:pt idx="4">
                  <c:v>56728</c:v>
                </c:pt>
                <c:pt idx="5">
                  <c:v>87343</c:v>
                </c:pt>
                <c:pt idx="6">
                  <c:v>98498</c:v>
                </c:pt>
                <c:pt idx="7">
                  <c:v>97232</c:v>
                </c:pt>
                <c:pt idx="8">
                  <c:v>105678</c:v>
                </c:pt>
                <c:pt idx="9">
                  <c:v>119637</c:v>
                </c:pt>
                <c:pt idx="10">
                  <c:v>111353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5966</c:v>
                </c:pt>
                <c:pt idx="1">
                  <c:v>4878</c:v>
                </c:pt>
                <c:pt idx="2">
                  <c:v>6878</c:v>
                </c:pt>
                <c:pt idx="3">
                  <c:v>10491</c:v>
                </c:pt>
                <c:pt idx="4">
                  <c:v>11531</c:v>
                </c:pt>
                <c:pt idx="5">
                  <c:v>13473</c:v>
                </c:pt>
                <c:pt idx="6">
                  <c:v>15539</c:v>
                </c:pt>
                <c:pt idx="7">
                  <c:v>16799</c:v>
                </c:pt>
                <c:pt idx="8">
                  <c:v>27849</c:v>
                </c:pt>
                <c:pt idx="9">
                  <c:v>45993</c:v>
                </c:pt>
                <c:pt idx="10">
                  <c:v>49688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7799</c:v>
                </c:pt>
                <c:pt idx="1">
                  <c:v>7034</c:v>
                </c:pt>
                <c:pt idx="2">
                  <c:v>7098</c:v>
                </c:pt>
                <c:pt idx="3">
                  <c:v>10043</c:v>
                </c:pt>
                <c:pt idx="4">
                  <c:v>11863</c:v>
                </c:pt>
                <c:pt idx="5">
                  <c:v>13679</c:v>
                </c:pt>
                <c:pt idx="6">
                  <c:v>17199</c:v>
                </c:pt>
                <c:pt idx="7">
                  <c:v>18366</c:v>
                </c:pt>
                <c:pt idx="8">
                  <c:v>18054</c:v>
                </c:pt>
                <c:pt idx="9">
                  <c:v>26137</c:v>
                </c:pt>
                <c:pt idx="10">
                  <c:v>30887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ირანი</c:v>
                </c:pt>
              </c:strCache>
            </c:strRef>
          </c:tx>
          <c:spPr>
            <a:solidFill>
              <a:srgbClr val="C32D2E">
                <a:lumMod val="40000"/>
                <a:lumOff val="60000"/>
              </a:srgb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797</c:v>
                </c:pt>
                <c:pt idx="1">
                  <c:v>493</c:v>
                </c:pt>
                <c:pt idx="2">
                  <c:v>934</c:v>
                </c:pt>
                <c:pt idx="3">
                  <c:v>1704</c:v>
                </c:pt>
                <c:pt idx="4">
                  <c:v>4255</c:v>
                </c:pt>
                <c:pt idx="5">
                  <c:v>4731</c:v>
                </c:pt>
                <c:pt idx="6">
                  <c:v>3367</c:v>
                </c:pt>
                <c:pt idx="7">
                  <c:v>1167</c:v>
                </c:pt>
                <c:pt idx="8">
                  <c:v>3626</c:v>
                </c:pt>
                <c:pt idx="9">
                  <c:v>10293</c:v>
                </c:pt>
                <c:pt idx="10">
                  <c:v>20431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უკრაინა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Sheet1!$B$9:$L$9</c:f>
              <c:numCache>
                <c:formatCode>General</c:formatCode>
                <c:ptCount val="11"/>
                <c:pt idx="0">
                  <c:v>3106</c:v>
                </c:pt>
                <c:pt idx="1">
                  <c:v>3010</c:v>
                </c:pt>
                <c:pt idx="2">
                  <c:v>3330</c:v>
                </c:pt>
                <c:pt idx="3">
                  <c:v>4013</c:v>
                </c:pt>
                <c:pt idx="4">
                  <c:v>5066</c:v>
                </c:pt>
                <c:pt idx="5">
                  <c:v>9159</c:v>
                </c:pt>
                <c:pt idx="6">
                  <c:v>11195</c:v>
                </c:pt>
                <c:pt idx="7">
                  <c:v>9292</c:v>
                </c:pt>
                <c:pt idx="8">
                  <c:v>11854</c:v>
                </c:pt>
                <c:pt idx="9">
                  <c:v>15082</c:v>
                </c:pt>
                <c:pt idx="10">
                  <c:v>14069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058240"/>
        <c:axId val="34907840"/>
        <c:axId val="0"/>
      </c:bar3DChart>
      <c:catAx>
        <c:axId val="34058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34907840"/>
        <c:crosses val="autoZero"/>
        <c:auto val="1"/>
        <c:lblAlgn val="ctr"/>
        <c:lblOffset val="100"/>
        <c:noMultiLvlLbl val="0"/>
      </c:catAx>
      <c:valAx>
        <c:axId val="34907840"/>
        <c:scaling>
          <c:orientation val="minMax"/>
          <c:max val="200000"/>
          <c:min val="-10000"/>
        </c:scaling>
        <c:delete val="0"/>
        <c:axPos val="l"/>
        <c:majorGridlines>
          <c:spPr>
            <a:ln w="0" cap="flat" cmpd="dbl">
              <a:prstDash val="sysDot"/>
              <a:bevel/>
            </a:ln>
          </c:spPr>
        </c:majorGridlines>
        <c:numFmt formatCode="General" sourceLinked="1"/>
        <c:majorTickMark val="none"/>
        <c:minorTickMark val="none"/>
        <c:tickLblPos val="none"/>
        <c:crossAx val="34058240"/>
        <c:crosses val="autoZero"/>
        <c:crossBetween val="between"/>
        <c:majorUnit val="20000"/>
        <c:minorUnit val="4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bg1"/>
                </a:solidFill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6600CC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პოლონეთი</c:v>
                </c:pt>
                <c:pt idx="2">
                  <c:v>ინდოეთი</c:v>
                </c:pt>
                <c:pt idx="3">
                  <c:v>გერმანია</c:v>
                </c:pt>
                <c:pt idx="4">
                  <c:v>ყაზახეთი</c:v>
                </c:pt>
                <c:pt idx="5">
                  <c:v>ა.შ.შ.</c:v>
                </c:pt>
                <c:pt idx="6">
                  <c:v>დიდი ბრიტანეთი</c:v>
                </c:pt>
                <c:pt idx="7">
                  <c:v>ბელორუსია</c:v>
                </c:pt>
                <c:pt idx="8">
                  <c:v>ჩინეთი</c:v>
                </c:pt>
                <c:pt idx="9">
                  <c:v>საუდის არაბეთი</c:v>
                </c:pt>
                <c:pt idx="10">
                  <c:v>საფრანგეთი</c:v>
                </c:pt>
                <c:pt idx="11">
                  <c:v>საბერძნეთი</c:v>
                </c:pt>
                <c:pt idx="12">
                  <c:v>ლატვია</c:v>
                </c:pt>
                <c:pt idx="13">
                  <c:v>ლიტვა</c:v>
                </c:pt>
                <c:pt idx="14">
                  <c:v>ნიდერლანდები</c:v>
                </c:pt>
                <c:pt idx="15">
                  <c:v>იტალია</c:v>
                </c:pt>
                <c:pt idx="16">
                  <c:v>არაბ გაერ საე</c:v>
                </c:pt>
                <c:pt idx="17">
                  <c:v>ფილიპინები</c:v>
                </c:pt>
                <c:pt idx="18">
                  <c:v>კუვეიტი</c:v>
                </c:pt>
                <c:pt idx="19">
                  <c:v>ბულგარეთი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13222</c:v>
                </c:pt>
                <c:pt idx="1">
                  <c:v>5709</c:v>
                </c:pt>
                <c:pt idx="2">
                  <c:v>4663</c:v>
                </c:pt>
                <c:pt idx="3">
                  <c:v>4311</c:v>
                </c:pt>
                <c:pt idx="4">
                  <c:v>3459</c:v>
                </c:pt>
                <c:pt idx="5">
                  <c:v>3240</c:v>
                </c:pt>
                <c:pt idx="6">
                  <c:v>2508</c:v>
                </c:pt>
                <c:pt idx="7">
                  <c:v>2448</c:v>
                </c:pt>
                <c:pt idx="8">
                  <c:v>2409</c:v>
                </c:pt>
                <c:pt idx="9">
                  <c:v>2089</c:v>
                </c:pt>
                <c:pt idx="10">
                  <c:v>1858</c:v>
                </c:pt>
                <c:pt idx="11">
                  <c:v>1800</c:v>
                </c:pt>
                <c:pt idx="12">
                  <c:v>1773</c:v>
                </c:pt>
                <c:pt idx="13">
                  <c:v>1730</c:v>
                </c:pt>
                <c:pt idx="14">
                  <c:v>1470</c:v>
                </c:pt>
                <c:pt idx="15">
                  <c:v>1396</c:v>
                </c:pt>
                <c:pt idx="16">
                  <c:v>1274</c:v>
                </c:pt>
                <c:pt idx="17">
                  <c:v>1148</c:v>
                </c:pt>
                <c:pt idx="18">
                  <c:v>986</c:v>
                </c:pt>
                <c:pt idx="19">
                  <c:v>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939328"/>
        <c:axId val="8599168"/>
        <c:axId val="0"/>
      </c:bar3DChart>
      <c:catAx>
        <c:axId val="4393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8599168"/>
        <c:crosses val="autoZero"/>
        <c:auto val="1"/>
        <c:lblAlgn val="ctr"/>
        <c:lblOffset val="100"/>
        <c:noMultiLvlLbl val="0"/>
      </c:catAx>
      <c:valAx>
        <c:axId val="8599168"/>
        <c:scaling>
          <c:orientation val="minMax"/>
          <c:max val="1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4393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6580698854616"/>
          <c:y val="5.0309645605099533E-2"/>
          <c:w val="0.76205351019734469"/>
          <c:h val="0.5595259081170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solidFill>
              <a:srgbClr val="0099FF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243133</c:v>
                </c:pt>
                <c:pt idx="1">
                  <c:v>281463</c:v>
                </c:pt>
                <c:pt idx="2">
                  <c:v>351049</c:v>
                </c:pt>
                <c:pt idx="3">
                  <c:v>547510</c:v>
                </c:pt>
                <c:pt idx="4">
                  <c:v>699382</c:v>
                </c:pt>
                <c:pt idx="5">
                  <c:v>921929</c:v>
                </c:pt>
                <c:pt idx="6">
                  <c:v>1291838</c:v>
                </c:pt>
                <c:pt idx="7">
                  <c:v>1325634</c:v>
                </c:pt>
                <c:pt idx="8">
                  <c:v>1468888</c:v>
                </c:pt>
                <c:pt idx="9">
                  <c:v>1496437</c:v>
                </c:pt>
                <c:pt idx="10">
                  <c:v>1718242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281629</c:v>
                </c:pt>
                <c:pt idx="1">
                  <c:v>344936</c:v>
                </c:pt>
                <c:pt idx="2">
                  <c:v>418992</c:v>
                </c:pt>
                <c:pt idx="3">
                  <c:v>497969</c:v>
                </c:pt>
                <c:pt idx="4">
                  <c:v>714418</c:v>
                </c:pt>
                <c:pt idx="5">
                  <c:v>931933</c:v>
                </c:pt>
                <c:pt idx="6">
                  <c:v>1075857</c:v>
                </c:pt>
                <c:pt idx="7">
                  <c:v>1283213</c:v>
                </c:pt>
                <c:pt idx="8">
                  <c:v>1393257</c:v>
                </c:pt>
                <c:pt idx="9">
                  <c:v>1523703</c:v>
                </c:pt>
                <c:pt idx="10">
                  <c:v>1695084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solidFill>
              <a:srgbClr val="33CC33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248028</c:v>
                </c:pt>
                <c:pt idx="1">
                  <c:v>351410</c:v>
                </c:pt>
                <c:pt idx="2">
                  <c:v>384482</c:v>
                </c:pt>
                <c:pt idx="3">
                  <c:v>535593</c:v>
                </c:pt>
                <c:pt idx="4">
                  <c:v>738085</c:v>
                </c:pt>
                <c:pt idx="5">
                  <c:v>1533236</c:v>
                </c:pt>
                <c:pt idx="6">
                  <c:v>1597438</c:v>
                </c:pt>
                <c:pt idx="7">
                  <c:v>1442694</c:v>
                </c:pt>
                <c:pt idx="8">
                  <c:v>1391721</c:v>
                </c:pt>
                <c:pt idx="9">
                  <c:v>1256561</c:v>
                </c:pt>
                <c:pt idx="10">
                  <c:v>1247082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solidFill>
              <a:srgbClr val="9933FF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91361</c:v>
                </c:pt>
                <c:pt idx="1">
                  <c:v>114459</c:v>
                </c:pt>
                <c:pt idx="2">
                  <c:v>127937</c:v>
                </c:pt>
                <c:pt idx="3">
                  <c:v>170584</c:v>
                </c:pt>
                <c:pt idx="4">
                  <c:v>278458</c:v>
                </c:pt>
                <c:pt idx="5">
                  <c:v>513930</c:v>
                </c:pt>
                <c:pt idx="6">
                  <c:v>767396</c:v>
                </c:pt>
                <c:pt idx="7">
                  <c:v>811621</c:v>
                </c:pt>
                <c:pt idx="8">
                  <c:v>926144</c:v>
                </c:pt>
                <c:pt idx="9">
                  <c:v>1038750</c:v>
                </c:pt>
                <c:pt idx="10">
                  <c:v>1392842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65284</c:v>
                </c:pt>
                <c:pt idx="1">
                  <c:v>68114</c:v>
                </c:pt>
                <c:pt idx="2">
                  <c:v>76931</c:v>
                </c:pt>
                <c:pt idx="3">
                  <c:v>101065</c:v>
                </c:pt>
                <c:pt idx="4">
                  <c:v>135888</c:v>
                </c:pt>
                <c:pt idx="5">
                  <c:v>191164</c:v>
                </c:pt>
                <c:pt idx="6">
                  <c:v>239969</c:v>
                </c:pt>
                <c:pt idx="7">
                  <c:v>229488</c:v>
                </c:pt>
                <c:pt idx="8">
                  <c:v>313166</c:v>
                </c:pt>
                <c:pt idx="9">
                  <c:v>458982</c:v>
                </c:pt>
                <c:pt idx="10">
                  <c:v>666127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85396</c:v>
                </c:pt>
                <c:pt idx="1">
                  <c:v>86700</c:v>
                </c:pt>
                <c:pt idx="2">
                  <c:v>91471</c:v>
                </c:pt>
                <c:pt idx="3">
                  <c:v>110087</c:v>
                </c:pt>
                <c:pt idx="4">
                  <c:v>136975</c:v>
                </c:pt>
                <c:pt idx="5">
                  <c:v>169722</c:v>
                </c:pt>
                <c:pt idx="6">
                  <c:v>207410</c:v>
                </c:pt>
                <c:pt idx="7">
                  <c:v>231459</c:v>
                </c:pt>
                <c:pt idx="8">
                  <c:v>240911</c:v>
                </c:pt>
                <c:pt idx="9">
                  <c:v>263277</c:v>
                </c:pt>
                <c:pt idx="10">
                  <c:v>320871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უკრაინა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28932</c:v>
                </c:pt>
                <c:pt idx="1">
                  <c:v>32988</c:v>
                </c:pt>
                <c:pt idx="2">
                  <c:v>39339</c:v>
                </c:pt>
                <c:pt idx="3">
                  <c:v>47596</c:v>
                </c:pt>
                <c:pt idx="4">
                  <c:v>58966</c:v>
                </c:pt>
                <c:pt idx="5">
                  <c:v>76610</c:v>
                </c:pt>
                <c:pt idx="6">
                  <c:v>126797</c:v>
                </c:pt>
                <c:pt idx="7">
                  <c:v>143521</c:v>
                </c:pt>
                <c:pt idx="8">
                  <c:v>141734</c:v>
                </c:pt>
                <c:pt idx="9">
                  <c:v>174857</c:v>
                </c:pt>
                <c:pt idx="10">
                  <c:v>193127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ირანი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Sheet1!$B$9:$L$9</c:f>
              <c:numCache>
                <c:formatCode>General</c:formatCode>
                <c:ptCount val="11"/>
                <c:pt idx="0">
                  <c:v>7986</c:v>
                </c:pt>
                <c:pt idx="1">
                  <c:v>10038</c:v>
                </c:pt>
                <c:pt idx="2">
                  <c:v>9848</c:v>
                </c:pt>
                <c:pt idx="3">
                  <c:v>21313</c:v>
                </c:pt>
                <c:pt idx="4">
                  <c:v>60191</c:v>
                </c:pt>
                <c:pt idx="5">
                  <c:v>89697</c:v>
                </c:pt>
                <c:pt idx="6">
                  <c:v>85598</c:v>
                </c:pt>
                <c:pt idx="7">
                  <c:v>47929</c:v>
                </c:pt>
                <c:pt idx="8">
                  <c:v>25273</c:v>
                </c:pt>
                <c:pt idx="9">
                  <c:v>147936</c:v>
                </c:pt>
                <c:pt idx="10">
                  <c:v>322898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96000"/>
        <c:axId val="34913600"/>
      </c:barChart>
      <c:catAx>
        <c:axId val="3449600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4913600"/>
        <c:crosses val="autoZero"/>
        <c:auto val="1"/>
        <c:lblAlgn val="ctr"/>
        <c:lblOffset val="100"/>
        <c:noMultiLvlLbl val="0"/>
      </c:catAx>
      <c:valAx>
        <c:axId val="34913600"/>
        <c:scaling>
          <c:orientation val="minMax"/>
          <c:max val="18000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4496000"/>
        <c:crosses val="autoZero"/>
        <c:crossBetween val="between"/>
        <c:majorUnit val="2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51AF9-9D74-4525-AFDD-C28784D41AA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D509D38B-373C-4DCF-B067-CA9D6126512C}">
      <dgm:prSet phldrT="[Text]"/>
      <dgm:spPr/>
      <dgm:t>
        <a:bodyPr/>
        <a:lstStyle/>
        <a:p>
          <a:endParaRPr lang="en-US" dirty="0"/>
        </a:p>
      </dgm:t>
    </dgm:pt>
    <dgm:pt modelId="{50524D50-296B-4932-BF00-ACC4201DF32D}" type="parTrans" cxnId="{FFCCE588-C5F3-42FB-9A92-1C7278FABBA9}">
      <dgm:prSet/>
      <dgm:spPr/>
      <dgm:t>
        <a:bodyPr/>
        <a:lstStyle/>
        <a:p>
          <a:endParaRPr lang="en-US"/>
        </a:p>
      </dgm:t>
    </dgm:pt>
    <dgm:pt modelId="{2200BF41-A25A-41C5-AF6E-CE21F9251D68}" type="sibTrans" cxnId="{FFCCE588-C5F3-42FB-9A92-1C7278FABBA9}">
      <dgm:prSet/>
      <dgm:spPr/>
      <dgm:t>
        <a:bodyPr/>
        <a:lstStyle/>
        <a:p>
          <a:endParaRPr lang="en-US"/>
        </a:p>
      </dgm:t>
    </dgm:pt>
    <dgm:pt modelId="{1165DE13-E2FE-46AE-8D7F-CEBE65296FD2}">
      <dgm:prSet phldrT="[Text]"/>
      <dgm:spPr/>
      <dgm:t>
        <a:bodyPr/>
        <a:lstStyle/>
        <a:p>
          <a:endParaRPr lang="en-US" dirty="0"/>
        </a:p>
      </dgm:t>
    </dgm:pt>
    <dgm:pt modelId="{BD173A97-0D7C-42D7-BB0C-66F508DC7368}" type="parTrans" cxnId="{04685EBB-B4D3-4D5E-BD48-145D3314FCDF}">
      <dgm:prSet/>
      <dgm:spPr/>
      <dgm:t>
        <a:bodyPr/>
        <a:lstStyle/>
        <a:p>
          <a:endParaRPr lang="en-US"/>
        </a:p>
      </dgm:t>
    </dgm:pt>
    <dgm:pt modelId="{52345287-F40F-45FC-8481-D412DB523BBD}" type="sibTrans" cxnId="{04685EBB-B4D3-4D5E-BD48-145D3314FCDF}">
      <dgm:prSet/>
      <dgm:spPr/>
      <dgm:t>
        <a:bodyPr/>
        <a:lstStyle/>
        <a:p>
          <a:endParaRPr lang="en-US"/>
        </a:p>
      </dgm:t>
    </dgm:pt>
    <dgm:pt modelId="{19C00464-10BE-4C26-95D3-ECE9D24D034C}">
      <dgm:prSet phldrT="[Text]"/>
      <dgm:spPr/>
      <dgm:t>
        <a:bodyPr/>
        <a:lstStyle/>
        <a:p>
          <a:endParaRPr lang="en-US" dirty="0"/>
        </a:p>
      </dgm:t>
    </dgm:pt>
    <dgm:pt modelId="{27B238BA-B6E5-47E0-B548-2E0E56F717D5}" type="parTrans" cxnId="{C53CF9C5-5AE7-4053-8E45-86365948B86A}">
      <dgm:prSet/>
      <dgm:spPr/>
      <dgm:t>
        <a:bodyPr/>
        <a:lstStyle/>
        <a:p>
          <a:endParaRPr lang="en-US"/>
        </a:p>
      </dgm:t>
    </dgm:pt>
    <dgm:pt modelId="{14090C6C-BF9B-48F1-AAB8-A2B3C5C7A802}" type="sibTrans" cxnId="{C53CF9C5-5AE7-4053-8E45-86365948B86A}">
      <dgm:prSet/>
      <dgm:spPr/>
      <dgm:t>
        <a:bodyPr/>
        <a:lstStyle/>
        <a:p>
          <a:endParaRPr lang="en-US"/>
        </a:p>
      </dgm:t>
    </dgm:pt>
    <dgm:pt modelId="{CDFFB530-BFEA-462F-A53C-1B15CDCC7DF4}">
      <dgm:prSet phldrT="[Text]"/>
      <dgm:spPr/>
      <dgm:t>
        <a:bodyPr/>
        <a:lstStyle/>
        <a:p>
          <a:endParaRPr lang="en-US" dirty="0"/>
        </a:p>
      </dgm:t>
    </dgm:pt>
    <dgm:pt modelId="{B15E409C-1ABF-4D47-AB73-FFEC157C3B1B}" type="parTrans" cxnId="{19CE8C11-CE4B-4584-B0EE-0FFA626DA079}">
      <dgm:prSet/>
      <dgm:spPr/>
      <dgm:t>
        <a:bodyPr/>
        <a:lstStyle/>
        <a:p>
          <a:endParaRPr lang="en-US"/>
        </a:p>
      </dgm:t>
    </dgm:pt>
    <dgm:pt modelId="{658531C0-4253-4B5A-A6C9-3387CCDD714F}" type="sibTrans" cxnId="{19CE8C11-CE4B-4584-B0EE-0FFA626DA079}">
      <dgm:prSet/>
      <dgm:spPr/>
      <dgm:t>
        <a:bodyPr/>
        <a:lstStyle/>
        <a:p>
          <a:endParaRPr lang="en-US"/>
        </a:p>
      </dgm:t>
    </dgm:pt>
    <dgm:pt modelId="{3FD48BF2-3648-4B87-A526-51E59442CBEB}">
      <dgm:prSet phldrT="[Text]"/>
      <dgm:spPr/>
      <dgm:t>
        <a:bodyPr/>
        <a:lstStyle/>
        <a:p>
          <a:endParaRPr lang="en-US" dirty="0"/>
        </a:p>
      </dgm:t>
    </dgm:pt>
    <dgm:pt modelId="{7C214E6F-9C3A-4ACC-B118-E54A477DC21C}" type="parTrans" cxnId="{9DFC8A50-E744-409C-86EB-B1428D9B2B8F}">
      <dgm:prSet/>
      <dgm:spPr/>
      <dgm:t>
        <a:bodyPr/>
        <a:lstStyle/>
        <a:p>
          <a:endParaRPr lang="en-US"/>
        </a:p>
      </dgm:t>
    </dgm:pt>
    <dgm:pt modelId="{CA901FAA-E386-4437-9CCE-61C8BB528AB2}" type="sibTrans" cxnId="{9DFC8A50-E744-409C-86EB-B1428D9B2B8F}">
      <dgm:prSet/>
      <dgm:spPr/>
      <dgm:t>
        <a:bodyPr/>
        <a:lstStyle/>
        <a:p>
          <a:endParaRPr lang="en-US"/>
        </a:p>
      </dgm:t>
    </dgm:pt>
    <dgm:pt modelId="{837BBBBF-E861-4254-9970-5D54379E34C2}" type="pres">
      <dgm:prSet presAssocID="{76651AF9-9D74-4525-AFDD-C28784D41AA0}" presName="Name0" presStyleCnt="0">
        <dgm:presLayoutVars>
          <dgm:chMax/>
          <dgm:chPref/>
          <dgm:dir/>
          <dgm:animLvl val="lvl"/>
        </dgm:presLayoutVars>
      </dgm:prSet>
      <dgm:spPr/>
    </dgm:pt>
    <dgm:pt modelId="{31B69E45-AD22-4D98-AB1B-702D2937B03F}" type="pres">
      <dgm:prSet presAssocID="{D509D38B-373C-4DCF-B067-CA9D6126512C}" presName="composite" presStyleCnt="0"/>
      <dgm:spPr/>
    </dgm:pt>
    <dgm:pt modelId="{A3E3154B-FC85-4BD0-A8D1-AFE3CDDE80D8}" type="pres">
      <dgm:prSet presAssocID="{D509D38B-373C-4DCF-B067-CA9D6126512C}" presName="ParentAccentShape" presStyleLbl="trBgShp" presStyleIdx="0" presStyleCnt="5"/>
      <dgm:spPr/>
    </dgm:pt>
    <dgm:pt modelId="{840F772C-F3BF-4A73-8DC2-72FD0F42005D}" type="pres">
      <dgm:prSet presAssocID="{D509D38B-373C-4DCF-B067-CA9D6126512C}" presName="ParentText" presStyleLbl="revTx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1B771-4726-449F-BCEB-E6FF07401832}" type="pres">
      <dgm:prSet presAssocID="{D509D38B-373C-4DCF-B067-CA9D6126512C}" presName="ChildText" presStyleLbl="revTx" presStyleIdx="1" presStyleCnt="10">
        <dgm:presLayoutVars>
          <dgm:chMax val="0"/>
          <dgm:chPref val="0"/>
        </dgm:presLayoutVars>
      </dgm:prSet>
      <dgm:spPr/>
    </dgm:pt>
    <dgm:pt modelId="{D68DE9B2-E794-4E67-A5F1-04CFC7B216B3}" type="pres">
      <dgm:prSet presAssocID="{D509D38B-373C-4DCF-B067-CA9D6126512C}" presName="ChildAccentShape" presStyleLbl="trBgShp" presStyleIdx="0" presStyleCnt="5"/>
      <dgm:spPr/>
    </dgm:pt>
    <dgm:pt modelId="{3BDB2D99-9328-461C-8DFE-B30778702912}" type="pres">
      <dgm:prSet presAssocID="{D509D38B-373C-4DCF-B067-CA9D6126512C}" presName="Image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BC72C5E-4823-4604-879F-8B8F2111DC74}" type="pres">
      <dgm:prSet presAssocID="{2200BF41-A25A-41C5-AF6E-CE21F9251D68}" presName="sibTrans" presStyleCnt="0"/>
      <dgm:spPr/>
    </dgm:pt>
    <dgm:pt modelId="{EEC84A0E-D9F9-4B4A-9D09-F46075FC882F}" type="pres">
      <dgm:prSet presAssocID="{1165DE13-E2FE-46AE-8D7F-CEBE65296FD2}" presName="composite" presStyleCnt="0"/>
      <dgm:spPr/>
    </dgm:pt>
    <dgm:pt modelId="{02E9A356-BE38-48CE-8CE9-6E3D683C197C}" type="pres">
      <dgm:prSet presAssocID="{1165DE13-E2FE-46AE-8D7F-CEBE65296FD2}" presName="ParentAccentShape" presStyleLbl="trBgShp" presStyleIdx="1" presStyleCnt="5"/>
      <dgm:spPr/>
    </dgm:pt>
    <dgm:pt modelId="{4BA93E14-E1F7-4205-A446-55063CB67F6C}" type="pres">
      <dgm:prSet presAssocID="{1165DE13-E2FE-46AE-8D7F-CEBE65296FD2}" presName="ParentText" presStyleLbl="revTx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9EAE-5B53-4A48-B40A-0792409F6C64}" type="pres">
      <dgm:prSet presAssocID="{1165DE13-E2FE-46AE-8D7F-CEBE65296FD2}" presName="ChildText" presStyleLbl="revTx" presStyleIdx="3" presStyleCnt="10">
        <dgm:presLayoutVars>
          <dgm:chMax val="0"/>
          <dgm:chPref val="0"/>
        </dgm:presLayoutVars>
      </dgm:prSet>
      <dgm:spPr/>
    </dgm:pt>
    <dgm:pt modelId="{CC7CA6B6-1E8C-4FBF-A803-4F13C477050B}" type="pres">
      <dgm:prSet presAssocID="{1165DE13-E2FE-46AE-8D7F-CEBE65296FD2}" presName="ChildAccentShape" presStyleLbl="trBgShp" presStyleIdx="1" presStyleCnt="5"/>
      <dgm:spPr/>
    </dgm:pt>
    <dgm:pt modelId="{A9A2BA8E-A064-4567-9DEA-434E05B92256}" type="pres">
      <dgm:prSet presAssocID="{1165DE13-E2FE-46AE-8D7F-CEBE65296FD2}" presName="Image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A50DD5B-02BF-4A7C-95F9-D0FB5F44DEF9}" type="pres">
      <dgm:prSet presAssocID="{52345287-F40F-45FC-8481-D412DB523BBD}" presName="sibTrans" presStyleCnt="0"/>
      <dgm:spPr/>
    </dgm:pt>
    <dgm:pt modelId="{8FE51CB6-746B-4685-9F53-73AF1A762CC1}" type="pres">
      <dgm:prSet presAssocID="{19C00464-10BE-4C26-95D3-ECE9D24D034C}" presName="composite" presStyleCnt="0"/>
      <dgm:spPr/>
    </dgm:pt>
    <dgm:pt modelId="{83D9E01F-B872-4D0E-9E1E-809011E02B9B}" type="pres">
      <dgm:prSet presAssocID="{19C00464-10BE-4C26-95D3-ECE9D24D034C}" presName="ParentAccentShape" presStyleLbl="trBgShp" presStyleIdx="2" presStyleCnt="5"/>
      <dgm:spPr/>
    </dgm:pt>
    <dgm:pt modelId="{0B142318-9185-4AE3-9B08-B17341A678B7}" type="pres">
      <dgm:prSet presAssocID="{19C00464-10BE-4C26-95D3-ECE9D24D034C}" presName="ParentText" presStyleLbl="revTx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1C306-4549-4C72-A296-64D6813A1F9A}" type="pres">
      <dgm:prSet presAssocID="{19C00464-10BE-4C26-95D3-ECE9D24D034C}" presName="ChildText" presStyleLbl="revTx" presStyleIdx="5" presStyleCnt="10">
        <dgm:presLayoutVars>
          <dgm:chMax val="0"/>
          <dgm:chPref val="0"/>
        </dgm:presLayoutVars>
      </dgm:prSet>
      <dgm:spPr/>
    </dgm:pt>
    <dgm:pt modelId="{FA7FE039-1E20-415A-985E-26304AF08345}" type="pres">
      <dgm:prSet presAssocID="{19C00464-10BE-4C26-95D3-ECE9D24D034C}" presName="ChildAccentShape" presStyleLbl="trBgShp" presStyleIdx="2" presStyleCnt="5"/>
      <dgm:spPr/>
    </dgm:pt>
    <dgm:pt modelId="{472109AC-D8F0-4D06-A7C8-B84E54F414A9}" type="pres">
      <dgm:prSet presAssocID="{19C00464-10BE-4C26-95D3-ECE9D24D034C}" presName="Image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2305CA7-0A03-4DEF-BA89-6B88C42CCF3D}" type="pres">
      <dgm:prSet presAssocID="{14090C6C-BF9B-48F1-AAB8-A2B3C5C7A802}" presName="sibTrans" presStyleCnt="0"/>
      <dgm:spPr/>
    </dgm:pt>
    <dgm:pt modelId="{938E105C-A5EC-4474-8CD3-9D751958899B}" type="pres">
      <dgm:prSet presAssocID="{CDFFB530-BFEA-462F-A53C-1B15CDCC7DF4}" presName="composite" presStyleCnt="0"/>
      <dgm:spPr/>
    </dgm:pt>
    <dgm:pt modelId="{B744C73B-36B0-4104-BD67-8BD5C10B763E}" type="pres">
      <dgm:prSet presAssocID="{CDFFB530-BFEA-462F-A53C-1B15CDCC7DF4}" presName="ParentAccentShape" presStyleLbl="trBgShp" presStyleIdx="3" presStyleCnt="5"/>
      <dgm:spPr/>
    </dgm:pt>
    <dgm:pt modelId="{7D7C457F-75FD-4E3D-9DEC-003BD8055B67}" type="pres">
      <dgm:prSet presAssocID="{CDFFB530-BFEA-462F-A53C-1B15CDCC7DF4}" presName="ParentText" presStyleLbl="revTx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26C56-24C2-4A8A-9C8E-214EE8730BFD}" type="pres">
      <dgm:prSet presAssocID="{CDFFB530-BFEA-462F-A53C-1B15CDCC7DF4}" presName="ChildText" presStyleLbl="revTx" presStyleIdx="7" presStyleCnt="10">
        <dgm:presLayoutVars>
          <dgm:chMax val="0"/>
          <dgm:chPref val="0"/>
        </dgm:presLayoutVars>
      </dgm:prSet>
      <dgm:spPr/>
    </dgm:pt>
    <dgm:pt modelId="{0F26F67F-775C-4F8C-AA54-CEBAE1B42869}" type="pres">
      <dgm:prSet presAssocID="{CDFFB530-BFEA-462F-A53C-1B15CDCC7DF4}" presName="ChildAccentShape" presStyleLbl="trBgShp" presStyleIdx="3" presStyleCnt="5"/>
      <dgm:spPr/>
    </dgm:pt>
    <dgm:pt modelId="{3BC27271-4E89-4BC0-ADDF-E69775EFC189}" type="pres">
      <dgm:prSet presAssocID="{CDFFB530-BFEA-462F-A53C-1B15CDCC7DF4}" presName="Image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718F310-0AE5-42D2-BB21-2B9065F2BCFD}" type="pres">
      <dgm:prSet presAssocID="{658531C0-4253-4B5A-A6C9-3387CCDD714F}" presName="sibTrans" presStyleCnt="0"/>
      <dgm:spPr/>
    </dgm:pt>
    <dgm:pt modelId="{FA8538BA-E97D-4403-B29E-BF1AEDEB2EF7}" type="pres">
      <dgm:prSet presAssocID="{3FD48BF2-3648-4B87-A526-51E59442CBEB}" presName="composite" presStyleCnt="0"/>
      <dgm:spPr/>
    </dgm:pt>
    <dgm:pt modelId="{0B179AAB-E233-42AB-8BB5-E06BE28D194F}" type="pres">
      <dgm:prSet presAssocID="{3FD48BF2-3648-4B87-A526-51E59442CBEB}" presName="ParentAccentShape" presStyleLbl="trBgShp" presStyleIdx="4" presStyleCnt="5"/>
      <dgm:spPr/>
    </dgm:pt>
    <dgm:pt modelId="{58AB7EB2-489E-4952-B56C-E86573452592}" type="pres">
      <dgm:prSet presAssocID="{3FD48BF2-3648-4B87-A526-51E59442CBEB}" presName="ParentText" presStyleLbl="revTx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62966-8E3B-4211-AA52-8D8F3A193151}" type="pres">
      <dgm:prSet presAssocID="{3FD48BF2-3648-4B87-A526-51E59442CBEB}" presName="ChildText" presStyleLbl="revTx" presStyleIdx="9" presStyleCnt="10">
        <dgm:presLayoutVars>
          <dgm:chMax val="0"/>
          <dgm:chPref val="0"/>
        </dgm:presLayoutVars>
      </dgm:prSet>
      <dgm:spPr/>
    </dgm:pt>
    <dgm:pt modelId="{368A1568-F7F8-494B-B93E-ABC988966027}" type="pres">
      <dgm:prSet presAssocID="{3FD48BF2-3648-4B87-A526-51E59442CBEB}" presName="ChildAccentShape" presStyleLbl="trBgShp" presStyleIdx="4" presStyleCnt="5"/>
      <dgm:spPr/>
    </dgm:pt>
    <dgm:pt modelId="{6C44FE7D-5954-4FCD-85DA-3EB24CAF9990}" type="pres">
      <dgm:prSet presAssocID="{3FD48BF2-3648-4B87-A526-51E59442CBEB}" presName="Image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53136C02-339A-4B5B-A6B8-E2BC0A754CC4}" type="presOf" srcId="{CDFFB530-BFEA-462F-A53C-1B15CDCC7DF4}" destId="{7D7C457F-75FD-4E3D-9DEC-003BD8055B67}" srcOrd="0" destOrd="0" presId="urn:microsoft.com/office/officeart/2009/3/layout/SnapshotPictureList"/>
    <dgm:cxn modelId="{C53CF9C5-5AE7-4053-8E45-86365948B86A}" srcId="{76651AF9-9D74-4525-AFDD-C28784D41AA0}" destId="{19C00464-10BE-4C26-95D3-ECE9D24D034C}" srcOrd="2" destOrd="0" parTransId="{27B238BA-B6E5-47E0-B548-2E0E56F717D5}" sibTransId="{14090C6C-BF9B-48F1-AAB8-A2B3C5C7A802}"/>
    <dgm:cxn modelId="{19CE8C11-CE4B-4584-B0EE-0FFA626DA079}" srcId="{76651AF9-9D74-4525-AFDD-C28784D41AA0}" destId="{CDFFB530-BFEA-462F-A53C-1B15CDCC7DF4}" srcOrd="3" destOrd="0" parTransId="{B15E409C-1ABF-4D47-AB73-FFEC157C3B1B}" sibTransId="{658531C0-4253-4B5A-A6C9-3387CCDD714F}"/>
    <dgm:cxn modelId="{04685EBB-B4D3-4D5E-BD48-145D3314FCDF}" srcId="{76651AF9-9D74-4525-AFDD-C28784D41AA0}" destId="{1165DE13-E2FE-46AE-8D7F-CEBE65296FD2}" srcOrd="1" destOrd="0" parTransId="{BD173A97-0D7C-42D7-BB0C-66F508DC7368}" sibTransId="{52345287-F40F-45FC-8481-D412DB523BBD}"/>
    <dgm:cxn modelId="{9FE36F36-E8B2-4767-B123-AA98E589903D}" type="presOf" srcId="{19C00464-10BE-4C26-95D3-ECE9D24D034C}" destId="{0B142318-9185-4AE3-9B08-B17341A678B7}" srcOrd="0" destOrd="0" presId="urn:microsoft.com/office/officeart/2009/3/layout/SnapshotPictureList"/>
    <dgm:cxn modelId="{FFCCE588-C5F3-42FB-9A92-1C7278FABBA9}" srcId="{76651AF9-9D74-4525-AFDD-C28784D41AA0}" destId="{D509D38B-373C-4DCF-B067-CA9D6126512C}" srcOrd="0" destOrd="0" parTransId="{50524D50-296B-4932-BF00-ACC4201DF32D}" sibTransId="{2200BF41-A25A-41C5-AF6E-CE21F9251D68}"/>
    <dgm:cxn modelId="{9DFC8A50-E744-409C-86EB-B1428D9B2B8F}" srcId="{76651AF9-9D74-4525-AFDD-C28784D41AA0}" destId="{3FD48BF2-3648-4B87-A526-51E59442CBEB}" srcOrd="4" destOrd="0" parTransId="{7C214E6F-9C3A-4ACC-B118-E54A477DC21C}" sibTransId="{CA901FAA-E386-4437-9CCE-61C8BB528AB2}"/>
    <dgm:cxn modelId="{4F354EBB-D31A-4573-A4C0-48BB7D9DFCD8}" type="presOf" srcId="{D509D38B-373C-4DCF-B067-CA9D6126512C}" destId="{840F772C-F3BF-4A73-8DC2-72FD0F42005D}" srcOrd="0" destOrd="0" presId="urn:microsoft.com/office/officeart/2009/3/layout/SnapshotPictureList"/>
    <dgm:cxn modelId="{F326B1B0-9B8B-4AB7-A824-BD66D96B8F07}" type="presOf" srcId="{1165DE13-E2FE-46AE-8D7F-CEBE65296FD2}" destId="{4BA93E14-E1F7-4205-A446-55063CB67F6C}" srcOrd="0" destOrd="0" presId="urn:microsoft.com/office/officeart/2009/3/layout/SnapshotPictureList"/>
    <dgm:cxn modelId="{EA668BEB-276E-4C67-B86F-6A3117F76FF8}" type="presOf" srcId="{76651AF9-9D74-4525-AFDD-C28784D41AA0}" destId="{837BBBBF-E861-4254-9970-5D54379E34C2}" srcOrd="0" destOrd="0" presId="urn:microsoft.com/office/officeart/2009/3/layout/SnapshotPictureList"/>
    <dgm:cxn modelId="{453A2E15-7E25-4AB4-9958-1CBB5A158B2F}" type="presOf" srcId="{3FD48BF2-3648-4B87-A526-51E59442CBEB}" destId="{58AB7EB2-489E-4952-B56C-E86573452592}" srcOrd="0" destOrd="0" presId="urn:microsoft.com/office/officeart/2009/3/layout/SnapshotPictureList"/>
    <dgm:cxn modelId="{13E319D1-278F-4054-8824-7C625C353672}" type="presParOf" srcId="{837BBBBF-E861-4254-9970-5D54379E34C2}" destId="{31B69E45-AD22-4D98-AB1B-702D2937B03F}" srcOrd="0" destOrd="0" presId="urn:microsoft.com/office/officeart/2009/3/layout/SnapshotPictureList"/>
    <dgm:cxn modelId="{289B09ED-7E0B-4138-8E72-45BC3CF0737C}" type="presParOf" srcId="{31B69E45-AD22-4D98-AB1B-702D2937B03F}" destId="{A3E3154B-FC85-4BD0-A8D1-AFE3CDDE80D8}" srcOrd="0" destOrd="0" presId="urn:microsoft.com/office/officeart/2009/3/layout/SnapshotPictureList"/>
    <dgm:cxn modelId="{BC91E8E3-3FBC-45BF-AC35-B5D7D707F4C1}" type="presParOf" srcId="{31B69E45-AD22-4D98-AB1B-702D2937B03F}" destId="{840F772C-F3BF-4A73-8DC2-72FD0F42005D}" srcOrd="1" destOrd="0" presId="urn:microsoft.com/office/officeart/2009/3/layout/SnapshotPictureList"/>
    <dgm:cxn modelId="{FB4F86B0-2B7B-4ABD-95BC-B273C18B75C7}" type="presParOf" srcId="{31B69E45-AD22-4D98-AB1B-702D2937B03F}" destId="{C541B771-4726-449F-BCEB-E6FF07401832}" srcOrd="2" destOrd="0" presId="urn:microsoft.com/office/officeart/2009/3/layout/SnapshotPictureList"/>
    <dgm:cxn modelId="{FDBDBDD6-8DF0-439E-8D00-A0C475090B8F}" type="presParOf" srcId="{31B69E45-AD22-4D98-AB1B-702D2937B03F}" destId="{D68DE9B2-E794-4E67-A5F1-04CFC7B216B3}" srcOrd="3" destOrd="0" presId="urn:microsoft.com/office/officeart/2009/3/layout/SnapshotPictureList"/>
    <dgm:cxn modelId="{1092430E-C298-4B89-B404-A66E22346158}" type="presParOf" srcId="{31B69E45-AD22-4D98-AB1B-702D2937B03F}" destId="{3BDB2D99-9328-461C-8DFE-B30778702912}" srcOrd="4" destOrd="0" presId="urn:microsoft.com/office/officeart/2009/3/layout/SnapshotPictureList"/>
    <dgm:cxn modelId="{E7BF574D-5350-4FA9-BFCF-CAE6CF83E796}" type="presParOf" srcId="{837BBBBF-E861-4254-9970-5D54379E34C2}" destId="{FBC72C5E-4823-4604-879F-8B8F2111DC74}" srcOrd="1" destOrd="0" presId="urn:microsoft.com/office/officeart/2009/3/layout/SnapshotPictureList"/>
    <dgm:cxn modelId="{FD4D572B-DEF6-438C-802A-2F8A6B371D6D}" type="presParOf" srcId="{837BBBBF-E861-4254-9970-5D54379E34C2}" destId="{EEC84A0E-D9F9-4B4A-9D09-F46075FC882F}" srcOrd="2" destOrd="0" presId="urn:microsoft.com/office/officeart/2009/3/layout/SnapshotPictureList"/>
    <dgm:cxn modelId="{596B84CE-C876-47A1-AFB9-58E39872E6CE}" type="presParOf" srcId="{EEC84A0E-D9F9-4B4A-9D09-F46075FC882F}" destId="{02E9A356-BE38-48CE-8CE9-6E3D683C197C}" srcOrd="0" destOrd="0" presId="urn:microsoft.com/office/officeart/2009/3/layout/SnapshotPictureList"/>
    <dgm:cxn modelId="{DAA935FB-77C0-413F-B4F1-9B2A136111E8}" type="presParOf" srcId="{EEC84A0E-D9F9-4B4A-9D09-F46075FC882F}" destId="{4BA93E14-E1F7-4205-A446-55063CB67F6C}" srcOrd="1" destOrd="0" presId="urn:microsoft.com/office/officeart/2009/3/layout/SnapshotPictureList"/>
    <dgm:cxn modelId="{981AF1D9-7AE4-40A2-8D5B-5C2EDEAE8453}" type="presParOf" srcId="{EEC84A0E-D9F9-4B4A-9D09-F46075FC882F}" destId="{C45B9EAE-5B53-4A48-B40A-0792409F6C64}" srcOrd="2" destOrd="0" presId="urn:microsoft.com/office/officeart/2009/3/layout/SnapshotPictureList"/>
    <dgm:cxn modelId="{990C2FA9-FBE5-4B4C-9351-5A9BCAD30661}" type="presParOf" srcId="{EEC84A0E-D9F9-4B4A-9D09-F46075FC882F}" destId="{CC7CA6B6-1E8C-4FBF-A803-4F13C477050B}" srcOrd="3" destOrd="0" presId="urn:microsoft.com/office/officeart/2009/3/layout/SnapshotPictureList"/>
    <dgm:cxn modelId="{FEFCEB2D-FC39-48A8-980E-44DF72F07453}" type="presParOf" srcId="{EEC84A0E-D9F9-4B4A-9D09-F46075FC882F}" destId="{A9A2BA8E-A064-4567-9DEA-434E05B92256}" srcOrd="4" destOrd="0" presId="urn:microsoft.com/office/officeart/2009/3/layout/SnapshotPictureList"/>
    <dgm:cxn modelId="{A91397B8-8880-46AD-B1A1-C9977D3BBE8B}" type="presParOf" srcId="{837BBBBF-E861-4254-9970-5D54379E34C2}" destId="{3A50DD5B-02BF-4A7C-95F9-D0FB5F44DEF9}" srcOrd="3" destOrd="0" presId="urn:microsoft.com/office/officeart/2009/3/layout/SnapshotPictureList"/>
    <dgm:cxn modelId="{98197444-9806-453E-87A8-A53BDC3A012F}" type="presParOf" srcId="{837BBBBF-E861-4254-9970-5D54379E34C2}" destId="{8FE51CB6-746B-4685-9F53-73AF1A762CC1}" srcOrd="4" destOrd="0" presId="urn:microsoft.com/office/officeart/2009/3/layout/SnapshotPictureList"/>
    <dgm:cxn modelId="{5EAA2A3B-B844-4E94-BA79-E8E2B4F6CA86}" type="presParOf" srcId="{8FE51CB6-746B-4685-9F53-73AF1A762CC1}" destId="{83D9E01F-B872-4D0E-9E1E-809011E02B9B}" srcOrd="0" destOrd="0" presId="urn:microsoft.com/office/officeart/2009/3/layout/SnapshotPictureList"/>
    <dgm:cxn modelId="{5FB48ED9-DF20-404E-9D43-CE8E43B4680E}" type="presParOf" srcId="{8FE51CB6-746B-4685-9F53-73AF1A762CC1}" destId="{0B142318-9185-4AE3-9B08-B17341A678B7}" srcOrd="1" destOrd="0" presId="urn:microsoft.com/office/officeart/2009/3/layout/SnapshotPictureList"/>
    <dgm:cxn modelId="{0E3B3E90-E4F6-4B17-9588-913533C2CEC4}" type="presParOf" srcId="{8FE51CB6-746B-4685-9F53-73AF1A762CC1}" destId="{9341C306-4549-4C72-A296-64D6813A1F9A}" srcOrd="2" destOrd="0" presId="urn:microsoft.com/office/officeart/2009/3/layout/SnapshotPictureList"/>
    <dgm:cxn modelId="{0A831839-B891-4A36-82BB-118B975BFD2F}" type="presParOf" srcId="{8FE51CB6-746B-4685-9F53-73AF1A762CC1}" destId="{FA7FE039-1E20-415A-985E-26304AF08345}" srcOrd="3" destOrd="0" presId="urn:microsoft.com/office/officeart/2009/3/layout/SnapshotPictureList"/>
    <dgm:cxn modelId="{B927A0F3-2FBC-4F95-A8CF-4A41B554B514}" type="presParOf" srcId="{8FE51CB6-746B-4685-9F53-73AF1A762CC1}" destId="{472109AC-D8F0-4D06-A7C8-B84E54F414A9}" srcOrd="4" destOrd="0" presId="urn:microsoft.com/office/officeart/2009/3/layout/SnapshotPictureList"/>
    <dgm:cxn modelId="{D83076E5-5C5B-4DF6-AF8F-01A900051700}" type="presParOf" srcId="{837BBBBF-E861-4254-9970-5D54379E34C2}" destId="{E2305CA7-0A03-4DEF-BA89-6B88C42CCF3D}" srcOrd="5" destOrd="0" presId="urn:microsoft.com/office/officeart/2009/3/layout/SnapshotPictureList"/>
    <dgm:cxn modelId="{2F64DCC0-3646-4B01-ACBE-241B2DC33840}" type="presParOf" srcId="{837BBBBF-E861-4254-9970-5D54379E34C2}" destId="{938E105C-A5EC-4474-8CD3-9D751958899B}" srcOrd="6" destOrd="0" presId="urn:microsoft.com/office/officeart/2009/3/layout/SnapshotPictureList"/>
    <dgm:cxn modelId="{D98BB1C0-513B-4D35-8A18-293DBFE1E125}" type="presParOf" srcId="{938E105C-A5EC-4474-8CD3-9D751958899B}" destId="{B744C73B-36B0-4104-BD67-8BD5C10B763E}" srcOrd="0" destOrd="0" presId="urn:microsoft.com/office/officeart/2009/3/layout/SnapshotPictureList"/>
    <dgm:cxn modelId="{12E5B228-7479-4CE0-8C50-77DF511D7CE5}" type="presParOf" srcId="{938E105C-A5EC-4474-8CD3-9D751958899B}" destId="{7D7C457F-75FD-4E3D-9DEC-003BD8055B67}" srcOrd="1" destOrd="0" presId="urn:microsoft.com/office/officeart/2009/3/layout/SnapshotPictureList"/>
    <dgm:cxn modelId="{E1D1CCD3-3ACF-4EDA-9E0D-2402BCF219BB}" type="presParOf" srcId="{938E105C-A5EC-4474-8CD3-9D751958899B}" destId="{BE926C56-24C2-4A8A-9C8E-214EE8730BFD}" srcOrd="2" destOrd="0" presId="urn:microsoft.com/office/officeart/2009/3/layout/SnapshotPictureList"/>
    <dgm:cxn modelId="{C2405776-959C-415C-89A3-6BA09F6260C5}" type="presParOf" srcId="{938E105C-A5EC-4474-8CD3-9D751958899B}" destId="{0F26F67F-775C-4F8C-AA54-CEBAE1B42869}" srcOrd="3" destOrd="0" presId="urn:microsoft.com/office/officeart/2009/3/layout/SnapshotPictureList"/>
    <dgm:cxn modelId="{E11477E7-A59C-4A46-85CF-334F33DA92B4}" type="presParOf" srcId="{938E105C-A5EC-4474-8CD3-9D751958899B}" destId="{3BC27271-4E89-4BC0-ADDF-E69775EFC189}" srcOrd="4" destOrd="0" presId="urn:microsoft.com/office/officeart/2009/3/layout/SnapshotPictureList"/>
    <dgm:cxn modelId="{C188F007-8590-4149-B658-D62F0F81CDF6}" type="presParOf" srcId="{837BBBBF-E861-4254-9970-5D54379E34C2}" destId="{F718F310-0AE5-42D2-BB21-2B9065F2BCFD}" srcOrd="7" destOrd="0" presId="urn:microsoft.com/office/officeart/2009/3/layout/SnapshotPictureList"/>
    <dgm:cxn modelId="{E4003E19-6308-406D-81B2-2B736AE63C0F}" type="presParOf" srcId="{837BBBBF-E861-4254-9970-5D54379E34C2}" destId="{FA8538BA-E97D-4403-B29E-BF1AEDEB2EF7}" srcOrd="8" destOrd="0" presId="urn:microsoft.com/office/officeart/2009/3/layout/SnapshotPictureList"/>
    <dgm:cxn modelId="{3503A8F9-9F0E-42A5-BFEA-DA1499EC0F09}" type="presParOf" srcId="{FA8538BA-E97D-4403-B29E-BF1AEDEB2EF7}" destId="{0B179AAB-E233-42AB-8BB5-E06BE28D194F}" srcOrd="0" destOrd="0" presId="urn:microsoft.com/office/officeart/2009/3/layout/SnapshotPictureList"/>
    <dgm:cxn modelId="{92B65D61-3574-49B6-B336-7DDBBB1F6DBE}" type="presParOf" srcId="{FA8538BA-E97D-4403-B29E-BF1AEDEB2EF7}" destId="{58AB7EB2-489E-4952-B56C-E86573452592}" srcOrd="1" destOrd="0" presId="urn:microsoft.com/office/officeart/2009/3/layout/SnapshotPictureList"/>
    <dgm:cxn modelId="{6B6F48F8-4957-4DE7-BB58-FC75B5E9A023}" type="presParOf" srcId="{FA8538BA-E97D-4403-B29E-BF1AEDEB2EF7}" destId="{65B62966-8E3B-4211-AA52-8D8F3A193151}" srcOrd="2" destOrd="0" presId="urn:microsoft.com/office/officeart/2009/3/layout/SnapshotPictureList"/>
    <dgm:cxn modelId="{85876D4C-6CB3-4D7E-8C83-E7861F9B66BC}" type="presParOf" srcId="{FA8538BA-E97D-4403-B29E-BF1AEDEB2EF7}" destId="{368A1568-F7F8-494B-B93E-ABC988966027}" srcOrd="3" destOrd="0" presId="urn:microsoft.com/office/officeart/2009/3/layout/SnapshotPictureList"/>
    <dgm:cxn modelId="{D0884D67-FB37-4180-A45C-63C780DF9C89}" type="presParOf" srcId="{FA8538BA-E97D-4403-B29E-BF1AEDEB2EF7}" destId="{6C44FE7D-5954-4FCD-85DA-3EB24CAF999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154B-FC85-4BD0-A8D1-AFE3CDDE80D8}">
      <dsp:nvSpPr>
        <dsp:cNvPr id="0" name=""/>
        <dsp:cNvSpPr/>
      </dsp:nvSpPr>
      <dsp:spPr>
        <a:xfrm>
          <a:off x="40498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9A356-BE38-48CE-8CE9-6E3D683C197C}">
      <dsp:nvSpPr>
        <dsp:cNvPr id="0" name=""/>
        <dsp:cNvSpPr/>
      </dsp:nvSpPr>
      <dsp:spPr>
        <a:xfrm>
          <a:off x="178800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E01F-B872-4D0E-9E1E-809011E02B9B}">
      <dsp:nvSpPr>
        <dsp:cNvPr id="0" name=""/>
        <dsp:cNvSpPr/>
      </dsp:nvSpPr>
      <dsp:spPr>
        <a:xfrm>
          <a:off x="353551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B2D99-9328-461C-8DFE-B30778702912}">
      <dsp:nvSpPr>
        <dsp:cNvPr id="0" name=""/>
        <dsp:cNvSpPr/>
      </dsp:nvSpPr>
      <dsp:spPr>
        <a:xfrm>
          <a:off x="86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F772C-F3BF-4A73-8DC2-72FD0F42005D}">
      <dsp:nvSpPr>
        <dsp:cNvPr id="0" name=""/>
        <dsp:cNvSpPr/>
      </dsp:nvSpPr>
      <dsp:spPr>
        <a:xfrm>
          <a:off x="80800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800" y="1030461"/>
        <a:ext cx="950922" cy="87075"/>
      </dsp:txXfrm>
    </dsp:sp>
    <dsp:sp modelId="{C541B771-4726-449F-BCEB-E6FF07401832}">
      <dsp:nvSpPr>
        <dsp:cNvPr id="0" name=""/>
        <dsp:cNvSpPr/>
      </dsp:nvSpPr>
      <dsp:spPr>
        <a:xfrm>
          <a:off x="1113325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4C73B-36B0-4104-BD67-8BD5C10B763E}">
      <dsp:nvSpPr>
        <dsp:cNvPr id="0" name=""/>
        <dsp:cNvSpPr/>
      </dsp:nvSpPr>
      <dsp:spPr>
        <a:xfrm>
          <a:off x="528302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BA8E-A064-4567-9DEA-434E05B92256}">
      <dsp:nvSpPr>
        <dsp:cNvPr id="0" name=""/>
        <dsp:cNvSpPr/>
      </dsp:nvSpPr>
      <dsp:spPr>
        <a:xfrm>
          <a:off x="174837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93E14-E1F7-4205-A446-55063CB67F6C}">
      <dsp:nvSpPr>
        <dsp:cNvPr id="0" name=""/>
        <dsp:cNvSpPr/>
      </dsp:nvSpPr>
      <dsp:spPr>
        <a:xfrm>
          <a:off x="1828310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28310" y="1030461"/>
        <a:ext cx="950922" cy="87075"/>
      </dsp:txXfrm>
    </dsp:sp>
    <dsp:sp modelId="{C45B9EAE-5B53-4A48-B40A-0792409F6C64}">
      <dsp:nvSpPr>
        <dsp:cNvPr id="0" name=""/>
        <dsp:cNvSpPr/>
      </dsp:nvSpPr>
      <dsp:spPr>
        <a:xfrm>
          <a:off x="286083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9AAB-E233-42AB-8BB5-E06BE28D194F}">
      <dsp:nvSpPr>
        <dsp:cNvPr id="0" name=""/>
        <dsp:cNvSpPr/>
      </dsp:nvSpPr>
      <dsp:spPr>
        <a:xfrm>
          <a:off x="7030540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09AC-D8F0-4D06-A7C8-B84E54F414A9}">
      <dsp:nvSpPr>
        <dsp:cNvPr id="0" name=""/>
        <dsp:cNvSpPr/>
      </dsp:nvSpPr>
      <dsp:spPr>
        <a:xfrm>
          <a:off x="349588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42318-9185-4AE3-9B08-B17341A678B7}">
      <dsp:nvSpPr>
        <dsp:cNvPr id="0" name=""/>
        <dsp:cNvSpPr/>
      </dsp:nvSpPr>
      <dsp:spPr>
        <a:xfrm>
          <a:off x="357582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75821" y="1030461"/>
        <a:ext cx="950922" cy="87075"/>
      </dsp:txXfrm>
    </dsp:sp>
    <dsp:sp modelId="{9341C306-4549-4C72-A296-64D6813A1F9A}">
      <dsp:nvSpPr>
        <dsp:cNvPr id="0" name=""/>
        <dsp:cNvSpPr/>
      </dsp:nvSpPr>
      <dsp:spPr>
        <a:xfrm>
          <a:off x="460834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7271-4E89-4BC0-ADDF-E69775EFC189}">
      <dsp:nvSpPr>
        <dsp:cNvPr id="0" name=""/>
        <dsp:cNvSpPr/>
      </dsp:nvSpPr>
      <dsp:spPr>
        <a:xfrm>
          <a:off x="5243394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C457F-75FD-4E3D-9DEC-003BD8055B67}">
      <dsp:nvSpPr>
        <dsp:cNvPr id="0" name=""/>
        <dsp:cNvSpPr/>
      </dsp:nvSpPr>
      <dsp:spPr>
        <a:xfrm>
          <a:off x="532333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323331" y="1030461"/>
        <a:ext cx="950922" cy="87075"/>
      </dsp:txXfrm>
    </dsp:sp>
    <dsp:sp modelId="{BE926C56-24C2-4A8A-9C8E-214EE8730BFD}">
      <dsp:nvSpPr>
        <dsp:cNvPr id="0" name=""/>
        <dsp:cNvSpPr/>
      </dsp:nvSpPr>
      <dsp:spPr>
        <a:xfrm>
          <a:off x="635585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4FE7D-5954-4FCD-85DA-3EB24CAF9990}">
      <dsp:nvSpPr>
        <dsp:cNvPr id="0" name=""/>
        <dsp:cNvSpPr/>
      </dsp:nvSpPr>
      <dsp:spPr>
        <a:xfrm>
          <a:off x="6990904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7EB2-489E-4952-B56C-E86573452592}">
      <dsp:nvSpPr>
        <dsp:cNvPr id="0" name=""/>
        <dsp:cNvSpPr/>
      </dsp:nvSpPr>
      <dsp:spPr>
        <a:xfrm>
          <a:off x="707084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70841" y="1030461"/>
        <a:ext cx="950922" cy="87075"/>
      </dsp:txXfrm>
    </dsp:sp>
    <dsp:sp modelId="{65B62966-8E3B-4211-AA52-8D8F3A193151}">
      <dsp:nvSpPr>
        <dsp:cNvPr id="0" name=""/>
        <dsp:cNvSpPr/>
      </dsp:nvSpPr>
      <dsp:spPr>
        <a:xfrm>
          <a:off x="8103367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0.87461</cdr:x>
      <cdr:y>0.13799</cdr:y>
    </cdr:from>
    <cdr:to>
      <cdr:x>0.96708</cdr:x>
      <cdr:y>0.20507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63036" y="832669"/>
          <a:ext cx="831337" cy="40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.8</a:t>
          </a:r>
          <a:r>
            <a:rPr lang="ka-GE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0.61154</cdr:x>
      <cdr:y>0.1362</cdr:y>
    </cdr:from>
    <cdr:to>
      <cdr:x>0.70986</cdr:x>
      <cdr:y>0.23027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4613" y="544068"/>
          <a:ext cx="817427" cy="37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18,8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0.28384</cdr:x>
      <cdr:y>0.03047</cdr:y>
    </cdr:from>
    <cdr:to>
      <cdr:x>0.37807</cdr:x>
      <cdr:y>0.11002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59921" y="121727"/>
          <a:ext cx="783531" cy="31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2,5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0.22116</cdr:x>
      <cdr:y>0.06603</cdr:y>
    </cdr:from>
    <cdr:to>
      <cdr:x>0.31947</cdr:x>
      <cdr:y>0.1601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838789" y="263759"/>
          <a:ext cx="817427" cy="37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28,7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0.40399</cdr:x>
      <cdr:y>0.09419</cdr:y>
    </cdr:from>
    <cdr:to>
      <cdr:x>0.48647</cdr:x>
      <cdr:y>0.18826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358903" y="376238"/>
          <a:ext cx="685800" cy="375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27,9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0.82415</cdr:x>
      <cdr:y>0.72533</cdr:y>
    </cdr:from>
    <cdr:to>
      <cdr:x>0.95167</cdr:x>
      <cdr:y>0.93346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636221">
          <a:off x="7519425" y="4773394"/>
          <a:ext cx="1163522" cy="13696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0.52357</cdr:x>
      <cdr:y>0</cdr:y>
    </cdr:from>
    <cdr:to>
      <cdr:x>0.74468</cdr:x>
      <cdr:y>0.11652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707776" y="0"/>
          <a:ext cx="1988045" cy="67710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იანვარი–აპრილი</a:t>
          </a:r>
          <a:endParaRPr lang="en-US" dirty="0" smtClean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</a:t>
          </a:r>
          <a:r>
            <a:rPr lang="ka-G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</a:t>
          </a:r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 </a:t>
          </a:r>
          <a:r>
            <a:rPr lang="ka-GE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წწ.</a:t>
          </a:r>
          <a:endParaRPr lang="en-US" sz="1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0.11466</cdr:x>
      <cdr:y>0.11557</cdr:y>
    </cdr:from>
    <cdr:to>
      <cdr:x>0.21544</cdr:x>
      <cdr:y>0.17946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7038" y="554883"/>
          <a:ext cx="858730" cy="306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53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0.40202</cdr:x>
      <cdr:y>0.70841</cdr:y>
    </cdr:from>
    <cdr:to>
      <cdr:x>0.51121</cdr:x>
      <cdr:y>0.77431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25517" y="3401340"/>
          <a:ext cx="930391" cy="31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2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0.24881</cdr:x>
      <cdr:y>0.42274</cdr:y>
    </cdr:from>
    <cdr:to>
      <cdr:x>0.36507</cdr:x>
      <cdr:y>0.50209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20038" y="2029740"/>
          <a:ext cx="990632" cy="380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2</a:t>
          </a:r>
          <a:r>
            <a:rPr lang="en-US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4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0.54392</cdr:x>
      <cdr:y>0.62906</cdr:y>
    </cdr:from>
    <cdr:to>
      <cdr:x>0.63238</cdr:x>
      <cdr:y>0.71385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634638" y="3020340"/>
          <a:ext cx="753753" cy="407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1</a:t>
          </a:r>
          <a:r>
            <a:rPr lang="en-US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0</a:t>
          </a:r>
          <a:r>
            <a:rPr lang="ka-GE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0.687</cdr:x>
      <cdr:y>0.67667</cdr:y>
    </cdr:from>
    <cdr:to>
      <cdr:x>0.7715</cdr:x>
      <cdr:y>0.74857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853838" y="3248940"/>
          <a:ext cx="720011" cy="34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9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0.83903</cdr:x>
      <cdr:y>0.72429</cdr:y>
    </cdr:from>
    <cdr:to>
      <cdr:x>0.92159</cdr:x>
      <cdr:y>0.78181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149238" y="3477540"/>
          <a:ext cx="703481" cy="276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rPr>
            <a:t>2</a:t>
          </a:r>
          <a:r>
            <a:rPr lang="ka-GE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E9F2E83-1973-49F2-BDCB-A42E66DEB177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1A3749C-90D8-4843-B08C-50345109C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43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62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1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5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7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3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8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8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645-B3B9-43AC-B835-FF9F4A49C45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8762" y="971299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3581400"/>
            <a:ext cx="370371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2008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a-G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წ.წ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a-G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აპრილი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507872" y="6440290"/>
            <a:ext cx="530259" cy="318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9114" y="513286"/>
            <a:ext cx="6978758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საინფორმაციო–ანალიტიკური დეპარტამენტი - საინფორმაციო  ცენტრი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851" y="1905000"/>
            <a:ext cx="8586862" cy="14705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საქართველოს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საზღვარზე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გადაადგილებულ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ვიზიტორთა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სტატისტიკური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მონაცემები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4366909"/>
              </p:ext>
            </p:extLst>
          </p:nvPr>
        </p:nvGraphicFramePr>
        <p:xfrm>
          <a:off x="486869" y="5196612"/>
          <a:ext cx="8657131" cy="149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1187101" cy="158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99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49702279"/>
              </p:ext>
            </p:extLst>
          </p:nvPr>
        </p:nvGraphicFramePr>
        <p:xfrm>
          <a:off x="191864" y="1045903"/>
          <a:ext cx="8603220" cy="555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118319" y="960119"/>
            <a:ext cx="1989647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2007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7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31" y="3124200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00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59" y="3137251"/>
            <a:ext cx="766347" cy="7110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47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56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12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635681" y="152400"/>
            <a:ext cx="7391400" cy="914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ka-GE" sz="20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ყველაზე დიდი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დენადობის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და  ევროკავშირის  ქვეყნები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დან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ვიზიტორთა საერთო რაოდენობა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ka-GE" sz="1800" dirty="0" smtClean="0">
                <a:solidFill>
                  <a:schemeClr val="bg1"/>
                </a:solidFill>
              </a:rPr>
              <a:t>            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 შსს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137503"/>
            <a:ext cx="710840" cy="71083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7849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9189625"/>
              </p:ext>
            </p:extLst>
          </p:nvPr>
        </p:nvGraphicFramePr>
        <p:xfrm>
          <a:off x="226187" y="1061634"/>
          <a:ext cx="8691625" cy="550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16554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47" y="2987749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01" y="716554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26" y="5387323"/>
            <a:ext cx="1431827" cy="14318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799"/>
            <a:ext cx="2863657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" y="1828800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00200" y="-25063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მქონე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და ევროკავშირის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ებიდან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ვიზიტორთა რაოდენობ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8" y="2948762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Rectangle 1"/>
          <p:cNvSpPr/>
          <p:nvPr/>
        </p:nvSpPr>
        <p:spPr>
          <a:xfrm rot="16200000">
            <a:off x="16428" y="2417801"/>
            <a:ext cx="18966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</a:t>
            </a:r>
            <a:r>
              <a:rPr lang="ka-GE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 შსს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88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507592"/>
              </p:ext>
            </p:extLst>
          </p:nvPr>
        </p:nvGraphicFramePr>
        <p:xfrm>
          <a:off x="152400" y="960119"/>
          <a:ext cx="8991600" cy="581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228600"/>
            <a:ext cx="7467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საქართველოს  სახელმწიფო  საზღვარზე  გადაადგილებული  საქართველოს მოქალაქეები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6629400" y="40386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3.9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701796" y="3803897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-4.4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7275198" y="32766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7321626" y="30480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669141" y="25908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7.7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770190" y="2360243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8.4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8001000" y="18288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.8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153400" y="1596619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4331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21" grpId="0" build="allAtOnce"/>
      <p:bldP spid="22" grpId="0" build="allAtOnce"/>
      <p:bldP spid="23" grpId="0" build="allAtOnce"/>
      <p:bldP spid="24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531059"/>
              </p:ext>
            </p:extLst>
          </p:nvPr>
        </p:nvGraphicFramePr>
        <p:xfrm>
          <a:off x="-70441" y="2696290"/>
          <a:ext cx="9214441" cy="390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95255" y="2971800"/>
            <a:ext cx="187423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2014–2018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წწ.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იანვარი - აპრილი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27">
            <a:off x="7575223" y="577626"/>
            <a:ext cx="183787" cy="216348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612887"/>
              </p:ext>
            </p:extLst>
          </p:nvPr>
        </p:nvGraphicFramePr>
        <p:xfrm>
          <a:off x="304794" y="1143000"/>
          <a:ext cx="8763006" cy="16763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</a:tblGrid>
              <a:tr h="246872">
                <a:tc>
                  <a:txBody>
                    <a:bodyPr/>
                    <a:lstStyle/>
                    <a:p>
                      <a:pPr algn="ctr" fontAlgn="b"/>
                      <a:endParaRPr lang="en-US" sz="1000" b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10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 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1230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50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31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23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58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58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24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26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56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38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0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111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49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30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8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106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342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-21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242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8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-21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-23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-15%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540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07081" y="-304800"/>
            <a:ext cx="7848600" cy="9278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ვიზიტორთა ნაკადის მიხედვით, 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ყველაზე დიდი დენადობის მქონე ქვეყნიდან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(პირველი ექვსეულის შემდეგ)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ჩამოსულ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ვიზიტორთა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რაოდენობა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შედარებითი     მაჩვენებლები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0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23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7" y="205507"/>
            <a:ext cx="739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 smtClean="0">
                <a:solidFill>
                  <a:schemeClr val="bg1"/>
                </a:solidFill>
              </a:rPr>
              <a:t>საქართველოში თავშესაფრის  მაძიებელ პირთა </a:t>
            </a:r>
          </a:p>
          <a:p>
            <a:r>
              <a:rPr lang="ka-GE" sz="1400" b="1" dirty="0" smtClean="0">
                <a:solidFill>
                  <a:schemeClr val="bg1"/>
                </a:solidFill>
              </a:rPr>
              <a:t>სტატისტიკური </a:t>
            </a:r>
            <a:r>
              <a:rPr lang="ka-GE" sz="1400" b="1" dirty="0">
                <a:solidFill>
                  <a:schemeClr val="bg1"/>
                </a:solidFill>
              </a:rPr>
              <a:t>მონაცემები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30</a:t>
            </a:r>
            <a:r>
              <a:rPr lang="en-US" sz="1400" b="1" dirty="0" smtClean="0">
                <a:solidFill>
                  <a:schemeClr val="bg1"/>
                </a:solidFill>
              </a:rPr>
              <a:t>.03.2018</a:t>
            </a:r>
            <a:endParaRPr lang="ka-GE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8767" y="914398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14944"/>
              </p:ext>
            </p:extLst>
          </p:nvPr>
        </p:nvGraphicFramePr>
        <p:xfrm>
          <a:off x="152404" y="1162050"/>
          <a:ext cx="8839193" cy="5543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065"/>
                <a:gridCol w="594856"/>
                <a:gridCol w="594856"/>
                <a:gridCol w="594856"/>
                <a:gridCol w="594856"/>
                <a:gridCol w="594856"/>
                <a:gridCol w="594856"/>
                <a:gridCol w="594856"/>
                <a:gridCol w="594856"/>
                <a:gridCol w="594856"/>
                <a:gridCol w="594856"/>
                <a:gridCol w="594856"/>
                <a:gridCol w="594856"/>
                <a:gridCol w="594856"/>
              </a:tblGrid>
              <a:tr h="1338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მოქალაქეობა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მამაკაცი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8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20" marR="5420" marT="54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ავღანეთი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ალჟირი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სომხეთი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აზერბაიჯანი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ბანგლადეში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კამერუნი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კონგო (დრ)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ერიტრეა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ეთიოპია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განა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ინდოეთი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ირანი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კოტ-დ'ივუარი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იორდანია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ყაზახეთი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კენია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ყირგიზეთი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ლიბერია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მაროკო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ნიგერია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პაკისტანი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საუდის არაბეთი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სიერა ლეონე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სომალი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შრი-ლანკა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მოქალ. არმქონე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სუდანი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ტაჯიკეთი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ტანზანია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თურქეთი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დაუდგენელი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უზბეკეთი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იემენი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87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20" marR="5420" marT="54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228806" y="12466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26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205509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 smtClean="0">
                <a:solidFill>
                  <a:schemeClr val="bg1"/>
                </a:solidFill>
              </a:rPr>
              <a:t>საქართველოში თავშესაფრის სტატუსის </a:t>
            </a:r>
            <a:r>
              <a:rPr lang="ka-GE" sz="1400" b="1" dirty="0">
                <a:solidFill>
                  <a:schemeClr val="bg1"/>
                </a:solidFill>
              </a:rPr>
              <a:t>მქონე პირთა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ka-GE" sz="1400" b="1" dirty="0" smtClean="0">
                <a:solidFill>
                  <a:schemeClr val="bg1"/>
                </a:solidFill>
              </a:rPr>
              <a:t>სტატისტიკური </a:t>
            </a:r>
            <a:r>
              <a:rPr lang="ka-GE" sz="1400" b="1" dirty="0">
                <a:solidFill>
                  <a:schemeClr val="bg1"/>
                </a:solidFill>
              </a:rPr>
              <a:t>მონაცემები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30.03.2018</a:t>
            </a:r>
            <a:endParaRPr lang="ka-GE" sz="1400" b="1" dirty="0">
              <a:solidFill>
                <a:schemeClr val="bg1"/>
              </a:solidFill>
            </a:endParaRPr>
          </a:p>
          <a:p>
            <a:endParaRPr lang="ka-GE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52878"/>
              </p:ext>
            </p:extLst>
          </p:nvPr>
        </p:nvGraphicFramePr>
        <p:xfrm>
          <a:off x="152403" y="1166813"/>
          <a:ext cx="8839192" cy="5538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327"/>
                <a:gridCol w="922351"/>
                <a:gridCol w="546578"/>
                <a:gridCol w="546578"/>
                <a:gridCol w="546578"/>
                <a:gridCol w="546578"/>
                <a:gridCol w="546578"/>
                <a:gridCol w="546578"/>
                <a:gridCol w="546578"/>
                <a:gridCol w="546578"/>
                <a:gridCol w="546578"/>
                <a:gridCol w="546578"/>
                <a:gridCol w="546578"/>
                <a:gridCol w="546578"/>
                <a:gridCol w="546578"/>
              </a:tblGrid>
              <a:tr h="1436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ლტოლვილი "</a:t>
                      </a:r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PRIMA FACIE"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მოქალაქეობა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მაკაკაცი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7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ლტოლვილი  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მაკაკაცი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ავღანეთი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აზერბაიჯანი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ირანი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ტაჯიკეთი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თურქეთი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სიერა ლეონე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სუდანი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პაკისტანი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ყაზახეთი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უზბეკეთი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იორდანია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ჰუმანიტარული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მაკაკაცი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ლიბანი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ნიგერია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შრი-ლანკა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იემენი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დაუდგენელი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992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363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106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517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795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1451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305001" y="0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568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5"/>
            <a:ext cx="9144000" cy="6858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1049923"/>
            <a:ext cx="181331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2009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2018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506138"/>
              </p:ext>
            </p:extLst>
          </p:nvPr>
        </p:nvGraphicFramePr>
        <p:xfrm>
          <a:off x="0" y="1365448"/>
          <a:ext cx="8810848" cy="523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828800" y="207358"/>
            <a:ext cx="4498347" cy="4681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a-G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ევროკავშირის </a:t>
            </a:r>
            <a:r>
              <a:rPr lang="ka-G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მოქალაქეები  </a:t>
            </a:r>
            <a:r>
              <a:rPr lang="ka-G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(შემოსვლა)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391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497"/>
            <a:ext cx="9144000" cy="899761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953417"/>
              </p:ext>
            </p:extLst>
          </p:nvPr>
        </p:nvGraphicFramePr>
        <p:xfrm>
          <a:off x="394562" y="1246860"/>
          <a:ext cx="8520838" cy="480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26" y="6048199"/>
            <a:ext cx="245844" cy="48400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029200" y="6362924"/>
            <a:ext cx="104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ყაზბეგი</a:t>
            </a:r>
            <a:endParaRPr lang="en-US" sz="1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4285275" y="2133600"/>
            <a:ext cx="34690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a-GE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სულ  –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281 628 </a:t>
            </a:r>
            <a:r>
              <a:rPr lang="ka-GE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კვეთა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620000" cy="76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ლარსის ( ს.ს.კ.გ. “ყაზბეგი”)  სასაზღვრო–გამშვებ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პუნქტზე   საქართველოს  და უცხო ქვეყნის  მოქალაქეების  შემოსვლის საერთო რაოდენობა ქვეყნების  მიხედვით   </a:t>
            </a:r>
            <a:b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1093857"/>
            <a:ext cx="3048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წელი</a:t>
            </a:r>
          </a:p>
          <a:p>
            <a:pPr algn="ctr"/>
            <a:r>
              <a:rPr lang="ka-GE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იანვარი-აპრილი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605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"/>
        </p:bldSub>
      </p:bldGraphic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457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miran" pitchFamily="34" charset="0"/>
              </a:rPr>
              <a:t>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miran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638800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ka-GE" sz="11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© 201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შსს საინფორმაციო-ანალიტიკური დეპარტამენტი - საინფორმაციო  ცენტრი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3196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</a:t>
            </a:r>
            <a:r>
              <a:rPr lang="ka-G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მადლობთ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a-GE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ყურადღებისთვის</a:t>
            </a:r>
            <a:r>
              <a:rPr lang="ka-G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114" y="513286"/>
            <a:ext cx="7081486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საინფორმაციო–ანალიტიკური დეპარტამენტი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  ცენტრი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6874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9"/>
            <a:ext cx="9113874" cy="68457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91618454"/>
              </p:ext>
            </p:extLst>
          </p:nvPr>
        </p:nvGraphicFramePr>
        <p:xfrm>
          <a:off x="61764" y="891064"/>
          <a:ext cx="8990345" cy="603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1385777"/>
            <a:ext cx="1765227" cy="36933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2007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7წწ.</a:t>
            </a:r>
            <a:endParaRPr lang="en-US" dirty="0"/>
          </a:p>
        </p:txBody>
      </p:sp>
      <p:sp>
        <p:nvSpPr>
          <p:cNvPr id="14" name="TextBox 1"/>
          <p:cNvSpPr txBox="1"/>
          <p:nvPr/>
        </p:nvSpPr>
        <p:spPr>
          <a:xfrm>
            <a:off x="1600200" y="4052748"/>
            <a:ext cx="831281" cy="3758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048000" y="3815237"/>
            <a:ext cx="831281" cy="3757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362200" y="4043836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600200" y="4120037"/>
            <a:ext cx="831281" cy="3757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733800" y="3586636"/>
            <a:ext cx="831281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419600" y="2900836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37"/>
          <p:cNvSpPr>
            <a:spLocks noChangeArrowheads="1"/>
          </p:cNvSpPr>
          <p:nvPr/>
        </p:nvSpPr>
        <p:spPr bwMode="auto">
          <a:xfrm>
            <a:off x="1409700" y="152400"/>
            <a:ext cx="708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მოქალაქეების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ვიზიტების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ოდენობის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გრაფიკები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ზრდის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პროცენტული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მაჩვენებლები წინა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წელთან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</a:t>
            </a:r>
            <a:endParaRPr lang="ru-RU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5188518" y="2479118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1"/>
          <p:cNvSpPr txBox="1"/>
          <p:nvPr/>
        </p:nvSpPr>
        <p:spPr>
          <a:xfrm>
            <a:off x="5867400" y="2322437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560118" y="2209800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322118" y="2057400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7.8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374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  <p:bldP spid="16" grpId="0"/>
      <p:bldP spid="17" grpId="0"/>
      <p:bldP spid="18" grpId="0"/>
      <p:bldP spid="19" grpId="0"/>
      <p:bldP spid="22" grpId="0"/>
      <p:bldP spid="21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7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03102830"/>
              </p:ext>
            </p:extLst>
          </p:nvPr>
        </p:nvGraphicFramePr>
        <p:xfrm>
          <a:off x="679698" y="2732387"/>
          <a:ext cx="8314407" cy="399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010400" y="2971800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2013– 201</a:t>
            </a:r>
            <a:r>
              <a:rPr lang="ka-GE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7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ka-GE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წწ.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Sylfae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66495"/>
              </p:ext>
            </p:extLst>
          </p:nvPr>
        </p:nvGraphicFramePr>
        <p:xfrm>
          <a:off x="1295400" y="990600"/>
          <a:ext cx="7498082" cy="1813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6550"/>
                <a:gridCol w="1610383"/>
                <a:gridCol w="1610383"/>
                <a:gridCol w="1610383"/>
                <a:gridCol w="1610383"/>
              </a:tblGrid>
              <a:tr h="2919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ვიზიტების საერთო რაოდენობა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საათი და მეტი (ტურისტი)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ტრანზიტი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სხვა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2017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7556273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3479507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1700170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2376596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ka-GE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2016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6360503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2720970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1321344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2318189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ka-GE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2015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5901094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2281971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1400835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2218288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2014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5515559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2229094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1114036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2172429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2013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5392303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2065296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1188791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2138216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8" name="Rectangle 237"/>
          <p:cNvSpPr>
            <a:spLocks noChangeArrowheads="1"/>
          </p:cNvSpPr>
          <p:nvPr/>
        </p:nvSpPr>
        <p:spPr bwMode="auto">
          <a:xfrm>
            <a:off x="1447800" y="258504"/>
            <a:ext cx="7391400" cy="4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 ვიზიტორები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"/>
          <p:cNvSpPr txBox="1"/>
          <p:nvPr/>
        </p:nvSpPr>
        <p:spPr>
          <a:xfrm>
            <a:off x="5355598" y="5491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2,3%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844182" y="52630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2003886" y="51868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749202" y="50344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760060" y="3967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870480" y="45772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222192" y="44248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25,7%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2808933" y="4348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5583373" y="4729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3221173" y="3810000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2222192" y="37390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-5,7%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2895825" y="3594740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7048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24" grpId="0"/>
      <p:bldP spid="28" grpId="0"/>
      <p:bldP spid="29" grpId="0"/>
      <p:bldP spid="30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86600" y="1034534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478422"/>
              </p:ext>
            </p:extLst>
          </p:nvPr>
        </p:nvGraphicFramePr>
        <p:xfrm>
          <a:off x="-3544" y="1371600"/>
          <a:ext cx="8996096" cy="522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862"/>
          <p:cNvSpPr>
            <a:spLocks noChangeArrowheads="1"/>
          </p:cNvSpPr>
          <p:nvPr/>
        </p:nvSpPr>
        <p:spPr bwMode="auto">
          <a:xfrm>
            <a:off x="1460850" y="76200"/>
            <a:ext cx="730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  ქვეყნის  მოქალაქეების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გრაფიკი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თვეების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მიხედვით</a:t>
            </a:r>
            <a:endParaRPr lang="ka-G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lang="ru-RU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535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305">
            <a:off x="1261277" y="4179680"/>
            <a:ext cx="1825755" cy="21492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883">
            <a:off x="3756792" y="1416455"/>
            <a:ext cx="3493593" cy="41125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05360212"/>
              </p:ext>
            </p:extLst>
          </p:nvPr>
        </p:nvGraphicFramePr>
        <p:xfrm>
          <a:off x="184499" y="739026"/>
          <a:ext cx="9123858" cy="658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1179092" y="1370684"/>
            <a:ext cx="168668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აპრილი</a:t>
            </a: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წწ.</a:t>
            </a:r>
            <a:endParaRPr lang="en-US" dirty="0"/>
          </a:p>
        </p:txBody>
      </p:sp>
      <p:sp>
        <p:nvSpPr>
          <p:cNvPr id="13" name="TextBox 1"/>
          <p:cNvSpPr txBox="1"/>
          <p:nvPr/>
        </p:nvSpPr>
        <p:spPr>
          <a:xfrm>
            <a:off x="2421412" y="4129920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26.5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642949" y="4255287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-2.8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135366" y="3920294"/>
            <a:ext cx="778462" cy="3349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47.4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822219" y="3303785"/>
            <a:ext cx="778463" cy="334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600682" y="2968744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21.1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607">
            <a:off x="448879" y="1338289"/>
            <a:ext cx="1710794" cy="20139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9" name="Rectangle 237"/>
          <p:cNvSpPr>
            <a:spLocks noChangeArrowheads="1"/>
          </p:cNvSpPr>
          <p:nvPr/>
        </p:nvSpPr>
        <p:spPr bwMode="auto">
          <a:xfrm>
            <a:off x="1493590" y="75578"/>
            <a:ext cx="8019996" cy="75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ქვეყნის 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მოქალაქეები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ვიზიტების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ოდენობის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გრაფიკები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ზრდის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პროცენტული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მაჩვენებლები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წინა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წელთან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endParaRPr lang="en-US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5320279" y="2808236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ka-G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"/>
          <p:cNvSpPr txBox="1"/>
          <p:nvPr/>
        </p:nvSpPr>
        <p:spPr>
          <a:xfrm>
            <a:off x="5986873" y="2835013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672101" y="2512760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17.3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427866" y="2345239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8206329" y="2010199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.8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0102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  <p:bldP spid="13" grpId="0"/>
      <p:bldP spid="14" grpId="0"/>
      <p:bldP spid="16" grpId="0"/>
      <p:bldP spid="17" grpId="0"/>
      <p:bldP spid="18" grpId="0"/>
      <p:bldP spid="23" grpId="0"/>
      <p:bldP spid="22" grpId="0"/>
      <p:bldP spid="27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0" y="1066800"/>
            <a:ext cx="182934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აპრილი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2014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2018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021912"/>
              </p:ext>
            </p:extLst>
          </p:nvPr>
        </p:nvGraphicFramePr>
        <p:xfrm>
          <a:off x="5943600" y="4846320"/>
          <a:ext cx="3048000" cy="140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18221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2015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2016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2018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0,4</a:t>
                      </a:r>
                      <a:r>
                        <a:rPr lang="en-US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17,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10,3%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16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,8%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-2,6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,3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29,7%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24,9%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2,6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13,5%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25,8%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1,9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16,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-2,4%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1,3%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37"/>
          <p:cNvSpPr>
            <a:spLocks noChangeArrowheads="1"/>
          </p:cNvSpPr>
          <p:nvPr/>
        </p:nvSpPr>
        <p:spPr bwMode="auto">
          <a:xfrm>
            <a:off x="1676400" y="258504"/>
            <a:ext cx="7391400" cy="4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 ვიზიტორები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197689"/>
              </p:ext>
            </p:extLst>
          </p:nvPr>
        </p:nvGraphicFramePr>
        <p:xfrm>
          <a:off x="159690" y="1524000"/>
          <a:ext cx="845091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80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0" y="1066800"/>
            <a:ext cx="204575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იანვარი–აპრილი 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2014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51920"/>
              </p:ext>
            </p:extLst>
          </p:nvPr>
        </p:nvGraphicFramePr>
        <p:xfrm>
          <a:off x="6006880" y="4876800"/>
          <a:ext cx="2984720" cy="14477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746180"/>
                <a:gridCol w="746180"/>
                <a:gridCol w="746180"/>
                <a:gridCol w="746180"/>
              </a:tblGrid>
              <a:tr h="3147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2015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2018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-1.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4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15,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6%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11%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15,9%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5,5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17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,4%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27%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27,2%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11%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-0,5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11,8%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24,4%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3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,3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22,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3%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-1,9%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0,1%</a:t>
                      </a:r>
                      <a:endParaRPr lang="en-US" sz="1200" b="1" i="0" dirty="0" smtClean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37"/>
          <p:cNvSpPr>
            <a:spLocks noChangeArrowheads="1"/>
          </p:cNvSpPr>
          <p:nvPr/>
        </p:nvSpPr>
        <p:spPr bwMode="auto">
          <a:xfrm>
            <a:off x="1676400" y="258504"/>
            <a:ext cx="7391400" cy="4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 ვიზიტორები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19578"/>
              </p:ext>
            </p:extLst>
          </p:nvPr>
        </p:nvGraphicFramePr>
        <p:xfrm>
          <a:off x="152400" y="15240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421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0" y="990600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აპრილი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a-GE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წწ.</a:t>
            </a:r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27">
            <a:off x="4969312" y="554017"/>
            <a:ext cx="223897" cy="263566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39759060"/>
              </p:ext>
            </p:extLst>
          </p:nvPr>
        </p:nvGraphicFramePr>
        <p:xfrm>
          <a:off x="184498" y="1905000"/>
          <a:ext cx="8959501" cy="479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00200" y="-76200"/>
            <a:ext cx="73914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ru-RU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ევროკავშირის ქვეყნებიდან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ვიზიტორთა საერთო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შედარებითი       მაჩვენებელი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70933"/>
              </p:ext>
            </p:extLst>
          </p:nvPr>
        </p:nvGraphicFramePr>
        <p:xfrm>
          <a:off x="1524000" y="1295400"/>
          <a:ext cx="7696200" cy="2331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6799"/>
                <a:gridCol w="593794"/>
                <a:gridCol w="670623"/>
                <a:gridCol w="670623"/>
                <a:gridCol w="670623"/>
                <a:gridCol w="670623"/>
                <a:gridCol w="670623"/>
                <a:gridCol w="670623"/>
                <a:gridCol w="670623"/>
                <a:gridCol w="670623"/>
                <a:gridCol w="670623"/>
              </a:tblGrid>
              <a:tr h="24384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2009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2010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2011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2012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2013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2014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2015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2016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2017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2018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აზერბაიჯანი</a:t>
                      </a:r>
                      <a:endParaRPr lang="en-US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</a:rPr>
                        <a:t>10%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თურქეთი</a:t>
                      </a:r>
                      <a:endParaRPr lang="en-US" sz="11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109%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-14%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-2%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-19%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Sylfaen" panose="010A0502050306030303" pitchFamily="18" charset="0"/>
                        </a:rPr>
                        <a:t>29%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რუსეთი</a:t>
                      </a:r>
                      <a:endParaRPr lang="en-US" sz="11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-18%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ka-GE" sz="1100" b="0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7</a:t>
                      </a:r>
                      <a:r>
                        <a:rPr lang="en-US" sz="1100" b="0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33CC33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33CC33"/>
                          </a:solidFill>
                          <a:effectLst/>
                          <a:latin typeface="Sylfaen" panose="010A0502050306030303" pitchFamily="18" charset="0"/>
                        </a:rPr>
                        <a:t>43%</a:t>
                      </a:r>
                      <a:endParaRPr lang="en-US" sz="1100" b="0" i="0" u="none" strike="noStrike" dirty="0">
                        <a:solidFill>
                          <a:srgbClr val="33CC33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სომხეთი</a:t>
                      </a:r>
                      <a:endParaRPr lang="en-US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6600CC"/>
                          </a:solidFill>
                          <a:effectLst/>
                          <a:latin typeface="Sylfaen" panose="010A0502050306030303" pitchFamily="18" charset="0"/>
                        </a:rPr>
                        <a:t>-7%</a:t>
                      </a:r>
                      <a:endParaRPr lang="en-US" sz="1100" b="1" i="0" u="none" strike="noStrike" dirty="0">
                        <a:solidFill>
                          <a:srgbClr val="6600CC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სხვა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-18%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Sylfaen" panose="010A0502050306030303" pitchFamily="18" charset="0"/>
                        </a:rPr>
                        <a:t>8%</a:t>
                      </a:r>
                      <a:endParaRPr lang="en-US" sz="1100" b="0" i="0" u="none" strike="noStrike" dirty="0">
                        <a:solidFill>
                          <a:srgbClr val="FFFF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ევროკავშირი</a:t>
                      </a:r>
                      <a:endParaRPr lang="en-US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-10%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-2%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18%</a:t>
                      </a:r>
                      <a:endParaRPr lang="en-US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ირანი</a:t>
                      </a:r>
                      <a:endParaRPr lang="en-US" sz="11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-38%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-29%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-65%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211%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184%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lfaen" panose="010A0502050306030303" pitchFamily="18" charset="0"/>
                        </a:rPr>
                        <a:t>98%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უკრაინა</a:t>
                      </a:r>
                      <a:endParaRPr lang="en-US" sz="11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-17%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Sylfaen" panose="010A0502050306030303" pitchFamily="18" charset="0"/>
                        </a:rPr>
                        <a:t>-7%</a:t>
                      </a:r>
                      <a:endParaRPr lang="en-US" sz="1100" b="0" i="0" u="none" strike="noStrike" dirty="0">
                        <a:solidFill>
                          <a:schemeClr val="accent6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361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802692"/>
              </p:ext>
            </p:extLst>
          </p:nvPr>
        </p:nvGraphicFramePr>
        <p:xfrm>
          <a:off x="152400" y="1447800"/>
          <a:ext cx="8991600" cy="51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5791200" y="1143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201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8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წელი</a:t>
            </a:r>
            <a:endParaRPr lang="ka-G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აპრილი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71600" y="0"/>
            <a:ext cx="7467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ვიზიტორთა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ნაკადის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მიხედვით,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მქონე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ქვეყნიდან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(პირველი </a:t>
            </a:r>
            <a:r>
              <a:rPr lang="ka-GE" sz="15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ექვსეულის </a:t>
            </a:r>
            <a:r>
              <a:rPr lang="ka-GE" sz="1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შემდეგ</a:t>
            </a:r>
            <a:r>
              <a:rPr lang="ka-GE" sz="15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ჩამოსულ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ვიზიტორთა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რაოდენობა </a:t>
            </a:r>
            <a:endParaRPr lang="ka-GE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000" b="1" dirty="0">
            <a:solidFill>
              <a:schemeClr val="bg1">
                <a:lumMod val="50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31886</TotalTime>
  <Words>2124</Words>
  <Application>Microsoft Office PowerPoint</Application>
  <PresentationFormat>On-screen Show (4:3)</PresentationFormat>
  <Paragraphs>1433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 ყველაზე დიდი  დენადობის  და  ევროკავშირის  ქვეყნებიდან  ვიზიტორთა საერთო რაოდენობა               </vt:lpstr>
      <vt:lpstr>PowerPoint Presentation</vt:lpstr>
      <vt:lpstr>PowerPoint Presentation</vt:lpstr>
      <vt:lpstr>  ვიზიტორთა ნაკადის მიხედვით, 20 ყველაზე დიდი დენადობის მქონე ქვეყნიდან (პირველი ექვსეულის შემდეგ)  ჩამოსულ ვიზიტორთა რაოდენობა და შედარებითი     მაჩვენებლები</vt:lpstr>
      <vt:lpstr>PowerPoint Presentation</vt:lpstr>
      <vt:lpstr>PowerPoint Presentation</vt:lpstr>
      <vt:lpstr>PowerPoint Presentation</vt:lpstr>
      <vt:lpstr>ლარსის ( ს.ს.კ.გ. “ყაზბეგი”)  სასაზღვრო–გამშვებ პუნქტზე   საქართველოს  და უცხო ქვეყნის  მოქალაქეების  შემოსვლის საერთო რაოდენობა ქვეყნების  მიხედვით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eristavi-t</dc:creator>
  <cp:lastModifiedBy>Tamari Eristavi</cp:lastModifiedBy>
  <cp:revision>3287</cp:revision>
  <cp:lastPrinted>2018-01-03T11:10:56Z</cp:lastPrinted>
  <dcterms:created xsi:type="dcterms:W3CDTF">2011-08-16T12:39:18Z</dcterms:created>
  <dcterms:modified xsi:type="dcterms:W3CDTF">2018-05-01T08:25:22Z</dcterms:modified>
</cp:coreProperties>
</file>