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8" r:id="rId1"/>
  </p:sldMasterIdLst>
  <p:notesMasterIdLst>
    <p:notesMasterId r:id="rId20"/>
  </p:notesMasterIdLst>
  <p:sldIdLst>
    <p:sldId id="287" r:id="rId2"/>
    <p:sldId id="337" r:id="rId3"/>
    <p:sldId id="338" r:id="rId4"/>
    <p:sldId id="339" r:id="rId5"/>
    <p:sldId id="505" r:id="rId6"/>
    <p:sldId id="506" r:id="rId7"/>
    <p:sldId id="507" r:id="rId8"/>
    <p:sldId id="508" r:id="rId9"/>
    <p:sldId id="503" r:id="rId10"/>
    <p:sldId id="340" r:id="rId11"/>
    <p:sldId id="386" r:id="rId12"/>
    <p:sldId id="509" r:id="rId13"/>
    <p:sldId id="498" r:id="rId14"/>
    <p:sldId id="447" r:id="rId15"/>
    <p:sldId id="448" r:id="rId16"/>
    <p:sldId id="342" r:id="rId17"/>
    <p:sldId id="323" r:id="rId18"/>
    <p:sldId id="293" r:id="rId19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CC33"/>
    <a:srgbClr val="6600CC"/>
    <a:srgbClr val="00FF00"/>
    <a:srgbClr val="FF5757"/>
    <a:srgbClr val="00FFFF"/>
    <a:srgbClr val="9933FF"/>
    <a:srgbClr val="FF3399"/>
    <a:srgbClr val="F8F8F8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8514" autoAdjust="0"/>
  </p:normalViewPr>
  <p:slideViewPr>
    <p:cSldViewPr>
      <p:cViewPr>
        <p:scale>
          <a:sx n="98" d="100"/>
          <a:sy n="98" d="100"/>
        </p:scale>
        <p:origin x="-206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612111103633947E-2"/>
          <c:y val="1.5614196857737758E-2"/>
          <c:w val="0.9024891221643907"/>
          <c:h val="0.9355862429846035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რაოდენობა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1051749</c:v>
                </c:pt>
                <c:pt idx="1">
                  <c:v>1290108</c:v>
                </c:pt>
                <c:pt idx="2">
                  <c:v>1500049</c:v>
                </c:pt>
                <c:pt idx="3">
                  <c:v>2031717</c:v>
                </c:pt>
                <c:pt idx="4">
                  <c:v>2822363</c:v>
                </c:pt>
                <c:pt idx="5">
                  <c:v>4428221</c:v>
                </c:pt>
                <c:pt idx="6">
                  <c:v>5392303</c:v>
                </c:pt>
                <c:pt idx="7">
                  <c:v>5515559</c:v>
                </c:pt>
                <c:pt idx="8">
                  <c:v>5901094</c:v>
                </c:pt>
                <c:pt idx="9">
                  <c:v>6360503</c:v>
                </c:pt>
                <c:pt idx="10">
                  <c:v>7556273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1"/>
        <c:gapDepth val="130"/>
        <c:shape val="box"/>
        <c:axId val="143293952"/>
        <c:axId val="79117632"/>
        <c:axId val="88586112"/>
      </c:bar3DChart>
      <c:catAx>
        <c:axId val="14329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79117632"/>
        <c:crosses val="autoZero"/>
        <c:auto val="1"/>
        <c:lblAlgn val="ctr"/>
        <c:lblOffset val="100"/>
        <c:noMultiLvlLbl val="0"/>
      </c:catAx>
      <c:valAx>
        <c:axId val="79117632"/>
        <c:scaling>
          <c:orientation val="minMax"/>
          <c:max val="70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43293952"/>
        <c:crosses val="autoZero"/>
        <c:crossBetween val="between"/>
      </c:valAx>
      <c:serAx>
        <c:axId val="88586112"/>
        <c:scaling>
          <c:orientation val="minMax"/>
        </c:scaling>
        <c:delete val="1"/>
        <c:axPos val="b"/>
        <c:majorTickMark val="out"/>
        <c:minorTickMark val="none"/>
        <c:tickLblPos val="nextTo"/>
        <c:crossAx val="79117632"/>
        <c:crosses val="autoZero"/>
      </c:ser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აზერბაიჯანი</c:v>
                </c:pt>
              </c:strCache>
            </c:strRef>
          </c:tx>
          <c:spPr>
            <a:ln w="28575"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 w="28575">
                <a:solidFill>
                  <a:srgbClr val="7030A0"/>
                </a:solidFill>
              </a:ln>
            </c:spPr>
          </c:marker>
          <c:cat>
            <c:strRef>
              <c:f>Sheet1!$B$1:$M$1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116503</c:v>
                </c:pt>
                <c:pt idx="1">
                  <c:v>103981</c:v>
                </c:pt>
                <c:pt idx="2">
                  <c:v>133448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სომხეთი</c:v>
                </c:pt>
              </c:strCache>
            </c:strRef>
          </c:tx>
          <c:spPr>
            <a:ln w="28575">
              <a:solidFill>
                <a:schemeClr val="bg1">
                  <a:lumMod val="95000"/>
                </a:schemeClr>
              </a:solidFill>
            </a:ln>
          </c:spPr>
          <c:marker>
            <c:spPr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</c:spPr>
          </c:marker>
          <c:cat>
            <c:strRef>
              <c:f>Sheet1!$B$1:$M$1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93711</c:v>
                </c:pt>
                <c:pt idx="1">
                  <c:v>102707</c:v>
                </c:pt>
                <c:pt idx="2">
                  <c:v>109371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თურქეთი</c:v>
                </c:pt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 w="28575">
                <a:solidFill>
                  <a:srgbClr val="FFFF00"/>
                </a:solidFill>
              </a:ln>
            </c:spPr>
          </c:marker>
          <c:cat>
            <c:strRef>
              <c:f>Sheet1!$B$1:$M$1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>
                  <c:v>94959</c:v>
                </c:pt>
                <c:pt idx="1">
                  <c:v>92234</c:v>
                </c:pt>
                <c:pt idx="2">
                  <c:v>100721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რუსეთის ფედერაცია</c:v>
                </c:pt>
              </c:strCache>
            </c:strRef>
          </c:tx>
          <c:spPr>
            <a:ln w="28575">
              <a:solidFill>
                <a:srgbClr val="00FFFF"/>
              </a:solidFill>
            </a:ln>
          </c:spPr>
          <c:marker>
            <c:spPr>
              <a:solidFill>
                <a:srgbClr val="00FFFF"/>
              </a:solidFill>
              <a:ln w="28575">
                <a:solidFill>
                  <a:srgbClr val="00FFFF"/>
                </a:solidFill>
              </a:ln>
            </c:spPr>
          </c:marker>
          <c:cat>
            <c:strRef>
              <c:f>Sheet1!$B$1:$M$1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12"/>
                <c:pt idx="0">
                  <c:v>71141</c:v>
                </c:pt>
                <c:pt idx="1">
                  <c:v>70430</c:v>
                </c:pt>
                <c:pt idx="2">
                  <c:v>91529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სხვა ქვეყნები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28575">
                <a:solidFill>
                  <a:srgbClr val="C00000"/>
                </a:solidFill>
              </a:ln>
            </c:spPr>
          </c:marker>
          <c:cat>
            <c:strRef>
              <c:f>Sheet1!$B$1:$M$1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Sheet1!$B$6:$M$6</c:f>
              <c:numCache>
                <c:formatCode>General</c:formatCode>
                <c:ptCount val="12"/>
                <c:pt idx="0">
                  <c:v>29803</c:v>
                </c:pt>
                <c:pt idx="1">
                  <c:v>28926</c:v>
                </c:pt>
                <c:pt idx="2">
                  <c:v>49127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ირანი</c:v>
                </c:pt>
              </c:strCache>
            </c:strRef>
          </c:tx>
          <c:spPr>
            <a:ln w="28575"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 w="28575">
                <a:solidFill>
                  <a:srgbClr val="002060"/>
                </a:solidFill>
              </a:ln>
            </c:spPr>
          </c:marker>
          <c:cat>
            <c:strRef>
              <c:f>Sheet1!$B$1:$M$1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Sheet1!$B$7:$M$7</c:f>
              <c:numCache>
                <c:formatCode>General</c:formatCode>
                <c:ptCount val="12"/>
                <c:pt idx="0">
                  <c:v>15570</c:v>
                </c:pt>
                <c:pt idx="1">
                  <c:v>16696</c:v>
                </c:pt>
                <c:pt idx="2">
                  <c:v>58828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ევროკავშირის ქვეყნები</c:v>
                </c:pt>
              </c:strCache>
            </c:strRef>
          </c:tx>
          <c:spPr>
            <a:ln w="28575"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  <a:ln w="28575">
                <a:solidFill>
                  <a:srgbClr val="00FF00"/>
                </a:solidFill>
              </a:ln>
            </c:spPr>
          </c:marker>
          <c:cat>
            <c:strRef>
              <c:f>Sheet1!$B$1:$M$1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Sheet1!$B$8:$M$8</c:f>
              <c:numCache>
                <c:formatCode>General</c:formatCode>
                <c:ptCount val="12"/>
                <c:pt idx="0">
                  <c:v>12057</c:v>
                </c:pt>
                <c:pt idx="1">
                  <c:v>15530</c:v>
                </c:pt>
                <c:pt idx="2">
                  <c:v>21981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უკრაინა</c:v>
                </c:pt>
              </c:strCache>
            </c:strRef>
          </c:tx>
          <c:cat>
            <c:strRef>
              <c:f>Sheet1!$B$1:$M$1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Sheet1!$B$9:$M$9</c:f>
              <c:numCache>
                <c:formatCode>General</c:formatCode>
                <c:ptCount val="12"/>
                <c:pt idx="0">
                  <c:v>10497</c:v>
                </c:pt>
                <c:pt idx="1">
                  <c:v>10302</c:v>
                </c:pt>
                <c:pt idx="2">
                  <c:v>13509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63392"/>
        <c:axId val="103615296"/>
      </c:lineChart>
      <c:catAx>
        <c:axId val="34363392"/>
        <c:scaling>
          <c:orientation val="minMax"/>
        </c:scaling>
        <c:delete val="0"/>
        <c:axPos val="b"/>
        <c:majorTickMark val="none"/>
        <c:minorTickMark val="none"/>
        <c:tickLblPos val="nextTo"/>
        <c:crossAx val="103615296"/>
        <c:crosses val="autoZero"/>
        <c:auto val="1"/>
        <c:lblAlgn val="ctr"/>
        <c:lblOffset val="100"/>
        <c:noMultiLvlLbl val="0"/>
      </c:catAx>
      <c:valAx>
        <c:axId val="103615296"/>
        <c:scaling>
          <c:orientation val="minMax"/>
          <c:max val="3000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343633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07491436451799"/>
          <c:y val="8.3333333333333343E-2"/>
          <c:w val="0.86038836247164019"/>
          <c:h val="0.6607934164479543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შემოსვლა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641076</c:v>
                </c:pt>
                <c:pt idx="1">
                  <c:v>615350</c:v>
                </c:pt>
                <c:pt idx="2">
                  <c:v>682221</c:v>
                </c:pt>
                <c:pt idx="3">
                  <c:v>739221</c:v>
                </c:pt>
                <c:pt idx="4">
                  <c:v>809493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გასვლა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662129</c:v>
                </c:pt>
                <c:pt idx="1">
                  <c:v>633309</c:v>
                </c:pt>
                <c:pt idx="2">
                  <c:v>699568</c:v>
                </c:pt>
                <c:pt idx="3">
                  <c:v>759380</c:v>
                </c:pt>
                <c:pt idx="4">
                  <c:v>827980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396160"/>
        <c:axId val="33642688"/>
        <c:axId val="0"/>
      </c:bar3DChart>
      <c:catAx>
        <c:axId val="34396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33642688"/>
        <c:crosses val="autoZero"/>
        <c:auto val="1"/>
        <c:lblAlgn val="ctr"/>
        <c:lblOffset val="100"/>
        <c:noMultiLvlLbl val="0"/>
      </c:catAx>
      <c:valAx>
        <c:axId val="33642688"/>
        <c:scaling>
          <c:orientation val="minMax"/>
          <c:max val="100000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343961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algn="just" rtl="0">
              <a:lnSpc>
                <a:spcPct val="100000"/>
              </a:lnSpc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56899555817743E-2"/>
          <c:y val="1.7871142287649685E-2"/>
          <c:w val="0.89286903025371178"/>
          <c:h val="0.60641982773197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 წელი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Sheet1!$A$2:$A$21</c:f>
              <c:strCache>
                <c:ptCount val="20"/>
                <c:pt idx="0">
                  <c:v>ინდოეთი</c:v>
                </c:pt>
                <c:pt idx="1">
                  <c:v>ისრაელი</c:v>
                </c:pt>
                <c:pt idx="2">
                  <c:v>ყაზახეთი</c:v>
                </c:pt>
                <c:pt idx="3">
                  <c:v>ფილიპინები</c:v>
                </c:pt>
                <c:pt idx="4">
                  <c:v>გერმანია</c:v>
                </c:pt>
                <c:pt idx="5">
                  <c:v>ა.შ.შ.</c:v>
                </c:pt>
                <c:pt idx="6">
                  <c:v>ბელორუსია</c:v>
                </c:pt>
                <c:pt idx="7">
                  <c:v>დიდი ბრიტანეთი</c:v>
                </c:pt>
                <c:pt idx="8">
                  <c:v>ჩინეთი</c:v>
                </c:pt>
                <c:pt idx="9">
                  <c:v>პოლონეთი</c:v>
                </c:pt>
                <c:pt idx="10">
                  <c:v>საბერძნეთი</c:v>
                </c:pt>
                <c:pt idx="11">
                  <c:v>საუდის არაბეთი</c:v>
                </c:pt>
                <c:pt idx="12">
                  <c:v>საფრანგეთი</c:v>
                </c:pt>
                <c:pt idx="13">
                  <c:v>არაბ გაერ საე</c:v>
                </c:pt>
                <c:pt idx="14">
                  <c:v>ლიტვა</c:v>
                </c:pt>
                <c:pt idx="15">
                  <c:v>თურქმენეთი</c:v>
                </c:pt>
                <c:pt idx="16">
                  <c:v>კუვეიტი</c:v>
                </c:pt>
                <c:pt idx="17">
                  <c:v>იტალია</c:v>
                </c:pt>
                <c:pt idx="18">
                  <c:v>ლატვია</c:v>
                </c:pt>
                <c:pt idx="19">
                  <c:v>ნიდერლანდები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1123</c:v>
                </c:pt>
                <c:pt idx="1">
                  <c:v>2461</c:v>
                </c:pt>
                <c:pt idx="2">
                  <c:v>3851</c:v>
                </c:pt>
                <c:pt idx="3">
                  <c:v>1501</c:v>
                </c:pt>
                <c:pt idx="4">
                  <c:v>3725</c:v>
                </c:pt>
                <c:pt idx="5">
                  <c:v>4439</c:v>
                </c:pt>
                <c:pt idx="6">
                  <c:v>1913</c:v>
                </c:pt>
                <c:pt idx="7">
                  <c:v>2431</c:v>
                </c:pt>
                <c:pt idx="8">
                  <c:v>2099</c:v>
                </c:pt>
                <c:pt idx="9">
                  <c:v>4597</c:v>
                </c:pt>
                <c:pt idx="10">
                  <c:v>2979</c:v>
                </c:pt>
                <c:pt idx="11">
                  <c:v>276</c:v>
                </c:pt>
                <c:pt idx="12">
                  <c:v>1730</c:v>
                </c:pt>
                <c:pt idx="13">
                  <c:v>176</c:v>
                </c:pt>
                <c:pt idx="14">
                  <c:v>971</c:v>
                </c:pt>
                <c:pt idx="15">
                  <c:v>442</c:v>
                </c:pt>
                <c:pt idx="16">
                  <c:v>189</c:v>
                </c:pt>
                <c:pt idx="17">
                  <c:v>1412</c:v>
                </c:pt>
                <c:pt idx="18">
                  <c:v>1128</c:v>
                </c:pt>
                <c:pt idx="19">
                  <c:v>1058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 წელი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cat>
            <c:strRef>
              <c:f>Sheet1!$A$2:$A$21</c:f>
              <c:strCache>
                <c:ptCount val="20"/>
                <c:pt idx="0">
                  <c:v>ინდოეთი</c:v>
                </c:pt>
                <c:pt idx="1">
                  <c:v>ისრაელი</c:v>
                </c:pt>
                <c:pt idx="2">
                  <c:v>ყაზახეთი</c:v>
                </c:pt>
                <c:pt idx="3">
                  <c:v>ფილიპინები</c:v>
                </c:pt>
                <c:pt idx="4">
                  <c:v>გერმანია</c:v>
                </c:pt>
                <c:pt idx="5">
                  <c:v>ა.შ.შ.</c:v>
                </c:pt>
                <c:pt idx="6">
                  <c:v>ბელორუსია</c:v>
                </c:pt>
                <c:pt idx="7">
                  <c:v>დიდი ბრიტანეთი</c:v>
                </c:pt>
                <c:pt idx="8">
                  <c:v>ჩინეთი</c:v>
                </c:pt>
                <c:pt idx="9">
                  <c:v>პოლონეთი</c:v>
                </c:pt>
                <c:pt idx="10">
                  <c:v>საბერძნეთი</c:v>
                </c:pt>
                <c:pt idx="11">
                  <c:v>საუდის არაბეთი</c:v>
                </c:pt>
                <c:pt idx="12">
                  <c:v>საფრანგეთი</c:v>
                </c:pt>
                <c:pt idx="13">
                  <c:v>არაბ გაერ საე</c:v>
                </c:pt>
                <c:pt idx="14">
                  <c:v>ლიტვა</c:v>
                </c:pt>
                <c:pt idx="15">
                  <c:v>თურქმენეთი</c:v>
                </c:pt>
                <c:pt idx="16">
                  <c:v>კუვეიტი</c:v>
                </c:pt>
                <c:pt idx="17">
                  <c:v>იტალია</c:v>
                </c:pt>
                <c:pt idx="18">
                  <c:v>ლატვია</c:v>
                </c:pt>
                <c:pt idx="19">
                  <c:v>ნიდერლანდები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1176</c:v>
                </c:pt>
                <c:pt idx="1">
                  <c:v>2524</c:v>
                </c:pt>
                <c:pt idx="2">
                  <c:v>4964</c:v>
                </c:pt>
                <c:pt idx="3">
                  <c:v>1045</c:v>
                </c:pt>
                <c:pt idx="4">
                  <c:v>6136</c:v>
                </c:pt>
                <c:pt idx="5">
                  <c:v>4734</c:v>
                </c:pt>
                <c:pt idx="6">
                  <c:v>2676</c:v>
                </c:pt>
                <c:pt idx="7">
                  <c:v>2790</c:v>
                </c:pt>
                <c:pt idx="8">
                  <c:v>1543</c:v>
                </c:pt>
                <c:pt idx="9">
                  <c:v>3211</c:v>
                </c:pt>
                <c:pt idx="10">
                  <c:v>2560</c:v>
                </c:pt>
                <c:pt idx="11">
                  <c:v>583</c:v>
                </c:pt>
                <c:pt idx="12">
                  <c:v>1667</c:v>
                </c:pt>
                <c:pt idx="13">
                  <c:v>802</c:v>
                </c:pt>
                <c:pt idx="14">
                  <c:v>2305</c:v>
                </c:pt>
                <c:pt idx="15">
                  <c:v>683</c:v>
                </c:pt>
                <c:pt idx="16">
                  <c:v>223</c:v>
                </c:pt>
                <c:pt idx="17">
                  <c:v>1584</c:v>
                </c:pt>
                <c:pt idx="18">
                  <c:v>1013</c:v>
                </c:pt>
                <c:pt idx="19">
                  <c:v>1094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 წელი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Sheet1!$A$2:$A$21</c:f>
              <c:strCache>
                <c:ptCount val="20"/>
                <c:pt idx="0">
                  <c:v>ინდოეთი</c:v>
                </c:pt>
                <c:pt idx="1">
                  <c:v>ისრაელი</c:v>
                </c:pt>
                <c:pt idx="2">
                  <c:v>ყაზახეთი</c:v>
                </c:pt>
                <c:pt idx="3">
                  <c:v>ფილიპინები</c:v>
                </c:pt>
                <c:pt idx="4">
                  <c:v>გერმანია</c:v>
                </c:pt>
                <c:pt idx="5">
                  <c:v>ა.შ.შ.</c:v>
                </c:pt>
                <c:pt idx="6">
                  <c:v>ბელორუსია</c:v>
                </c:pt>
                <c:pt idx="7">
                  <c:v>დიდი ბრიტანეთი</c:v>
                </c:pt>
                <c:pt idx="8">
                  <c:v>ჩინეთი</c:v>
                </c:pt>
                <c:pt idx="9">
                  <c:v>პოლონეთი</c:v>
                </c:pt>
                <c:pt idx="10">
                  <c:v>საბერძნეთი</c:v>
                </c:pt>
                <c:pt idx="11">
                  <c:v>საუდის არაბეთი</c:v>
                </c:pt>
                <c:pt idx="12">
                  <c:v>საფრანგეთი</c:v>
                </c:pt>
                <c:pt idx="13">
                  <c:v>არაბ გაერ საე</c:v>
                </c:pt>
                <c:pt idx="14">
                  <c:v>ლიტვა</c:v>
                </c:pt>
                <c:pt idx="15">
                  <c:v>თურქმენეთი</c:v>
                </c:pt>
                <c:pt idx="16">
                  <c:v>კუვეიტი</c:v>
                </c:pt>
                <c:pt idx="17">
                  <c:v>იტალია</c:v>
                </c:pt>
                <c:pt idx="18">
                  <c:v>ლატვია</c:v>
                </c:pt>
                <c:pt idx="19">
                  <c:v>ნიდერლანდები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4714</c:v>
                </c:pt>
                <c:pt idx="1">
                  <c:v>4562</c:v>
                </c:pt>
                <c:pt idx="2">
                  <c:v>6291</c:v>
                </c:pt>
                <c:pt idx="3">
                  <c:v>4414</c:v>
                </c:pt>
                <c:pt idx="4">
                  <c:v>4593</c:v>
                </c:pt>
                <c:pt idx="5">
                  <c:v>5228</c:v>
                </c:pt>
                <c:pt idx="6">
                  <c:v>3648</c:v>
                </c:pt>
                <c:pt idx="7">
                  <c:v>3147</c:v>
                </c:pt>
                <c:pt idx="8">
                  <c:v>2539</c:v>
                </c:pt>
                <c:pt idx="9">
                  <c:v>3381</c:v>
                </c:pt>
                <c:pt idx="10">
                  <c:v>2679</c:v>
                </c:pt>
                <c:pt idx="11">
                  <c:v>1085</c:v>
                </c:pt>
                <c:pt idx="12">
                  <c:v>2046</c:v>
                </c:pt>
                <c:pt idx="13">
                  <c:v>3589</c:v>
                </c:pt>
                <c:pt idx="14">
                  <c:v>1965</c:v>
                </c:pt>
                <c:pt idx="15">
                  <c:v>1110</c:v>
                </c:pt>
                <c:pt idx="16">
                  <c:v>455</c:v>
                </c:pt>
                <c:pt idx="17">
                  <c:v>2022</c:v>
                </c:pt>
                <c:pt idx="18">
                  <c:v>1497</c:v>
                </c:pt>
                <c:pt idx="19">
                  <c:v>1099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 წელი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cat>
            <c:strRef>
              <c:f>Sheet1!$A$2:$A$21</c:f>
              <c:strCache>
                <c:ptCount val="20"/>
                <c:pt idx="0">
                  <c:v>ინდოეთი</c:v>
                </c:pt>
                <c:pt idx="1">
                  <c:v>ისრაელი</c:v>
                </c:pt>
                <c:pt idx="2">
                  <c:v>ყაზახეთი</c:v>
                </c:pt>
                <c:pt idx="3">
                  <c:v>ფილიპინები</c:v>
                </c:pt>
                <c:pt idx="4">
                  <c:v>გერმანია</c:v>
                </c:pt>
                <c:pt idx="5">
                  <c:v>ა.შ.შ.</c:v>
                </c:pt>
                <c:pt idx="6">
                  <c:v>ბელორუსია</c:v>
                </c:pt>
                <c:pt idx="7">
                  <c:v>დიდი ბრიტანეთი</c:v>
                </c:pt>
                <c:pt idx="8">
                  <c:v>ჩინეთი</c:v>
                </c:pt>
                <c:pt idx="9">
                  <c:v>პოლონეთი</c:v>
                </c:pt>
                <c:pt idx="10">
                  <c:v>საბერძნეთი</c:v>
                </c:pt>
                <c:pt idx="11">
                  <c:v>საუდის არაბეთი</c:v>
                </c:pt>
                <c:pt idx="12">
                  <c:v>საფრანგეთი</c:v>
                </c:pt>
                <c:pt idx="13">
                  <c:v>არაბ გაერ საე</c:v>
                </c:pt>
                <c:pt idx="14">
                  <c:v>ლიტვა</c:v>
                </c:pt>
                <c:pt idx="15">
                  <c:v>თურქმენეთი</c:v>
                </c:pt>
                <c:pt idx="16">
                  <c:v>კუვეიტი</c:v>
                </c:pt>
                <c:pt idx="17">
                  <c:v>იტალია</c:v>
                </c:pt>
                <c:pt idx="18">
                  <c:v>ლატვია</c:v>
                </c:pt>
                <c:pt idx="19">
                  <c:v>ნიდერლანდები</c:v>
                </c:pt>
              </c:strCache>
            </c:strRef>
          </c:cat>
          <c:val>
            <c:numRef>
              <c:f>Sheet1!$E$2:$E$21</c:f>
              <c:numCache>
                <c:formatCode>General</c:formatCode>
                <c:ptCount val="20"/>
                <c:pt idx="0">
                  <c:v>11860</c:v>
                </c:pt>
                <c:pt idx="1">
                  <c:v>8232</c:v>
                </c:pt>
                <c:pt idx="2">
                  <c:v>7534</c:v>
                </c:pt>
                <c:pt idx="3">
                  <c:v>6188</c:v>
                </c:pt>
                <c:pt idx="4">
                  <c:v>5854</c:v>
                </c:pt>
                <c:pt idx="5">
                  <c:v>5726</c:v>
                </c:pt>
                <c:pt idx="6">
                  <c:v>4313</c:v>
                </c:pt>
                <c:pt idx="7">
                  <c:v>3661</c:v>
                </c:pt>
                <c:pt idx="8">
                  <c:v>3056</c:v>
                </c:pt>
                <c:pt idx="9">
                  <c:v>4524</c:v>
                </c:pt>
                <c:pt idx="10">
                  <c:v>2975</c:v>
                </c:pt>
                <c:pt idx="11">
                  <c:v>1871</c:v>
                </c:pt>
                <c:pt idx="12">
                  <c:v>2592</c:v>
                </c:pt>
                <c:pt idx="13">
                  <c:v>2822</c:v>
                </c:pt>
                <c:pt idx="14">
                  <c:v>2288</c:v>
                </c:pt>
                <c:pt idx="15">
                  <c:v>2333</c:v>
                </c:pt>
                <c:pt idx="16">
                  <c:v>1033</c:v>
                </c:pt>
                <c:pt idx="17">
                  <c:v>1913</c:v>
                </c:pt>
                <c:pt idx="18">
                  <c:v>1568</c:v>
                </c:pt>
                <c:pt idx="19">
                  <c:v>1434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2018 წელი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Sheet1!$A$2:$A$21</c:f>
              <c:strCache>
                <c:ptCount val="20"/>
                <c:pt idx="0">
                  <c:v>ინდოეთი</c:v>
                </c:pt>
                <c:pt idx="1">
                  <c:v>ისრაელი</c:v>
                </c:pt>
                <c:pt idx="2">
                  <c:v>ყაზახეთი</c:v>
                </c:pt>
                <c:pt idx="3">
                  <c:v>ფილიპინები</c:v>
                </c:pt>
                <c:pt idx="4">
                  <c:v>გერმანია</c:v>
                </c:pt>
                <c:pt idx="5">
                  <c:v>ა.შ.შ.</c:v>
                </c:pt>
                <c:pt idx="6">
                  <c:v>ბელორუსია</c:v>
                </c:pt>
                <c:pt idx="7">
                  <c:v>დიდი ბრიტანეთი</c:v>
                </c:pt>
                <c:pt idx="8">
                  <c:v>ჩინეთი</c:v>
                </c:pt>
                <c:pt idx="9">
                  <c:v>პოლონეთი</c:v>
                </c:pt>
                <c:pt idx="10">
                  <c:v>საბერძნეთი</c:v>
                </c:pt>
                <c:pt idx="11">
                  <c:v>საუდის არაბეთი</c:v>
                </c:pt>
                <c:pt idx="12">
                  <c:v>საფრანგეთი</c:v>
                </c:pt>
                <c:pt idx="13">
                  <c:v>არაბ გაერ საე</c:v>
                </c:pt>
                <c:pt idx="14">
                  <c:v>ლიტვა</c:v>
                </c:pt>
                <c:pt idx="15">
                  <c:v>თურქმენეთი</c:v>
                </c:pt>
                <c:pt idx="16">
                  <c:v>კუვეიტი</c:v>
                </c:pt>
                <c:pt idx="17">
                  <c:v>იტალია</c:v>
                </c:pt>
                <c:pt idx="18">
                  <c:v>ლატვია</c:v>
                </c:pt>
                <c:pt idx="19">
                  <c:v>ნიდერლანდები</c:v>
                </c:pt>
              </c:strCache>
            </c:strRef>
          </c:cat>
          <c:val>
            <c:numRef>
              <c:f>Sheet1!$F$2:$F$21</c:f>
              <c:numCache>
                <c:formatCode>General</c:formatCode>
                <c:ptCount val="20"/>
                <c:pt idx="0">
                  <c:v>16921</c:v>
                </c:pt>
                <c:pt idx="1">
                  <c:v>14561</c:v>
                </c:pt>
                <c:pt idx="2">
                  <c:v>8674</c:v>
                </c:pt>
                <c:pt idx="3">
                  <c:v>7457</c:v>
                </c:pt>
                <c:pt idx="4">
                  <c:v>7442</c:v>
                </c:pt>
                <c:pt idx="5">
                  <c:v>6968</c:v>
                </c:pt>
                <c:pt idx="6">
                  <c:v>6084</c:v>
                </c:pt>
                <c:pt idx="7">
                  <c:v>5613</c:v>
                </c:pt>
                <c:pt idx="8">
                  <c:v>4779</c:v>
                </c:pt>
                <c:pt idx="9">
                  <c:v>4838</c:v>
                </c:pt>
                <c:pt idx="10">
                  <c:v>3471</c:v>
                </c:pt>
                <c:pt idx="11">
                  <c:v>3406</c:v>
                </c:pt>
                <c:pt idx="12">
                  <c:v>3218</c:v>
                </c:pt>
                <c:pt idx="13">
                  <c:v>3368</c:v>
                </c:pt>
                <c:pt idx="14">
                  <c:v>2954</c:v>
                </c:pt>
                <c:pt idx="15">
                  <c:v>2470</c:v>
                </c:pt>
                <c:pt idx="16">
                  <c:v>2350</c:v>
                </c:pt>
                <c:pt idx="17">
                  <c:v>2298</c:v>
                </c:pt>
                <c:pt idx="18">
                  <c:v>2183</c:v>
                </c:pt>
                <c:pt idx="19">
                  <c:v>2092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22016"/>
        <c:axId val="33653888"/>
      </c:barChart>
      <c:catAx>
        <c:axId val="43222016"/>
        <c:scaling>
          <c:orientation val="minMax"/>
        </c:scaling>
        <c:delete val="0"/>
        <c:axPos val="b"/>
        <c:majorTickMark val="none"/>
        <c:minorTickMark val="none"/>
        <c:tickLblPos val="nextTo"/>
        <c:crossAx val="33653888"/>
        <c:crosses val="autoZero"/>
        <c:auto val="1"/>
        <c:lblAlgn val="ctr"/>
        <c:lblOffset val="100"/>
        <c:noMultiLvlLbl val="0"/>
      </c:catAx>
      <c:valAx>
        <c:axId val="33653888"/>
        <c:scaling>
          <c:orientation val="minMax"/>
          <c:max val="9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32220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45852441953715"/>
          <c:y val="2.6867784948642427E-2"/>
          <c:w val="0.83154147558046365"/>
          <c:h val="0.72451893830803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2009 წელი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9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4030</c:v>
                </c:pt>
                <c:pt idx="1">
                  <c:v>4084</c:v>
                </c:pt>
                <c:pt idx="2">
                  <c:v>5595</c:v>
                </c:pt>
                <c:pt idx="3">
                  <c:v>7034</c:v>
                </c:pt>
                <c:pt idx="4">
                  <c:v>6836</c:v>
                </c:pt>
                <c:pt idx="5">
                  <c:v>8299</c:v>
                </c:pt>
                <c:pt idx="6">
                  <c:v>11904</c:v>
                </c:pt>
                <c:pt idx="7">
                  <c:v>12360</c:v>
                </c:pt>
                <c:pt idx="8">
                  <c:v>9638</c:v>
                </c:pt>
                <c:pt idx="9">
                  <c:v>9667</c:v>
                </c:pt>
                <c:pt idx="10">
                  <c:v>6071</c:v>
                </c:pt>
                <c:pt idx="11">
                  <c:v>5953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 წელი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4700</c:v>
                </c:pt>
                <c:pt idx="1">
                  <c:v>5167</c:v>
                </c:pt>
                <c:pt idx="2">
                  <c:v>6922</c:v>
                </c:pt>
                <c:pt idx="3">
                  <c:v>7098</c:v>
                </c:pt>
                <c:pt idx="4">
                  <c:v>8853</c:v>
                </c:pt>
                <c:pt idx="5">
                  <c:v>9302</c:v>
                </c:pt>
                <c:pt idx="6">
                  <c:v>15396</c:v>
                </c:pt>
                <c:pt idx="7">
                  <c:v>16274</c:v>
                </c:pt>
                <c:pt idx="8">
                  <c:v>11955</c:v>
                </c:pt>
                <c:pt idx="9">
                  <c:v>11205</c:v>
                </c:pt>
                <c:pt idx="10">
                  <c:v>6684</c:v>
                </c:pt>
                <c:pt idx="11">
                  <c:v>6531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წელი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5501</c:v>
                </c:pt>
                <c:pt idx="1">
                  <c:v>5521</c:v>
                </c:pt>
                <c:pt idx="2">
                  <c:v>7246</c:v>
                </c:pt>
                <c:pt idx="3">
                  <c:v>10043</c:v>
                </c:pt>
                <c:pt idx="4">
                  <c:v>11559</c:v>
                </c:pt>
                <c:pt idx="5">
                  <c:v>12266</c:v>
                </c:pt>
                <c:pt idx="6">
                  <c:v>19579</c:v>
                </c:pt>
                <c:pt idx="7">
                  <c:v>20460</c:v>
                </c:pt>
                <c:pt idx="8">
                  <c:v>16312</c:v>
                </c:pt>
                <c:pt idx="9">
                  <c:v>12375</c:v>
                </c:pt>
                <c:pt idx="10">
                  <c:v>8269</c:v>
                </c:pt>
                <c:pt idx="11">
                  <c:v>7844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2012 წელი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6623</c:v>
                </c:pt>
                <c:pt idx="1">
                  <c:v>6794</c:v>
                </c:pt>
                <c:pt idx="2">
                  <c:v>8343</c:v>
                </c:pt>
                <c:pt idx="3">
                  <c:v>11863</c:v>
                </c:pt>
                <c:pt idx="4">
                  <c:v>14897</c:v>
                </c:pt>
                <c:pt idx="5">
                  <c:v>15608</c:v>
                </c:pt>
                <c:pt idx="6">
                  <c:v>24727</c:v>
                </c:pt>
                <c:pt idx="7">
                  <c:v>25724</c:v>
                </c:pt>
                <c:pt idx="8">
                  <c:v>22431</c:v>
                </c:pt>
                <c:pt idx="9">
                  <c:v>14271</c:v>
                </c:pt>
                <c:pt idx="10">
                  <c:v>9312</c:v>
                </c:pt>
                <c:pt idx="11">
                  <c:v>9129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2013 წელი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Pt>
            <c:idx val="0"/>
            <c:marker>
              <c:symbol val="circle"/>
              <c:size val="9"/>
            </c:marker>
            <c:bubble3D val="0"/>
          </c:dPt>
          <c:dPt>
            <c:idx val="1"/>
            <c:marker>
              <c:symbol val="circle"/>
              <c:size val="9"/>
            </c:marker>
            <c:bubble3D val="0"/>
          </c:dPt>
          <c:dPt>
            <c:idx val="2"/>
            <c:marker>
              <c:symbol val="circle"/>
              <c:size val="9"/>
            </c:marker>
            <c:bubble3D val="0"/>
          </c:dPt>
          <c:dPt>
            <c:idx val="3"/>
            <c:marker>
              <c:symbol val="circle"/>
              <c:size val="10"/>
            </c:marker>
            <c:bubble3D val="0"/>
          </c:dPt>
          <c:dPt>
            <c:idx val="4"/>
            <c:marker>
              <c:symbol val="circle"/>
              <c:size val="10"/>
            </c:marker>
            <c:bubble3D val="0"/>
          </c:dPt>
          <c:dPt>
            <c:idx val="5"/>
            <c:marker>
              <c:symbol val="circle"/>
              <c:size val="10"/>
            </c:marker>
            <c:bubble3D val="0"/>
          </c:dPt>
          <c:dPt>
            <c:idx val="6"/>
            <c:marker>
              <c:symbol val="circle"/>
              <c:size val="10"/>
              <c:spPr>
                <a:solidFill>
                  <a:srgbClr val="F7964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90500" h="38100"/>
                </a:sp3d>
              </c:spPr>
            </c:marker>
            <c:bubble3D val="0"/>
          </c:dPt>
          <c:dPt>
            <c:idx val="7"/>
            <c:marker>
              <c:symbol val="circle"/>
              <c:size val="10"/>
            </c:marker>
            <c:bubble3D val="0"/>
          </c:dPt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7029</c:v>
                </c:pt>
                <c:pt idx="1">
                  <c:v>7513</c:v>
                </c:pt>
                <c:pt idx="2">
                  <c:v>10798</c:v>
                </c:pt>
                <c:pt idx="3">
                  <c:v>13679</c:v>
                </c:pt>
                <c:pt idx="4">
                  <c:v>18259</c:v>
                </c:pt>
                <c:pt idx="5">
                  <c:v>21495</c:v>
                </c:pt>
                <c:pt idx="6">
                  <c:v>29009</c:v>
                </c:pt>
                <c:pt idx="7">
                  <c:v>31988</c:v>
                </c:pt>
                <c:pt idx="8">
                  <c:v>26871</c:v>
                </c:pt>
                <c:pt idx="9">
                  <c:v>18912</c:v>
                </c:pt>
                <c:pt idx="10">
                  <c:v>11492</c:v>
                </c:pt>
                <c:pt idx="11">
                  <c:v>10365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2014 წელი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diamond"/>
            <c:size val="10"/>
            <c:spPr>
              <a:solidFill>
                <a:schemeClr val="tx2">
                  <a:lumMod val="75000"/>
                </a:schemeClr>
              </a:solidFill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7769</c:v>
                </c:pt>
                <c:pt idx="1">
                  <c:v>8799</c:v>
                </c:pt>
                <c:pt idx="2">
                  <c:v>12035</c:v>
                </c:pt>
                <c:pt idx="3">
                  <c:v>17199</c:v>
                </c:pt>
                <c:pt idx="4">
                  <c:v>20238</c:v>
                </c:pt>
                <c:pt idx="5">
                  <c:v>24258</c:v>
                </c:pt>
                <c:pt idx="6">
                  <c:v>33354</c:v>
                </c:pt>
                <c:pt idx="7">
                  <c:v>35967</c:v>
                </c:pt>
                <c:pt idx="8">
                  <c:v>27591</c:v>
                </c:pt>
                <c:pt idx="9">
                  <c:v>21780</c:v>
                </c:pt>
                <c:pt idx="10">
                  <c:v>12170</c:v>
                </c:pt>
                <c:pt idx="11">
                  <c:v>10299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2015 წელი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7593</c:v>
                </c:pt>
                <c:pt idx="1">
                  <c:v>9188</c:v>
                </c:pt>
                <c:pt idx="2">
                  <c:v>15011</c:v>
                </c:pt>
                <c:pt idx="3">
                  <c:v>18366</c:v>
                </c:pt>
                <c:pt idx="4">
                  <c:v>21590</c:v>
                </c:pt>
                <c:pt idx="5">
                  <c:v>24051</c:v>
                </c:pt>
                <c:pt idx="6">
                  <c:v>35780</c:v>
                </c:pt>
                <c:pt idx="7">
                  <c:v>36727</c:v>
                </c:pt>
                <c:pt idx="8">
                  <c:v>30240</c:v>
                </c:pt>
                <c:pt idx="9">
                  <c:v>20873</c:v>
                </c:pt>
                <c:pt idx="10">
                  <c:v>11115</c:v>
                </c:pt>
                <c:pt idx="11">
                  <c:v>10377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2016 წელი</c:v>
                </c:pt>
              </c:strCache>
            </c:strRef>
          </c:tx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marker>
            <c:symbol val="star"/>
            <c:size val="10"/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Sheet1!$I$2:$I$13</c:f>
              <c:numCache>
                <c:formatCode>General</c:formatCode>
                <c:ptCount val="12"/>
                <c:pt idx="0">
                  <c:v>8463</c:v>
                </c:pt>
                <c:pt idx="1">
                  <c:v>10314</c:v>
                </c:pt>
                <c:pt idx="2">
                  <c:v>14413</c:v>
                </c:pt>
                <c:pt idx="3">
                  <c:v>18054</c:v>
                </c:pt>
                <c:pt idx="4">
                  <c:v>25279</c:v>
                </c:pt>
                <c:pt idx="5">
                  <c:v>27133</c:v>
                </c:pt>
                <c:pt idx="6">
                  <c:v>37369</c:v>
                </c:pt>
                <c:pt idx="7">
                  <c:v>36426</c:v>
                </c:pt>
                <c:pt idx="8">
                  <c:v>32893</c:v>
                </c:pt>
                <c:pt idx="9">
                  <c:v>25365</c:v>
                </c:pt>
                <c:pt idx="10">
                  <c:v>14150</c:v>
                </c:pt>
                <c:pt idx="11">
                  <c:v>13418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2017 წელი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Sheet1!$J$2:$J$13</c:f>
              <c:numCache>
                <c:formatCode>General</c:formatCode>
                <c:ptCount val="12"/>
                <c:pt idx="0">
                  <c:v>10727</c:v>
                </c:pt>
                <c:pt idx="1">
                  <c:v>12183</c:v>
                </c:pt>
                <c:pt idx="2">
                  <c:v>15699</c:v>
                </c:pt>
                <c:pt idx="3">
                  <c:v>26137</c:v>
                </c:pt>
                <c:pt idx="4">
                  <c:v>28536</c:v>
                </c:pt>
                <c:pt idx="5">
                  <c:v>34445</c:v>
                </c:pt>
                <c:pt idx="6">
                  <c:v>45372</c:v>
                </c:pt>
                <c:pt idx="7">
                  <c:v>47334</c:v>
                </c:pt>
                <c:pt idx="8">
                  <c:v>42031</c:v>
                </c:pt>
                <c:pt idx="9">
                  <c:v>29754</c:v>
                </c:pt>
                <c:pt idx="10">
                  <c:v>13939</c:v>
                </c:pt>
                <c:pt idx="11">
                  <c:v>14714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2018 წელი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Sheet1!$K$2:$K$13</c:f>
              <c:numCache>
                <c:formatCode>General</c:formatCode>
                <c:ptCount val="12"/>
                <c:pt idx="0">
                  <c:v>12057</c:v>
                </c:pt>
                <c:pt idx="1">
                  <c:v>15530</c:v>
                </c:pt>
                <c:pt idx="2">
                  <c:v>21981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49152"/>
        <c:axId val="45706048"/>
      </c:lineChart>
      <c:catAx>
        <c:axId val="4324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5706048"/>
        <c:crosses val="autoZero"/>
        <c:auto val="1"/>
        <c:lblAlgn val="ctr"/>
        <c:lblOffset val="100"/>
        <c:noMultiLvlLbl val="0"/>
      </c:catAx>
      <c:valAx>
        <c:axId val="457060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432491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woPt" dir="t"/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3CC33"/>
              </a:solidFill>
              <a:scene3d>
                <a:camera prst="orthographicFront"/>
                <a:lightRig rig="twoPt" dir="t"/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woPt" dir="t"/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woPt" dir="t"/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solidFill>
                <a:srgbClr val="0099FF"/>
              </a:solidFill>
              <a:scene3d>
                <a:camera prst="orthographicFront"/>
                <a:lightRig rig="twoPt" dir="t"/>
              </a:scene3d>
              <a:sp3d>
                <a:bevelT w="63500" h="25400"/>
              </a:sp3d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woPt" dir="t"/>
              </a:scene3d>
              <a:sp3d>
                <a:bevelT w="63500" h="25400"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woPt" dir="t"/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5.8797620609616096E-2"/>
                  <c:y val="0.11347501186648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007998743785527E-3"/>
                  <c:y val="1.1967703176134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266969882852825E-2"/>
                  <c:y val="1.6439788983864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1606458551190185E-2"/>
                  <c:y val="6.4709199236397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5799727703885455E-2"/>
                  <c:y val="5.5122748050075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963875130714212E-2"/>
                  <c:y val="1.6776459061288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0" i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რუსეთი</c:v>
                </c:pt>
                <c:pt idx="1">
                  <c:v>სომხეთი</c:v>
                </c:pt>
                <c:pt idx="2">
                  <c:v>უკრაინა</c:v>
                </c:pt>
                <c:pt idx="3">
                  <c:v>აზერბაიჯანი</c:v>
                </c:pt>
                <c:pt idx="4">
                  <c:v>საქართველო </c:v>
                </c:pt>
                <c:pt idx="5">
                  <c:v>სხვა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91518</c:v>
                </c:pt>
                <c:pt idx="1">
                  <c:v>47981</c:v>
                </c:pt>
                <c:pt idx="2">
                  <c:v>4054</c:v>
                </c:pt>
                <c:pt idx="3">
                  <c:v>19708</c:v>
                </c:pt>
                <c:pt idx="4">
                  <c:v>17172</c:v>
                </c:pt>
                <c:pt idx="5">
                  <c:v>4428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pyramid"/>
        <c:axId val="43354112"/>
        <c:axId val="45709504"/>
        <c:axId val="0"/>
      </c:bar3DChart>
      <c:catAx>
        <c:axId val="433541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45709504"/>
        <c:crosses val="autoZero"/>
        <c:auto val="1"/>
        <c:lblAlgn val="ctr"/>
        <c:lblOffset val="100"/>
        <c:noMultiLvlLbl val="0"/>
      </c:catAx>
      <c:valAx>
        <c:axId val="45709504"/>
        <c:scaling>
          <c:orientation val="minMax"/>
          <c:max val="100000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800" i="1">
                <a:solidFill>
                  <a:schemeClr val="bg1"/>
                </a:solidFill>
                <a:effectLst/>
              </a:defRPr>
            </a:pPr>
            <a:endParaRPr lang="en-US"/>
          </a:p>
        </c:txPr>
        <c:crossAx val="43354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871026538349371E-2"/>
          <c:y val="3.4973105506624365E-2"/>
          <c:w val="0.55715052979488688"/>
          <c:h val="0.891270943182347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ვიზიტების საერთო რაოდენობა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5392303</c:v>
                </c:pt>
                <c:pt idx="1">
                  <c:v>5515559</c:v>
                </c:pt>
                <c:pt idx="2">
                  <c:v>5901094</c:v>
                </c:pt>
                <c:pt idx="3">
                  <c:v>6360503</c:v>
                </c:pt>
                <c:pt idx="4">
                  <c:v>7556273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24 საათი და მეტი (ტურისტი)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2065296</c:v>
                </c:pt>
                <c:pt idx="1">
                  <c:v>2229094</c:v>
                </c:pt>
                <c:pt idx="2">
                  <c:v>2281971</c:v>
                </c:pt>
                <c:pt idx="3">
                  <c:v>2720970</c:v>
                </c:pt>
                <c:pt idx="4">
                  <c:v>3479507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ტრანზიტი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1188791</c:v>
                </c:pt>
                <c:pt idx="1">
                  <c:v>1114036</c:v>
                </c:pt>
                <c:pt idx="2">
                  <c:v>1400835</c:v>
                </c:pt>
                <c:pt idx="3">
                  <c:v>1321344</c:v>
                </c:pt>
                <c:pt idx="4">
                  <c:v>1700170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სხვა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2138216</c:v>
                </c:pt>
                <c:pt idx="1">
                  <c:v>2172429</c:v>
                </c:pt>
                <c:pt idx="2">
                  <c:v>2218288</c:v>
                </c:pt>
                <c:pt idx="3">
                  <c:v>2318189</c:v>
                </c:pt>
                <c:pt idx="4">
                  <c:v>2376596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788416"/>
        <c:axId val="103619328"/>
      </c:barChart>
      <c:catAx>
        <c:axId val="41788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03619328"/>
        <c:crosses val="autoZero"/>
        <c:auto val="1"/>
        <c:lblAlgn val="ctr"/>
        <c:lblOffset val="100"/>
        <c:noMultiLvlLbl val="0"/>
      </c:catAx>
      <c:valAx>
        <c:axId val="103619328"/>
        <c:scaling>
          <c:orientation val="minMax"/>
          <c:max val="6000000"/>
        </c:scaling>
        <c:delete val="0"/>
        <c:axPos val="b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41788416"/>
        <c:crosses val="autoZero"/>
        <c:crossBetween val="between"/>
        <c:majorUnit val="10000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241226791095554"/>
          <c:y val="0.41058225589298086"/>
          <c:w val="0.3176481238456304"/>
          <c:h val="0.34859499241206288"/>
        </c:manualLayout>
      </c:layout>
      <c:overlay val="0"/>
      <c:txPr>
        <a:bodyPr/>
        <a:lstStyle/>
        <a:p>
          <a:pPr>
            <a:defRPr sz="12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23715185061044"/>
          <c:y val="1.6595945526222265E-2"/>
          <c:w val="0.83736619733271656"/>
          <c:h val="0.690224277634915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 წელი</c:v>
                </c:pt>
              </c:strCache>
            </c:strRef>
          </c:tx>
          <c:spPr>
            <a:ln w="28575" cap="flat" cmpd="sng" algn="ctr">
              <a:solidFill>
                <a:srgbClr val="FFFF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28575" cap="flat" cmpd="sng" algn="ctr">
                <a:solidFill>
                  <a:srgbClr val="FFFF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77531</c:v>
                </c:pt>
                <c:pt idx="1">
                  <c:v>79636</c:v>
                </c:pt>
                <c:pt idx="2">
                  <c:v>96508</c:v>
                </c:pt>
                <c:pt idx="3">
                  <c:v>103243</c:v>
                </c:pt>
                <c:pt idx="4">
                  <c:v>108153</c:v>
                </c:pt>
                <c:pt idx="5">
                  <c:v>124153</c:v>
                </c:pt>
                <c:pt idx="6">
                  <c:v>158805</c:v>
                </c:pt>
                <c:pt idx="7">
                  <c:v>121179</c:v>
                </c:pt>
                <c:pt idx="8">
                  <c:v>95892</c:v>
                </c:pt>
                <c:pt idx="9">
                  <c:v>103039</c:v>
                </c:pt>
                <c:pt idx="10">
                  <c:v>107027</c:v>
                </c:pt>
                <c:pt idx="11">
                  <c:v>114942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 წელი</c:v>
                </c:pt>
              </c:strCache>
            </c:strRef>
          </c:tx>
          <c:spPr>
            <a:ln>
              <a:solidFill>
                <a:srgbClr val="FF3399"/>
              </a:solidFill>
            </a:ln>
          </c:spPr>
          <c:marker>
            <c:spPr>
              <a:solidFill>
                <a:srgbClr val="FF3399"/>
              </a:solidFill>
              <a:ln>
                <a:solidFill>
                  <a:srgbClr val="FF3399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78615</c:v>
                </c:pt>
                <c:pt idx="1">
                  <c:v>59146</c:v>
                </c:pt>
                <c:pt idx="2">
                  <c:v>101760</c:v>
                </c:pt>
                <c:pt idx="3">
                  <c:v>100343</c:v>
                </c:pt>
                <c:pt idx="4">
                  <c:v>106411</c:v>
                </c:pt>
                <c:pt idx="5">
                  <c:v>127729</c:v>
                </c:pt>
                <c:pt idx="6">
                  <c:v>176495</c:v>
                </c:pt>
                <c:pt idx="7">
                  <c:v>191872</c:v>
                </c:pt>
                <c:pt idx="8">
                  <c:v>136035</c:v>
                </c:pt>
                <c:pt idx="9">
                  <c:v>143556</c:v>
                </c:pt>
                <c:pt idx="10">
                  <c:v>131693</c:v>
                </c:pt>
                <c:pt idx="11">
                  <c:v>146394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 წელი</c:v>
                </c:pt>
              </c:strCache>
            </c:strRef>
          </c:tx>
          <c:spPr>
            <a:ln>
              <a:solidFill>
                <a:srgbClr val="00FFFF"/>
              </a:solidFill>
            </a:ln>
          </c:spPr>
          <c:marker>
            <c:spPr>
              <a:solidFill>
                <a:srgbClr val="00FFFF"/>
              </a:solidFill>
              <a:ln>
                <a:solidFill>
                  <a:srgbClr val="00FFFF"/>
                </a:solidFill>
              </a:ln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109083</c:v>
                </c:pt>
                <c:pt idx="1">
                  <c:v>104919</c:v>
                </c:pt>
                <c:pt idx="2">
                  <c:v>129920</c:v>
                </c:pt>
                <c:pt idx="3">
                  <c:v>126978</c:v>
                </c:pt>
                <c:pt idx="4">
                  <c:v>140097</c:v>
                </c:pt>
                <c:pt idx="5">
                  <c:v>152835</c:v>
                </c:pt>
                <c:pt idx="6">
                  <c:v>233519</c:v>
                </c:pt>
                <c:pt idx="7">
                  <c:v>259836</c:v>
                </c:pt>
                <c:pt idx="8">
                  <c:v>188067</c:v>
                </c:pt>
                <c:pt idx="9">
                  <c:v>187394</c:v>
                </c:pt>
                <c:pt idx="10">
                  <c:v>189202</c:v>
                </c:pt>
                <c:pt idx="11">
                  <c:v>209867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2011 წელი</c:v>
                </c:pt>
              </c:strCache>
            </c:strRef>
          </c:tx>
          <c:spPr>
            <a:ln w="28575" cap="flat" cmpd="sng" algn="ctr">
              <a:solidFill>
                <a:srgbClr val="6600CC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28575" cap="flat" cmpd="sng" algn="ctr">
                <a:solidFill>
                  <a:srgbClr val="6600CC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160605</c:v>
                </c:pt>
                <c:pt idx="1">
                  <c:v>137067</c:v>
                </c:pt>
                <c:pt idx="2">
                  <c:v>188163</c:v>
                </c:pt>
                <c:pt idx="3">
                  <c:v>187122</c:v>
                </c:pt>
                <c:pt idx="4">
                  <c:v>204162</c:v>
                </c:pt>
                <c:pt idx="5">
                  <c:v>227915</c:v>
                </c:pt>
                <c:pt idx="6">
                  <c:v>333560</c:v>
                </c:pt>
                <c:pt idx="7">
                  <c:v>357187</c:v>
                </c:pt>
                <c:pt idx="8">
                  <c:v>272128</c:v>
                </c:pt>
                <c:pt idx="9">
                  <c:v>252310</c:v>
                </c:pt>
                <c:pt idx="10">
                  <c:v>219724</c:v>
                </c:pt>
                <c:pt idx="11">
                  <c:v>282420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2012 წელი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226964</c:v>
                </c:pt>
                <c:pt idx="1">
                  <c:v>185113</c:v>
                </c:pt>
                <c:pt idx="2">
                  <c:v>265127</c:v>
                </c:pt>
                <c:pt idx="3">
                  <c:v>301235</c:v>
                </c:pt>
                <c:pt idx="4">
                  <c:v>324379</c:v>
                </c:pt>
                <c:pt idx="5">
                  <c:v>391844</c:v>
                </c:pt>
                <c:pt idx="6">
                  <c:v>527006</c:v>
                </c:pt>
                <c:pt idx="7">
                  <c:v>600922</c:v>
                </c:pt>
                <c:pt idx="8">
                  <c:v>440613</c:v>
                </c:pt>
                <c:pt idx="9">
                  <c:v>420951</c:v>
                </c:pt>
                <c:pt idx="10">
                  <c:v>370773</c:v>
                </c:pt>
                <c:pt idx="11">
                  <c:v>373294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2013 წელი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280023</c:v>
                </c:pt>
                <c:pt idx="1">
                  <c:v>291659</c:v>
                </c:pt>
                <c:pt idx="2">
                  <c:v>363676</c:v>
                </c:pt>
                <c:pt idx="3">
                  <c:v>364841</c:v>
                </c:pt>
                <c:pt idx="4">
                  <c:v>406598</c:v>
                </c:pt>
                <c:pt idx="5">
                  <c:v>490796</c:v>
                </c:pt>
                <c:pt idx="6">
                  <c:v>613604</c:v>
                </c:pt>
                <c:pt idx="7">
                  <c:v>776115</c:v>
                </c:pt>
                <c:pt idx="8">
                  <c:v>512384</c:v>
                </c:pt>
                <c:pt idx="9">
                  <c:v>481841</c:v>
                </c:pt>
                <c:pt idx="10">
                  <c:v>418138</c:v>
                </c:pt>
                <c:pt idx="11">
                  <c:v>392628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2014 წელი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320005</c:v>
                </c:pt>
                <c:pt idx="1">
                  <c:v>295434</c:v>
                </c:pt>
                <c:pt idx="2">
                  <c:v>394884</c:v>
                </c:pt>
                <c:pt idx="3">
                  <c:v>393209</c:v>
                </c:pt>
                <c:pt idx="4">
                  <c:v>396264</c:v>
                </c:pt>
                <c:pt idx="5">
                  <c:v>454347</c:v>
                </c:pt>
                <c:pt idx="6">
                  <c:v>673552</c:v>
                </c:pt>
                <c:pt idx="7">
                  <c:v>774982</c:v>
                </c:pt>
                <c:pt idx="8">
                  <c:v>504902</c:v>
                </c:pt>
                <c:pt idx="9">
                  <c:v>470160</c:v>
                </c:pt>
                <c:pt idx="10">
                  <c:v>402374</c:v>
                </c:pt>
                <c:pt idx="11">
                  <c:v>435446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2015 წელი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Sheet1!$I$2:$I$13</c:f>
              <c:numCache>
                <c:formatCode>General</c:formatCode>
                <c:ptCount val="12"/>
                <c:pt idx="0">
                  <c:v>309753</c:v>
                </c:pt>
                <c:pt idx="1">
                  <c:v>293152</c:v>
                </c:pt>
                <c:pt idx="2">
                  <c:v>386257</c:v>
                </c:pt>
                <c:pt idx="3">
                  <c:v>394752</c:v>
                </c:pt>
                <c:pt idx="4">
                  <c:v>454602</c:v>
                </c:pt>
                <c:pt idx="5">
                  <c:v>496794</c:v>
                </c:pt>
                <c:pt idx="6">
                  <c:v>737898</c:v>
                </c:pt>
                <c:pt idx="7">
                  <c:v>852446</c:v>
                </c:pt>
                <c:pt idx="8">
                  <c:v>568687</c:v>
                </c:pt>
                <c:pt idx="9">
                  <c:v>504468</c:v>
                </c:pt>
                <c:pt idx="10">
                  <c:v>436300</c:v>
                </c:pt>
                <c:pt idx="11">
                  <c:v>465985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2016 წელი</c:v>
                </c:pt>
              </c:strCache>
            </c:strRef>
          </c:tx>
          <c:marker>
            <c:symbol val="circle"/>
            <c:size val="9"/>
            <c:spPr>
              <a:solidFill>
                <a:schemeClr val="accent2">
                  <a:lumMod val="50000"/>
                </a:schemeClr>
              </a:solidFill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Sheet1!$J$2:$J$13</c:f>
              <c:numCache>
                <c:formatCode>General</c:formatCode>
                <c:ptCount val="12"/>
                <c:pt idx="0">
                  <c:v>323781</c:v>
                </c:pt>
                <c:pt idx="1">
                  <c:v>361188</c:v>
                </c:pt>
                <c:pt idx="2">
                  <c:v>451737</c:v>
                </c:pt>
                <c:pt idx="3">
                  <c:v>463144</c:v>
                </c:pt>
                <c:pt idx="4">
                  <c:v>523091</c:v>
                </c:pt>
                <c:pt idx="5">
                  <c:v>518758</c:v>
                </c:pt>
                <c:pt idx="6">
                  <c:v>764763</c:v>
                </c:pt>
                <c:pt idx="7">
                  <c:v>848381</c:v>
                </c:pt>
                <c:pt idx="8">
                  <c:v>631906</c:v>
                </c:pt>
                <c:pt idx="9">
                  <c:v>527895</c:v>
                </c:pt>
                <c:pt idx="10">
                  <c:v>459257</c:v>
                </c:pt>
                <c:pt idx="11">
                  <c:v>486602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2017 წელი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triangle"/>
            <c:size val="12"/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Sheet1!$K$2:$K$13</c:f>
              <c:numCache>
                <c:formatCode>General</c:formatCode>
                <c:ptCount val="12"/>
                <c:pt idx="0">
                  <c:v>387762</c:v>
                </c:pt>
                <c:pt idx="1">
                  <c:v>368173</c:v>
                </c:pt>
                <c:pt idx="2">
                  <c:v>511042</c:v>
                </c:pt>
                <c:pt idx="3">
                  <c:v>510743</c:v>
                </c:pt>
                <c:pt idx="4">
                  <c:v>553049</c:v>
                </c:pt>
                <c:pt idx="5">
                  <c:v>666487</c:v>
                </c:pt>
                <c:pt idx="6">
                  <c:v>982588</c:v>
                </c:pt>
                <c:pt idx="7">
                  <c:v>1080594</c:v>
                </c:pt>
                <c:pt idx="8">
                  <c:v>763748</c:v>
                </c:pt>
                <c:pt idx="9">
                  <c:v>607973</c:v>
                </c:pt>
                <c:pt idx="10">
                  <c:v>524106</c:v>
                </c:pt>
                <c:pt idx="11">
                  <c:v>600008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2018 წელი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Sheet1!$L$2:$L$13</c:f>
              <c:numCache>
                <c:formatCode>General</c:formatCode>
                <c:ptCount val="12"/>
                <c:pt idx="0">
                  <c:v>444241</c:v>
                </c:pt>
                <c:pt idx="1">
                  <c:v>440806</c:v>
                </c:pt>
                <c:pt idx="2">
                  <c:v>578514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787904"/>
        <c:axId val="31377664"/>
      </c:lineChart>
      <c:catAx>
        <c:axId val="4178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1377664"/>
        <c:crosses val="autoZero"/>
        <c:auto val="1"/>
        <c:lblAlgn val="ctr"/>
        <c:lblOffset val="100"/>
        <c:noMultiLvlLbl val="0"/>
      </c:catAx>
      <c:valAx>
        <c:axId val="313776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417879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759837559944504E-2"/>
          <c:y val="1.6736099039292605E-2"/>
          <c:w val="0.9024891221643907"/>
          <c:h val="0.9355862429846035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რაოდენობა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2008 წელი</c:v>
                </c:pt>
                <c:pt idx="1">
                  <c:v>2009 წელი</c:v>
                </c:pt>
                <c:pt idx="2">
                  <c:v>2010 წელი</c:v>
                </c:pt>
                <c:pt idx="3">
                  <c:v>2011 წელი</c:v>
                </c:pt>
                <c:pt idx="4">
                  <c:v>2012 წელი</c:v>
                </c:pt>
                <c:pt idx="5">
                  <c:v>2013 წელი</c:v>
                </c:pt>
                <c:pt idx="6">
                  <c:v>2014 წელი</c:v>
                </c:pt>
                <c:pt idx="7">
                  <c:v>2015 წელი</c:v>
                </c:pt>
                <c:pt idx="8">
                  <c:v>2016 წელი</c:v>
                </c:pt>
                <c:pt idx="9">
                  <c:v>2017 წელი</c:v>
                </c:pt>
                <c:pt idx="10">
                  <c:v>2018 წელი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96508</c:v>
                </c:pt>
                <c:pt idx="1">
                  <c:v>101760</c:v>
                </c:pt>
                <c:pt idx="2">
                  <c:v>129920</c:v>
                </c:pt>
                <c:pt idx="3">
                  <c:v>188163</c:v>
                </c:pt>
                <c:pt idx="4">
                  <c:v>265127</c:v>
                </c:pt>
                <c:pt idx="5">
                  <c:v>363676</c:v>
                </c:pt>
                <c:pt idx="6">
                  <c:v>394884</c:v>
                </c:pt>
                <c:pt idx="7">
                  <c:v>386257</c:v>
                </c:pt>
                <c:pt idx="8">
                  <c:v>451737</c:v>
                </c:pt>
                <c:pt idx="9">
                  <c:v>511042</c:v>
                </c:pt>
                <c:pt idx="10">
                  <c:v>578514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1"/>
        <c:gapDepth val="130"/>
        <c:shape val="box"/>
        <c:axId val="38909440"/>
        <c:axId val="31380544"/>
        <c:axId val="39180160"/>
      </c:bar3DChart>
      <c:catAx>
        <c:axId val="3890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31380544"/>
        <c:crosses val="autoZero"/>
        <c:auto val="1"/>
        <c:lblAlgn val="ctr"/>
        <c:lblOffset val="100"/>
        <c:noMultiLvlLbl val="0"/>
      </c:catAx>
      <c:valAx>
        <c:axId val="31380544"/>
        <c:scaling>
          <c:orientation val="minMax"/>
          <c:max val="7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38909440"/>
        <c:crosses val="autoZero"/>
        <c:crossBetween val="between"/>
      </c:valAx>
      <c:serAx>
        <c:axId val="39180160"/>
        <c:scaling>
          <c:orientation val="minMax"/>
        </c:scaling>
        <c:delete val="1"/>
        <c:axPos val="b"/>
        <c:majorTickMark val="out"/>
        <c:minorTickMark val="none"/>
        <c:tickLblPos val="nextTo"/>
        <c:crossAx val="31380544"/>
        <c:crosses val="autoZero"/>
      </c:ser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241763960539415E-2"/>
          <c:y val="2.8205128205128206E-2"/>
          <c:w val="0.57081715539867861"/>
          <c:h val="0.888510599636583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ვიზიტების საერთო რაოდენობა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394884</c:v>
                </c:pt>
                <c:pt idx="1">
                  <c:v>386257</c:v>
                </c:pt>
                <c:pt idx="2">
                  <c:v>451737</c:v>
                </c:pt>
                <c:pt idx="3">
                  <c:v>511042</c:v>
                </c:pt>
                <c:pt idx="4">
                  <c:v>578514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24 საათი და მეტი (ტურისტი)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144934</c:v>
                </c:pt>
                <c:pt idx="1">
                  <c:v>136389</c:v>
                </c:pt>
                <c:pt idx="2">
                  <c:v>170835</c:v>
                </c:pt>
                <c:pt idx="3">
                  <c:v>219614</c:v>
                </c:pt>
                <c:pt idx="4">
                  <c:v>292017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ტრანზიტი</c:v>
                </c:pt>
              </c:strCache>
            </c:strRef>
          </c:tx>
          <c:spPr>
            <a:solidFill>
              <a:srgbClr val="00FFFF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75310</c:v>
                </c:pt>
                <c:pt idx="1">
                  <c:v>88188</c:v>
                </c:pt>
                <c:pt idx="2">
                  <c:v>82613</c:v>
                </c:pt>
                <c:pt idx="3">
                  <c:v>94948</c:v>
                </c:pt>
                <c:pt idx="4">
                  <c:v>106682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სხვა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174640</c:v>
                </c:pt>
                <c:pt idx="1">
                  <c:v>161680</c:v>
                </c:pt>
                <c:pt idx="2">
                  <c:v>198289</c:v>
                </c:pt>
                <c:pt idx="3">
                  <c:v>196480</c:v>
                </c:pt>
                <c:pt idx="4">
                  <c:v>179815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642048"/>
        <c:axId val="144182080"/>
      </c:barChart>
      <c:catAx>
        <c:axId val="40642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en-US"/>
          </a:p>
        </c:txPr>
        <c:crossAx val="144182080"/>
        <c:crosses val="autoZero"/>
        <c:auto val="1"/>
        <c:lblAlgn val="ctr"/>
        <c:lblOffset val="100"/>
        <c:noMultiLvlLbl val="0"/>
      </c:catAx>
      <c:valAx>
        <c:axId val="144182080"/>
        <c:scaling>
          <c:orientation val="minMax"/>
          <c:max val="6000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0642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12447092762062"/>
          <c:y val="0.16822935594589244"/>
          <c:w val="0.32274387576552932"/>
          <c:h val="0.22267958812840702"/>
        </c:manualLayout>
      </c:layout>
      <c:overlay val="0"/>
      <c:txPr>
        <a:bodyPr/>
        <a:lstStyle/>
        <a:p>
          <a:pPr>
            <a:defRPr sz="1300" b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241763960539415E-2"/>
          <c:y val="2.8205128205128206E-2"/>
          <c:w val="0.57081715539867861"/>
          <c:h val="0.888510599636583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ვიზიტების საერთო რაოდენობა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1010323</c:v>
                </c:pt>
                <c:pt idx="1">
                  <c:v>989162</c:v>
                </c:pt>
                <c:pt idx="2">
                  <c:v>1136706</c:v>
                </c:pt>
                <c:pt idx="3">
                  <c:v>1266977</c:v>
                </c:pt>
                <c:pt idx="4">
                  <c:v>1463561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24 საათი და მეტი (ტურისტი)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376615</c:v>
                </c:pt>
                <c:pt idx="1">
                  <c:v>351566</c:v>
                </c:pt>
                <c:pt idx="2">
                  <c:v>408522</c:v>
                </c:pt>
                <c:pt idx="3">
                  <c:v>514405</c:v>
                </c:pt>
                <c:pt idx="4">
                  <c:v>659338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ტრანზიტი</c:v>
                </c:pt>
              </c:strCache>
            </c:strRef>
          </c:tx>
          <c:spPr>
            <a:solidFill>
              <a:srgbClr val="00FFFF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176737</c:v>
                </c:pt>
                <c:pt idx="1">
                  <c:v>203841</c:v>
                </c:pt>
                <c:pt idx="2">
                  <c:v>189549</c:v>
                </c:pt>
                <c:pt idx="3">
                  <c:v>223617</c:v>
                </c:pt>
                <c:pt idx="4">
                  <c:v>276634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სხვა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456971</c:v>
                </c:pt>
                <c:pt idx="1">
                  <c:v>433755</c:v>
                </c:pt>
                <c:pt idx="2">
                  <c:v>538635</c:v>
                </c:pt>
                <c:pt idx="3">
                  <c:v>528955</c:v>
                </c:pt>
                <c:pt idx="4">
                  <c:v>527589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26848"/>
        <c:axId val="144184960"/>
      </c:barChart>
      <c:catAx>
        <c:axId val="38926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en-US"/>
          </a:p>
        </c:txPr>
        <c:crossAx val="144184960"/>
        <c:crosses val="autoZero"/>
        <c:auto val="1"/>
        <c:lblAlgn val="ctr"/>
        <c:lblOffset val="100"/>
        <c:noMultiLvlLbl val="0"/>
      </c:catAx>
      <c:valAx>
        <c:axId val="144184960"/>
        <c:scaling>
          <c:orientation val="minMax"/>
          <c:max val="15000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8926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12447092762062"/>
          <c:y val="0.16822935594589228"/>
          <c:w val="0.33387552907238027"/>
          <c:h val="0.21843572296105823"/>
        </c:manualLayout>
      </c:layout>
      <c:overlay val="0"/>
      <c:txPr>
        <a:bodyPr/>
        <a:lstStyle/>
        <a:p>
          <a:pPr>
            <a:defRPr sz="1300" b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943856905671624"/>
          <c:y val="3.8059425264149675E-2"/>
          <c:w val="0.81532168901246027"/>
          <c:h val="0.569623512177256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აზერბაიჯანი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2008 წ.</c:v>
                </c:pt>
                <c:pt idx="1">
                  <c:v>2009 წ.</c:v>
                </c:pt>
                <c:pt idx="2">
                  <c:v>2010 წ.</c:v>
                </c:pt>
                <c:pt idx="3">
                  <c:v>2011 წ.</c:v>
                </c:pt>
                <c:pt idx="4">
                  <c:v>2012 წ.</c:v>
                </c:pt>
                <c:pt idx="5">
                  <c:v>2013 წ.</c:v>
                </c:pt>
                <c:pt idx="6">
                  <c:v>2014 წ.</c:v>
                </c:pt>
                <c:pt idx="7">
                  <c:v>2015 წ.</c:v>
                </c:pt>
                <c:pt idx="8">
                  <c:v>2016 წ.</c:v>
                </c:pt>
                <c:pt idx="9">
                  <c:v>2017 წ.</c:v>
                </c:pt>
                <c:pt idx="10">
                  <c:v>2018 წ.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30465</c:v>
                </c:pt>
                <c:pt idx="1">
                  <c:v>32327</c:v>
                </c:pt>
                <c:pt idx="2">
                  <c:v>40064</c:v>
                </c:pt>
                <c:pt idx="3">
                  <c:v>57324</c:v>
                </c:pt>
                <c:pt idx="4">
                  <c:v>71937</c:v>
                </c:pt>
                <c:pt idx="5">
                  <c:v>78719</c:v>
                </c:pt>
                <c:pt idx="6">
                  <c:v>110162</c:v>
                </c:pt>
                <c:pt idx="7">
                  <c:v>110492</c:v>
                </c:pt>
                <c:pt idx="8">
                  <c:v>131565</c:v>
                </c:pt>
                <c:pt idx="9">
                  <c:v>146177</c:v>
                </c:pt>
                <c:pt idx="10">
                  <c:v>133448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სომხეთი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2008 წ.</c:v>
                </c:pt>
                <c:pt idx="1">
                  <c:v>2009 წ.</c:v>
                </c:pt>
                <c:pt idx="2">
                  <c:v>2010 წ.</c:v>
                </c:pt>
                <c:pt idx="3">
                  <c:v>2011 წ.</c:v>
                </c:pt>
                <c:pt idx="4">
                  <c:v>2012 წ.</c:v>
                </c:pt>
                <c:pt idx="5">
                  <c:v>2013 წ.</c:v>
                </c:pt>
                <c:pt idx="6">
                  <c:v>2014 წ.</c:v>
                </c:pt>
                <c:pt idx="7">
                  <c:v>2015 წ.</c:v>
                </c:pt>
                <c:pt idx="8">
                  <c:v>2016 წ.</c:v>
                </c:pt>
                <c:pt idx="9">
                  <c:v>2017 წ.</c:v>
                </c:pt>
                <c:pt idx="10">
                  <c:v>2018 წ.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17210</c:v>
                </c:pt>
                <c:pt idx="1">
                  <c:v>19330</c:v>
                </c:pt>
                <c:pt idx="2">
                  <c:v>25791</c:v>
                </c:pt>
                <c:pt idx="3">
                  <c:v>42326</c:v>
                </c:pt>
                <c:pt idx="4">
                  <c:v>45628</c:v>
                </c:pt>
                <c:pt idx="5">
                  <c:v>69888</c:v>
                </c:pt>
                <c:pt idx="6">
                  <c:v>91778</c:v>
                </c:pt>
                <c:pt idx="7">
                  <c:v>91242</c:v>
                </c:pt>
                <c:pt idx="8">
                  <c:v>95101</c:v>
                </c:pt>
                <c:pt idx="9">
                  <c:v>105715</c:v>
                </c:pt>
                <c:pt idx="10">
                  <c:v>109371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თურქეთი</c:v>
                </c:pt>
              </c:strCache>
            </c:strRef>
          </c:tx>
          <c:invertIfNegative val="0"/>
          <c:cat>
            <c:strRef>
              <c:f>Sheet1!$B$1:$L$1</c:f>
              <c:strCache>
                <c:ptCount val="11"/>
                <c:pt idx="0">
                  <c:v>2008 წ.</c:v>
                </c:pt>
                <c:pt idx="1">
                  <c:v>2009 წ.</c:v>
                </c:pt>
                <c:pt idx="2">
                  <c:v>2010 წ.</c:v>
                </c:pt>
                <c:pt idx="3">
                  <c:v>2011 წ.</c:v>
                </c:pt>
                <c:pt idx="4">
                  <c:v>2012 წ.</c:v>
                </c:pt>
                <c:pt idx="5">
                  <c:v>2013 წ.</c:v>
                </c:pt>
                <c:pt idx="6">
                  <c:v>2014 წ.</c:v>
                </c:pt>
                <c:pt idx="7">
                  <c:v>2015 წ.</c:v>
                </c:pt>
                <c:pt idx="8">
                  <c:v>2016 წ.</c:v>
                </c:pt>
                <c:pt idx="9">
                  <c:v>2017 წ.</c:v>
                </c:pt>
                <c:pt idx="10">
                  <c:v>2018 წ.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27874</c:v>
                </c:pt>
                <c:pt idx="1">
                  <c:v>29355</c:v>
                </c:pt>
                <c:pt idx="2">
                  <c:v>37335</c:v>
                </c:pt>
                <c:pt idx="3">
                  <c:v>52732</c:v>
                </c:pt>
                <c:pt idx="4">
                  <c:v>98173</c:v>
                </c:pt>
                <c:pt idx="5">
                  <c:v>137587</c:v>
                </c:pt>
                <c:pt idx="6">
                  <c:v>102231</c:v>
                </c:pt>
                <c:pt idx="7">
                  <c:v>96232</c:v>
                </c:pt>
                <c:pt idx="8">
                  <c:v>102963</c:v>
                </c:pt>
                <c:pt idx="9">
                  <c:v>85136</c:v>
                </c:pt>
                <c:pt idx="10">
                  <c:v>100721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რუსეთის ფედერაცია</c:v>
                </c:pt>
              </c:strCache>
            </c:strRef>
          </c:tx>
          <c:invertIfNegative val="0"/>
          <c:cat>
            <c:strRef>
              <c:f>Sheet1!$B$1:$L$1</c:f>
              <c:strCache>
                <c:ptCount val="11"/>
                <c:pt idx="0">
                  <c:v>2008 წ.</c:v>
                </c:pt>
                <c:pt idx="1">
                  <c:v>2009 წ.</c:v>
                </c:pt>
                <c:pt idx="2">
                  <c:v>2010 წ.</c:v>
                </c:pt>
                <c:pt idx="3">
                  <c:v>2011 წ.</c:v>
                </c:pt>
                <c:pt idx="4">
                  <c:v>2012 წ.</c:v>
                </c:pt>
                <c:pt idx="5">
                  <c:v>2013 წ.</c:v>
                </c:pt>
                <c:pt idx="6">
                  <c:v>2014 წ.</c:v>
                </c:pt>
                <c:pt idx="7">
                  <c:v>2015 წ.</c:v>
                </c:pt>
                <c:pt idx="8">
                  <c:v>2016 წ.</c:v>
                </c:pt>
                <c:pt idx="9">
                  <c:v>2017 წ.</c:v>
                </c:pt>
                <c:pt idx="10">
                  <c:v>2018 წ.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6143</c:v>
                </c:pt>
                <c:pt idx="1">
                  <c:v>6911</c:v>
                </c:pt>
                <c:pt idx="2">
                  <c:v>8496</c:v>
                </c:pt>
                <c:pt idx="3">
                  <c:v>11225</c:v>
                </c:pt>
                <c:pt idx="4">
                  <c:v>17654</c:v>
                </c:pt>
                <c:pt idx="5">
                  <c:v>35794</c:v>
                </c:pt>
                <c:pt idx="6">
                  <c:v>49748</c:v>
                </c:pt>
                <c:pt idx="7">
                  <c:v>49601</c:v>
                </c:pt>
                <c:pt idx="8">
                  <c:v>57489</c:v>
                </c:pt>
                <c:pt idx="9">
                  <c:v>66840</c:v>
                </c:pt>
                <c:pt idx="10">
                  <c:v>91529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სხვა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2008 წ.</c:v>
                </c:pt>
                <c:pt idx="1">
                  <c:v>2009 წ.</c:v>
                </c:pt>
                <c:pt idx="2">
                  <c:v>2010 წ.</c:v>
                </c:pt>
                <c:pt idx="3">
                  <c:v>2011 წ.</c:v>
                </c:pt>
                <c:pt idx="4">
                  <c:v>2012 წ.</c:v>
                </c:pt>
                <c:pt idx="5">
                  <c:v>2013 წ.</c:v>
                </c:pt>
                <c:pt idx="6">
                  <c:v>2014 წ.</c:v>
                </c:pt>
                <c:pt idx="7">
                  <c:v>2015 წ.</c:v>
                </c:pt>
                <c:pt idx="8">
                  <c:v>2016 წ.</c:v>
                </c:pt>
                <c:pt idx="9">
                  <c:v>2017 წ.</c:v>
                </c:pt>
                <c:pt idx="10">
                  <c:v>2018 წ.</c:v>
                </c:pt>
              </c:strCache>
            </c:strRef>
          </c:cat>
          <c:val>
            <c:numRef>
              <c:f>Sheet1!$B$6:$L$6</c:f>
              <c:numCache>
                <c:formatCode>General</c:formatCode>
                <c:ptCount val="11"/>
                <c:pt idx="0">
                  <c:v>5074</c:v>
                </c:pt>
                <c:pt idx="1">
                  <c:v>4677</c:v>
                </c:pt>
                <c:pt idx="2">
                  <c:v>5971</c:v>
                </c:pt>
                <c:pt idx="3">
                  <c:v>8172</c:v>
                </c:pt>
                <c:pt idx="4">
                  <c:v>10022</c:v>
                </c:pt>
                <c:pt idx="5">
                  <c:v>14239</c:v>
                </c:pt>
                <c:pt idx="6">
                  <c:v>12486</c:v>
                </c:pt>
                <c:pt idx="7">
                  <c:v>13554</c:v>
                </c:pt>
                <c:pt idx="8">
                  <c:v>25054</c:v>
                </c:pt>
                <c:pt idx="9">
                  <c:v>37840</c:v>
                </c:pt>
                <c:pt idx="10">
                  <c:v>49127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ევროკავშირის ქვეყნები</c:v>
                </c:pt>
              </c:strCache>
            </c:strRef>
          </c:tx>
          <c:invertIfNegative val="0"/>
          <c:cat>
            <c:strRef>
              <c:f>Sheet1!$B$1:$L$1</c:f>
              <c:strCache>
                <c:ptCount val="11"/>
                <c:pt idx="0">
                  <c:v>2008 წ.</c:v>
                </c:pt>
                <c:pt idx="1">
                  <c:v>2009 წ.</c:v>
                </c:pt>
                <c:pt idx="2">
                  <c:v>2010 წ.</c:v>
                </c:pt>
                <c:pt idx="3">
                  <c:v>2011 წ.</c:v>
                </c:pt>
                <c:pt idx="4">
                  <c:v>2012 წ.</c:v>
                </c:pt>
                <c:pt idx="5">
                  <c:v>2013 წ.</c:v>
                </c:pt>
                <c:pt idx="6">
                  <c:v>2014 წ.</c:v>
                </c:pt>
                <c:pt idx="7">
                  <c:v>2015 წ.</c:v>
                </c:pt>
                <c:pt idx="8">
                  <c:v>2016 წ.</c:v>
                </c:pt>
                <c:pt idx="9">
                  <c:v>2017 წ.</c:v>
                </c:pt>
                <c:pt idx="10">
                  <c:v>2018 წ.</c:v>
                </c:pt>
              </c:strCache>
            </c:strRef>
          </c:cat>
          <c:val>
            <c:numRef>
              <c:f>Sheet1!$B$7:$L$7</c:f>
              <c:numCache>
                <c:formatCode>General</c:formatCode>
                <c:ptCount val="11"/>
                <c:pt idx="0">
                  <c:v>5846</c:v>
                </c:pt>
                <c:pt idx="1">
                  <c:v>5595</c:v>
                </c:pt>
                <c:pt idx="2">
                  <c:v>6922</c:v>
                </c:pt>
                <c:pt idx="3">
                  <c:v>7246</c:v>
                </c:pt>
                <c:pt idx="4">
                  <c:v>8343</c:v>
                </c:pt>
                <c:pt idx="5">
                  <c:v>10767</c:v>
                </c:pt>
                <c:pt idx="6">
                  <c:v>12035</c:v>
                </c:pt>
                <c:pt idx="7">
                  <c:v>15011</c:v>
                </c:pt>
                <c:pt idx="8">
                  <c:v>14413</c:v>
                </c:pt>
                <c:pt idx="9">
                  <c:v>15699</c:v>
                </c:pt>
                <c:pt idx="10">
                  <c:v>21981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ირანი</c:v>
                </c:pt>
              </c:strCache>
            </c:strRef>
          </c:tx>
          <c:spPr>
            <a:solidFill>
              <a:srgbClr val="C0504D">
                <a:lumMod val="50000"/>
              </a:srgbClr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2008 წ.</c:v>
                </c:pt>
                <c:pt idx="1">
                  <c:v>2009 წ.</c:v>
                </c:pt>
                <c:pt idx="2">
                  <c:v>2010 წ.</c:v>
                </c:pt>
                <c:pt idx="3">
                  <c:v>2011 წ.</c:v>
                </c:pt>
                <c:pt idx="4">
                  <c:v>2012 წ.</c:v>
                </c:pt>
                <c:pt idx="5">
                  <c:v>2013 წ.</c:v>
                </c:pt>
                <c:pt idx="6">
                  <c:v>2014 წ.</c:v>
                </c:pt>
                <c:pt idx="7">
                  <c:v>2015 წ.</c:v>
                </c:pt>
                <c:pt idx="8">
                  <c:v>2016 წ.</c:v>
                </c:pt>
                <c:pt idx="9">
                  <c:v>2017 წ.</c:v>
                </c:pt>
                <c:pt idx="10">
                  <c:v>2018 წ.</c:v>
                </c:pt>
              </c:strCache>
            </c:strRef>
          </c:cat>
          <c:val>
            <c:numRef>
              <c:f>Sheet1!$B$8:$L$8</c:f>
              <c:numCache>
                <c:formatCode>General</c:formatCode>
                <c:ptCount val="11"/>
                <c:pt idx="0">
                  <c:v>873</c:v>
                </c:pt>
                <c:pt idx="1">
                  <c:v>873</c:v>
                </c:pt>
                <c:pt idx="2">
                  <c:v>1742</c:v>
                </c:pt>
                <c:pt idx="3">
                  <c:v>5238</c:v>
                </c:pt>
                <c:pt idx="4">
                  <c:v>9012</c:v>
                </c:pt>
                <c:pt idx="5">
                  <c:v>9308</c:v>
                </c:pt>
                <c:pt idx="6">
                  <c:v>6229</c:v>
                </c:pt>
                <c:pt idx="7">
                  <c:v>1171</c:v>
                </c:pt>
                <c:pt idx="8">
                  <c:v>13651</c:v>
                </c:pt>
                <c:pt idx="9">
                  <c:v>40233</c:v>
                </c:pt>
                <c:pt idx="10">
                  <c:v>58828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უკრაინა</c:v>
                </c:pt>
              </c:strCache>
            </c:strRef>
          </c:tx>
          <c:invertIfNegative val="0"/>
          <c:cat>
            <c:strRef>
              <c:f>Sheet1!$B$1:$L$1</c:f>
              <c:strCache>
                <c:ptCount val="11"/>
                <c:pt idx="0">
                  <c:v>2008 წ.</c:v>
                </c:pt>
                <c:pt idx="1">
                  <c:v>2009 წ.</c:v>
                </c:pt>
                <c:pt idx="2">
                  <c:v>2010 წ.</c:v>
                </c:pt>
                <c:pt idx="3">
                  <c:v>2011 წ.</c:v>
                </c:pt>
                <c:pt idx="4">
                  <c:v>2012 წ.</c:v>
                </c:pt>
                <c:pt idx="5">
                  <c:v>2013 წ.</c:v>
                </c:pt>
                <c:pt idx="6">
                  <c:v>2014 წ.</c:v>
                </c:pt>
                <c:pt idx="7">
                  <c:v>2015 წ.</c:v>
                </c:pt>
                <c:pt idx="8">
                  <c:v>2016 წ.</c:v>
                </c:pt>
                <c:pt idx="9">
                  <c:v>2017 წ.</c:v>
                </c:pt>
                <c:pt idx="10">
                  <c:v>2018 წ.</c:v>
                </c:pt>
              </c:strCache>
            </c:strRef>
          </c:cat>
          <c:val>
            <c:numRef>
              <c:f>Sheet1!$B$9:$L$9</c:f>
              <c:numCache>
                <c:formatCode>General</c:formatCode>
                <c:ptCount val="11"/>
                <c:pt idx="0">
                  <c:v>3023</c:v>
                </c:pt>
                <c:pt idx="1">
                  <c:v>2692</c:v>
                </c:pt>
                <c:pt idx="2">
                  <c:v>3599</c:v>
                </c:pt>
                <c:pt idx="3">
                  <c:v>3900</c:v>
                </c:pt>
                <c:pt idx="4">
                  <c:v>4358</c:v>
                </c:pt>
                <c:pt idx="5">
                  <c:v>7374</c:v>
                </c:pt>
                <c:pt idx="6">
                  <c:v>10215</c:v>
                </c:pt>
                <c:pt idx="7">
                  <c:v>8954</c:v>
                </c:pt>
                <c:pt idx="8">
                  <c:v>11501</c:v>
                </c:pt>
                <c:pt idx="9">
                  <c:v>13402</c:v>
                </c:pt>
                <c:pt idx="10">
                  <c:v>13509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641024"/>
        <c:axId val="31310976"/>
        <c:axId val="0"/>
      </c:bar3DChart>
      <c:catAx>
        <c:axId val="40641024"/>
        <c:scaling>
          <c:orientation val="minMax"/>
        </c:scaling>
        <c:delete val="0"/>
        <c:axPos val="b"/>
        <c:majorTickMark val="none"/>
        <c:minorTickMark val="none"/>
        <c:tickLblPos val="nextTo"/>
        <c:crossAx val="31310976"/>
        <c:crosses val="autoZero"/>
        <c:auto val="1"/>
        <c:lblAlgn val="ctr"/>
        <c:lblOffset val="100"/>
        <c:noMultiLvlLbl val="0"/>
      </c:catAx>
      <c:valAx>
        <c:axId val="31310976"/>
        <c:scaling>
          <c:orientation val="minMax"/>
          <c:max val="200000"/>
          <c:min val="-10000"/>
        </c:scaling>
        <c:delete val="0"/>
        <c:axPos val="l"/>
        <c:majorGridlines>
          <c:spPr>
            <a:ln w="0" cap="flat" cmpd="dbl">
              <a:prstDash val="sysDot"/>
              <a:bevel/>
            </a:ln>
          </c:spPr>
        </c:majorGridlines>
        <c:numFmt formatCode="General" sourceLinked="1"/>
        <c:majorTickMark val="none"/>
        <c:minorTickMark val="none"/>
        <c:tickLblPos val="none"/>
        <c:crossAx val="40641024"/>
        <c:crosses val="autoZero"/>
        <c:crossBetween val="between"/>
        <c:majorUnit val="20000"/>
        <c:minorUnit val="4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>
                <a:solidFill>
                  <a:schemeClr val="bg1"/>
                </a:solidFill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1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6600CC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Sheet1!$A$2:$A$21</c:f>
              <c:strCache>
                <c:ptCount val="20"/>
                <c:pt idx="0">
                  <c:v>ინდოეთი</c:v>
                </c:pt>
                <c:pt idx="1">
                  <c:v>ისრაელი</c:v>
                </c:pt>
                <c:pt idx="2">
                  <c:v>ყაზახეთი</c:v>
                </c:pt>
                <c:pt idx="3">
                  <c:v>გერმანია</c:v>
                </c:pt>
                <c:pt idx="4">
                  <c:v>ა.შ.შ.</c:v>
                </c:pt>
                <c:pt idx="5">
                  <c:v>ბელორუსია</c:v>
                </c:pt>
                <c:pt idx="6">
                  <c:v>დიდი ბრიტანეთი</c:v>
                </c:pt>
                <c:pt idx="7">
                  <c:v>პოლონეთი</c:v>
                </c:pt>
                <c:pt idx="8">
                  <c:v>ფილიპინები</c:v>
                </c:pt>
                <c:pt idx="9">
                  <c:v>არაბ გაერ საე</c:v>
                </c:pt>
                <c:pt idx="10">
                  <c:v>ჩინეთი</c:v>
                </c:pt>
                <c:pt idx="11">
                  <c:v>საფრანგეთი</c:v>
                </c:pt>
                <c:pt idx="12">
                  <c:v>საუდის არაბეთი</c:v>
                </c:pt>
                <c:pt idx="13">
                  <c:v>საბერძნეთი</c:v>
                </c:pt>
                <c:pt idx="14">
                  <c:v>ლატვია</c:v>
                </c:pt>
                <c:pt idx="15">
                  <c:v>ლიტვა</c:v>
                </c:pt>
                <c:pt idx="16">
                  <c:v>იტალია</c:v>
                </c:pt>
                <c:pt idx="17">
                  <c:v>თურქმენეთი</c:v>
                </c:pt>
                <c:pt idx="18">
                  <c:v>ნიდერლანდები</c:v>
                </c:pt>
                <c:pt idx="19">
                  <c:v>პაკისტანი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9203</c:v>
                </c:pt>
                <c:pt idx="1">
                  <c:v>8790</c:v>
                </c:pt>
                <c:pt idx="2">
                  <c:v>3935</c:v>
                </c:pt>
                <c:pt idx="3">
                  <c:v>3826</c:v>
                </c:pt>
                <c:pt idx="4">
                  <c:v>3177</c:v>
                </c:pt>
                <c:pt idx="5">
                  <c:v>2629</c:v>
                </c:pt>
                <c:pt idx="6">
                  <c:v>2387</c:v>
                </c:pt>
                <c:pt idx="7">
                  <c:v>2267</c:v>
                </c:pt>
                <c:pt idx="8">
                  <c:v>2013</c:v>
                </c:pt>
                <c:pt idx="9">
                  <c:v>1977</c:v>
                </c:pt>
                <c:pt idx="10">
                  <c:v>1971</c:v>
                </c:pt>
                <c:pt idx="11">
                  <c:v>1374</c:v>
                </c:pt>
                <c:pt idx="12">
                  <c:v>1370</c:v>
                </c:pt>
                <c:pt idx="13">
                  <c:v>1292</c:v>
                </c:pt>
                <c:pt idx="14">
                  <c:v>1101</c:v>
                </c:pt>
                <c:pt idx="15">
                  <c:v>1100</c:v>
                </c:pt>
                <c:pt idx="16">
                  <c:v>1001</c:v>
                </c:pt>
                <c:pt idx="17">
                  <c:v>926</c:v>
                </c:pt>
                <c:pt idx="18">
                  <c:v>910</c:v>
                </c:pt>
                <c:pt idx="19">
                  <c:v>867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633728"/>
        <c:axId val="34037760"/>
        <c:axId val="0"/>
      </c:bar3DChart>
      <c:catAx>
        <c:axId val="3463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34037760"/>
        <c:crosses val="autoZero"/>
        <c:auto val="1"/>
        <c:lblAlgn val="ctr"/>
        <c:lblOffset val="100"/>
        <c:noMultiLvlLbl val="0"/>
      </c:catAx>
      <c:valAx>
        <c:axId val="34037760"/>
        <c:scaling>
          <c:orientation val="minMax"/>
          <c:max val="1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/>
                </a:solidFill>
              </a:defRPr>
            </a:pPr>
            <a:endParaRPr lang="en-US"/>
          </a:p>
        </c:txPr>
        <c:crossAx val="34633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46580698854616"/>
          <c:y val="5.0309645605099533E-2"/>
          <c:w val="0.76205351019734469"/>
          <c:h val="0.5595259081170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სომხეთი</c:v>
                </c:pt>
              </c:strCache>
            </c:strRef>
          </c:tx>
          <c:spPr>
            <a:solidFill>
              <a:srgbClr val="0099FF"/>
            </a:solidFill>
            <a:scene3d>
              <a:camera prst="orthographicFront"/>
              <a:lightRig rig="harsh" dir="t">
                <a:rot lat="0" lon="0" rev="3000000"/>
              </a:lightRig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243133</c:v>
                </c:pt>
                <c:pt idx="1">
                  <c:v>281463</c:v>
                </c:pt>
                <c:pt idx="2">
                  <c:v>351049</c:v>
                </c:pt>
                <c:pt idx="3">
                  <c:v>547510</c:v>
                </c:pt>
                <c:pt idx="4">
                  <c:v>699382</c:v>
                </c:pt>
                <c:pt idx="5">
                  <c:v>921929</c:v>
                </c:pt>
                <c:pt idx="6">
                  <c:v>1291838</c:v>
                </c:pt>
                <c:pt idx="7">
                  <c:v>1325634</c:v>
                </c:pt>
                <c:pt idx="8">
                  <c:v>1468888</c:v>
                </c:pt>
                <c:pt idx="9">
                  <c:v>1496437</c:v>
                </c:pt>
                <c:pt idx="10">
                  <c:v>1718242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აზერბაიჯანი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harsh" dir="t">
                <a:rot lat="0" lon="0" rev="3000000"/>
              </a:lightRig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281629</c:v>
                </c:pt>
                <c:pt idx="1">
                  <c:v>344936</c:v>
                </c:pt>
                <c:pt idx="2">
                  <c:v>418992</c:v>
                </c:pt>
                <c:pt idx="3">
                  <c:v>497969</c:v>
                </c:pt>
                <c:pt idx="4">
                  <c:v>714418</c:v>
                </c:pt>
                <c:pt idx="5">
                  <c:v>931933</c:v>
                </c:pt>
                <c:pt idx="6">
                  <c:v>1075857</c:v>
                </c:pt>
                <c:pt idx="7">
                  <c:v>1283213</c:v>
                </c:pt>
                <c:pt idx="8">
                  <c:v>1393257</c:v>
                </c:pt>
                <c:pt idx="9">
                  <c:v>1523703</c:v>
                </c:pt>
                <c:pt idx="10">
                  <c:v>1695084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თურქეთი</c:v>
                </c:pt>
              </c:strCache>
            </c:strRef>
          </c:tx>
          <c:spPr>
            <a:solidFill>
              <a:srgbClr val="33CC33"/>
            </a:solidFill>
            <a:scene3d>
              <a:camera prst="orthographicFront"/>
              <a:lightRig rig="harsh" dir="t">
                <a:rot lat="0" lon="0" rev="3000000"/>
              </a:lightRig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248028</c:v>
                </c:pt>
                <c:pt idx="1">
                  <c:v>351410</c:v>
                </c:pt>
                <c:pt idx="2">
                  <c:v>384482</c:v>
                </c:pt>
                <c:pt idx="3">
                  <c:v>535593</c:v>
                </c:pt>
                <c:pt idx="4">
                  <c:v>738085</c:v>
                </c:pt>
                <c:pt idx="5">
                  <c:v>1533236</c:v>
                </c:pt>
                <c:pt idx="6">
                  <c:v>1597438</c:v>
                </c:pt>
                <c:pt idx="7">
                  <c:v>1442694</c:v>
                </c:pt>
                <c:pt idx="8">
                  <c:v>1391721</c:v>
                </c:pt>
                <c:pt idx="9">
                  <c:v>1256561</c:v>
                </c:pt>
                <c:pt idx="10">
                  <c:v>1247082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რუსეთის ფედერაცია</c:v>
                </c:pt>
              </c:strCache>
            </c:strRef>
          </c:tx>
          <c:spPr>
            <a:solidFill>
              <a:srgbClr val="9933FF"/>
            </a:solidFill>
            <a:scene3d>
              <a:camera prst="orthographicFront"/>
              <a:lightRig rig="harsh" dir="t">
                <a:rot lat="0" lon="0" rev="3000000"/>
              </a:lightRig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91361</c:v>
                </c:pt>
                <c:pt idx="1">
                  <c:v>114459</c:v>
                </c:pt>
                <c:pt idx="2">
                  <c:v>127937</c:v>
                </c:pt>
                <c:pt idx="3">
                  <c:v>170584</c:v>
                </c:pt>
                <c:pt idx="4">
                  <c:v>278458</c:v>
                </c:pt>
                <c:pt idx="5">
                  <c:v>513930</c:v>
                </c:pt>
                <c:pt idx="6">
                  <c:v>767396</c:v>
                </c:pt>
                <c:pt idx="7">
                  <c:v>811621</c:v>
                </c:pt>
                <c:pt idx="8">
                  <c:v>926144</c:v>
                </c:pt>
                <c:pt idx="9">
                  <c:v>1038750</c:v>
                </c:pt>
                <c:pt idx="10">
                  <c:v>1392842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სხვა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Sheet1!$B$6:$L$6</c:f>
              <c:numCache>
                <c:formatCode>General</c:formatCode>
                <c:ptCount val="11"/>
                <c:pt idx="0">
                  <c:v>65284</c:v>
                </c:pt>
                <c:pt idx="1">
                  <c:v>68114</c:v>
                </c:pt>
                <c:pt idx="2">
                  <c:v>76931</c:v>
                </c:pt>
                <c:pt idx="3">
                  <c:v>101065</c:v>
                </c:pt>
                <c:pt idx="4">
                  <c:v>135888</c:v>
                </c:pt>
                <c:pt idx="5">
                  <c:v>191164</c:v>
                </c:pt>
                <c:pt idx="6">
                  <c:v>239969</c:v>
                </c:pt>
                <c:pt idx="7">
                  <c:v>229488</c:v>
                </c:pt>
                <c:pt idx="8">
                  <c:v>313166</c:v>
                </c:pt>
                <c:pt idx="9">
                  <c:v>458982</c:v>
                </c:pt>
                <c:pt idx="10">
                  <c:v>666127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ევროკავშირის ქვეყნები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harsh" dir="t">
                <a:rot lat="0" lon="0" rev="3000000"/>
              </a:lightRig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Sheet1!$B$7:$L$7</c:f>
              <c:numCache>
                <c:formatCode>General</c:formatCode>
                <c:ptCount val="11"/>
                <c:pt idx="0">
                  <c:v>85396</c:v>
                </c:pt>
                <c:pt idx="1">
                  <c:v>86700</c:v>
                </c:pt>
                <c:pt idx="2">
                  <c:v>91471</c:v>
                </c:pt>
                <c:pt idx="3">
                  <c:v>110087</c:v>
                </c:pt>
                <c:pt idx="4">
                  <c:v>136975</c:v>
                </c:pt>
                <c:pt idx="5">
                  <c:v>169722</c:v>
                </c:pt>
                <c:pt idx="6">
                  <c:v>207410</c:v>
                </c:pt>
                <c:pt idx="7">
                  <c:v>231459</c:v>
                </c:pt>
                <c:pt idx="8">
                  <c:v>240911</c:v>
                </c:pt>
                <c:pt idx="9">
                  <c:v>263277</c:v>
                </c:pt>
                <c:pt idx="10">
                  <c:v>320871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უკრაინა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Sheet1!$B$8:$L$8</c:f>
              <c:numCache>
                <c:formatCode>General</c:formatCode>
                <c:ptCount val="11"/>
                <c:pt idx="0">
                  <c:v>28932</c:v>
                </c:pt>
                <c:pt idx="1">
                  <c:v>32988</c:v>
                </c:pt>
                <c:pt idx="2">
                  <c:v>39339</c:v>
                </c:pt>
                <c:pt idx="3">
                  <c:v>47596</c:v>
                </c:pt>
                <c:pt idx="4">
                  <c:v>58966</c:v>
                </c:pt>
                <c:pt idx="5">
                  <c:v>76610</c:v>
                </c:pt>
                <c:pt idx="6">
                  <c:v>126797</c:v>
                </c:pt>
                <c:pt idx="7">
                  <c:v>143521</c:v>
                </c:pt>
                <c:pt idx="8">
                  <c:v>141734</c:v>
                </c:pt>
                <c:pt idx="9">
                  <c:v>174857</c:v>
                </c:pt>
                <c:pt idx="10">
                  <c:v>193127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ირანი</c:v>
                </c:pt>
              </c:strCache>
            </c:strRef>
          </c:tx>
          <c:invertIfNegative val="0"/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Sheet1!$B$9:$L$9</c:f>
              <c:numCache>
                <c:formatCode>General</c:formatCode>
                <c:ptCount val="11"/>
                <c:pt idx="0">
                  <c:v>7986</c:v>
                </c:pt>
                <c:pt idx="1">
                  <c:v>10038</c:v>
                </c:pt>
                <c:pt idx="2">
                  <c:v>9848</c:v>
                </c:pt>
                <c:pt idx="3">
                  <c:v>21313</c:v>
                </c:pt>
                <c:pt idx="4">
                  <c:v>60191</c:v>
                </c:pt>
                <c:pt idx="5">
                  <c:v>89697</c:v>
                </c:pt>
                <c:pt idx="6">
                  <c:v>85598</c:v>
                </c:pt>
                <c:pt idx="7">
                  <c:v>47929</c:v>
                </c:pt>
                <c:pt idx="8">
                  <c:v>25273</c:v>
                </c:pt>
                <c:pt idx="9">
                  <c:v>147936</c:v>
                </c:pt>
                <c:pt idx="10">
                  <c:v>322898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61344"/>
        <c:axId val="34041216"/>
      </c:barChart>
      <c:catAx>
        <c:axId val="3436134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34041216"/>
        <c:crosses val="autoZero"/>
        <c:auto val="1"/>
        <c:lblAlgn val="ctr"/>
        <c:lblOffset val="100"/>
        <c:noMultiLvlLbl val="0"/>
      </c:catAx>
      <c:valAx>
        <c:axId val="34041216"/>
        <c:scaling>
          <c:orientation val="minMax"/>
          <c:max val="180000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34361344"/>
        <c:crosses val="autoZero"/>
        <c:crossBetween val="between"/>
        <c:majorUnit val="2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51AF9-9D74-4525-AFDD-C28784D41AA0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D509D38B-373C-4DCF-B067-CA9D6126512C}">
      <dgm:prSet phldrT="[Text]"/>
      <dgm:spPr/>
      <dgm:t>
        <a:bodyPr/>
        <a:lstStyle/>
        <a:p>
          <a:endParaRPr lang="en-US" dirty="0"/>
        </a:p>
      </dgm:t>
    </dgm:pt>
    <dgm:pt modelId="{50524D50-296B-4932-BF00-ACC4201DF32D}" type="parTrans" cxnId="{FFCCE588-C5F3-42FB-9A92-1C7278FABBA9}">
      <dgm:prSet/>
      <dgm:spPr/>
      <dgm:t>
        <a:bodyPr/>
        <a:lstStyle/>
        <a:p>
          <a:endParaRPr lang="en-US"/>
        </a:p>
      </dgm:t>
    </dgm:pt>
    <dgm:pt modelId="{2200BF41-A25A-41C5-AF6E-CE21F9251D68}" type="sibTrans" cxnId="{FFCCE588-C5F3-42FB-9A92-1C7278FABBA9}">
      <dgm:prSet/>
      <dgm:spPr/>
      <dgm:t>
        <a:bodyPr/>
        <a:lstStyle/>
        <a:p>
          <a:endParaRPr lang="en-US"/>
        </a:p>
      </dgm:t>
    </dgm:pt>
    <dgm:pt modelId="{1165DE13-E2FE-46AE-8D7F-CEBE65296FD2}">
      <dgm:prSet phldrT="[Text]"/>
      <dgm:spPr/>
      <dgm:t>
        <a:bodyPr/>
        <a:lstStyle/>
        <a:p>
          <a:endParaRPr lang="en-US" dirty="0"/>
        </a:p>
      </dgm:t>
    </dgm:pt>
    <dgm:pt modelId="{BD173A97-0D7C-42D7-BB0C-66F508DC7368}" type="parTrans" cxnId="{04685EBB-B4D3-4D5E-BD48-145D3314FCDF}">
      <dgm:prSet/>
      <dgm:spPr/>
      <dgm:t>
        <a:bodyPr/>
        <a:lstStyle/>
        <a:p>
          <a:endParaRPr lang="en-US"/>
        </a:p>
      </dgm:t>
    </dgm:pt>
    <dgm:pt modelId="{52345287-F40F-45FC-8481-D412DB523BBD}" type="sibTrans" cxnId="{04685EBB-B4D3-4D5E-BD48-145D3314FCDF}">
      <dgm:prSet/>
      <dgm:spPr/>
      <dgm:t>
        <a:bodyPr/>
        <a:lstStyle/>
        <a:p>
          <a:endParaRPr lang="en-US"/>
        </a:p>
      </dgm:t>
    </dgm:pt>
    <dgm:pt modelId="{19C00464-10BE-4C26-95D3-ECE9D24D034C}">
      <dgm:prSet phldrT="[Text]"/>
      <dgm:spPr/>
      <dgm:t>
        <a:bodyPr/>
        <a:lstStyle/>
        <a:p>
          <a:endParaRPr lang="en-US" dirty="0"/>
        </a:p>
      </dgm:t>
    </dgm:pt>
    <dgm:pt modelId="{27B238BA-B6E5-47E0-B548-2E0E56F717D5}" type="parTrans" cxnId="{C53CF9C5-5AE7-4053-8E45-86365948B86A}">
      <dgm:prSet/>
      <dgm:spPr/>
      <dgm:t>
        <a:bodyPr/>
        <a:lstStyle/>
        <a:p>
          <a:endParaRPr lang="en-US"/>
        </a:p>
      </dgm:t>
    </dgm:pt>
    <dgm:pt modelId="{14090C6C-BF9B-48F1-AAB8-A2B3C5C7A802}" type="sibTrans" cxnId="{C53CF9C5-5AE7-4053-8E45-86365948B86A}">
      <dgm:prSet/>
      <dgm:spPr/>
      <dgm:t>
        <a:bodyPr/>
        <a:lstStyle/>
        <a:p>
          <a:endParaRPr lang="en-US"/>
        </a:p>
      </dgm:t>
    </dgm:pt>
    <dgm:pt modelId="{CDFFB530-BFEA-462F-A53C-1B15CDCC7DF4}">
      <dgm:prSet phldrT="[Text]"/>
      <dgm:spPr/>
      <dgm:t>
        <a:bodyPr/>
        <a:lstStyle/>
        <a:p>
          <a:endParaRPr lang="en-US" dirty="0"/>
        </a:p>
      </dgm:t>
    </dgm:pt>
    <dgm:pt modelId="{B15E409C-1ABF-4D47-AB73-FFEC157C3B1B}" type="parTrans" cxnId="{19CE8C11-CE4B-4584-B0EE-0FFA626DA079}">
      <dgm:prSet/>
      <dgm:spPr/>
      <dgm:t>
        <a:bodyPr/>
        <a:lstStyle/>
        <a:p>
          <a:endParaRPr lang="en-US"/>
        </a:p>
      </dgm:t>
    </dgm:pt>
    <dgm:pt modelId="{658531C0-4253-4B5A-A6C9-3387CCDD714F}" type="sibTrans" cxnId="{19CE8C11-CE4B-4584-B0EE-0FFA626DA079}">
      <dgm:prSet/>
      <dgm:spPr/>
      <dgm:t>
        <a:bodyPr/>
        <a:lstStyle/>
        <a:p>
          <a:endParaRPr lang="en-US"/>
        </a:p>
      </dgm:t>
    </dgm:pt>
    <dgm:pt modelId="{3FD48BF2-3648-4B87-A526-51E59442CBEB}">
      <dgm:prSet phldrT="[Text]"/>
      <dgm:spPr/>
      <dgm:t>
        <a:bodyPr/>
        <a:lstStyle/>
        <a:p>
          <a:endParaRPr lang="en-US" dirty="0"/>
        </a:p>
      </dgm:t>
    </dgm:pt>
    <dgm:pt modelId="{7C214E6F-9C3A-4ACC-B118-E54A477DC21C}" type="parTrans" cxnId="{9DFC8A50-E744-409C-86EB-B1428D9B2B8F}">
      <dgm:prSet/>
      <dgm:spPr/>
      <dgm:t>
        <a:bodyPr/>
        <a:lstStyle/>
        <a:p>
          <a:endParaRPr lang="en-US"/>
        </a:p>
      </dgm:t>
    </dgm:pt>
    <dgm:pt modelId="{CA901FAA-E386-4437-9CCE-61C8BB528AB2}" type="sibTrans" cxnId="{9DFC8A50-E744-409C-86EB-B1428D9B2B8F}">
      <dgm:prSet/>
      <dgm:spPr/>
      <dgm:t>
        <a:bodyPr/>
        <a:lstStyle/>
        <a:p>
          <a:endParaRPr lang="en-US"/>
        </a:p>
      </dgm:t>
    </dgm:pt>
    <dgm:pt modelId="{837BBBBF-E861-4254-9970-5D54379E34C2}" type="pres">
      <dgm:prSet presAssocID="{76651AF9-9D74-4525-AFDD-C28784D41AA0}" presName="Name0" presStyleCnt="0">
        <dgm:presLayoutVars>
          <dgm:chMax/>
          <dgm:chPref/>
          <dgm:dir/>
          <dgm:animLvl val="lvl"/>
        </dgm:presLayoutVars>
      </dgm:prSet>
      <dgm:spPr/>
    </dgm:pt>
    <dgm:pt modelId="{31B69E45-AD22-4D98-AB1B-702D2937B03F}" type="pres">
      <dgm:prSet presAssocID="{D509D38B-373C-4DCF-B067-CA9D6126512C}" presName="composite" presStyleCnt="0"/>
      <dgm:spPr/>
    </dgm:pt>
    <dgm:pt modelId="{A3E3154B-FC85-4BD0-A8D1-AFE3CDDE80D8}" type="pres">
      <dgm:prSet presAssocID="{D509D38B-373C-4DCF-B067-CA9D6126512C}" presName="ParentAccentShape" presStyleLbl="trBgShp" presStyleIdx="0" presStyleCnt="5"/>
      <dgm:spPr/>
    </dgm:pt>
    <dgm:pt modelId="{840F772C-F3BF-4A73-8DC2-72FD0F42005D}" type="pres">
      <dgm:prSet presAssocID="{D509D38B-373C-4DCF-B067-CA9D6126512C}" presName="ParentText" presStyleLbl="revTx" presStyleIdx="0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1B771-4726-449F-BCEB-E6FF07401832}" type="pres">
      <dgm:prSet presAssocID="{D509D38B-373C-4DCF-B067-CA9D6126512C}" presName="ChildText" presStyleLbl="revTx" presStyleIdx="1" presStyleCnt="10">
        <dgm:presLayoutVars>
          <dgm:chMax val="0"/>
          <dgm:chPref val="0"/>
        </dgm:presLayoutVars>
      </dgm:prSet>
      <dgm:spPr/>
    </dgm:pt>
    <dgm:pt modelId="{D68DE9B2-E794-4E67-A5F1-04CFC7B216B3}" type="pres">
      <dgm:prSet presAssocID="{D509D38B-373C-4DCF-B067-CA9D6126512C}" presName="ChildAccentShape" presStyleLbl="trBgShp" presStyleIdx="0" presStyleCnt="5"/>
      <dgm:spPr/>
    </dgm:pt>
    <dgm:pt modelId="{3BDB2D99-9328-461C-8DFE-B30778702912}" type="pres">
      <dgm:prSet presAssocID="{D509D38B-373C-4DCF-B067-CA9D6126512C}" presName="Image" presStyleLbl="align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FBC72C5E-4823-4604-879F-8B8F2111DC74}" type="pres">
      <dgm:prSet presAssocID="{2200BF41-A25A-41C5-AF6E-CE21F9251D68}" presName="sibTrans" presStyleCnt="0"/>
      <dgm:spPr/>
    </dgm:pt>
    <dgm:pt modelId="{EEC84A0E-D9F9-4B4A-9D09-F46075FC882F}" type="pres">
      <dgm:prSet presAssocID="{1165DE13-E2FE-46AE-8D7F-CEBE65296FD2}" presName="composite" presStyleCnt="0"/>
      <dgm:spPr/>
    </dgm:pt>
    <dgm:pt modelId="{02E9A356-BE38-48CE-8CE9-6E3D683C197C}" type="pres">
      <dgm:prSet presAssocID="{1165DE13-E2FE-46AE-8D7F-CEBE65296FD2}" presName="ParentAccentShape" presStyleLbl="trBgShp" presStyleIdx="1" presStyleCnt="5"/>
      <dgm:spPr/>
    </dgm:pt>
    <dgm:pt modelId="{4BA93E14-E1F7-4205-A446-55063CB67F6C}" type="pres">
      <dgm:prSet presAssocID="{1165DE13-E2FE-46AE-8D7F-CEBE65296FD2}" presName="ParentText" presStyleLbl="revTx" presStyleIdx="2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B9EAE-5B53-4A48-B40A-0792409F6C64}" type="pres">
      <dgm:prSet presAssocID="{1165DE13-E2FE-46AE-8D7F-CEBE65296FD2}" presName="ChildText" presStyleLbl="revTx" presStyleIdx="3" presStyleCnt="10">
        <dgm:presLayoutVars>
          <dgm:chMax val="0"/>
          <dgm:chPref val="0"/>
        </dgm:presLayoutVars>
      </dgm:prSet>
      <dgm:spPr/>
    </dgm:pt>
    <dgm:pt modelId="{CC7CA6B6-1E8C-4FBF-A803-4F13C477050B}" type="pres">
      <dgm:prSet presAssocID="{1165DE13-E2FE-46AE-8D7F-CEBE65296FD2}" presName="ChildAccentShape" presStyleLbl="trBgShp" presStyleIdx="1" presStyleCnt="5"/>
      <dgm:spPr/>
    </dgm:pt>
    <dgm:pt modelId="{A9A2BA8E-A064-4567-9DEA-434E05B92256}" type="pres">
      <dgm:prSet presAssocID="{1165DE13-E2FE-46AE-8D7F-CEBE65296FD2}" presName="Image" presStyleLbl="align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3A50DD5B-02BF-4A7C-95F9-D0FB5F44DEF9}" type="pres">
      <dgm:prSet presAssocID="{52345287-F40F-45FC-8481-D412DB523BBD}" presName="sibTrans" presStyleCnt="0"/>
      <dgm:spPr/>
    </dgm:pt>
    <dgm:pt modelId="{8FE51CB6-746B-4685-9F53-73AF1A762CC1}" type="pres">
      <dgm:prSet presAssocID="{19C00464-10BE-4C26-95D3-ECE9D24D034C}" presName="composite" presStyleCnt="0"/>
      <dgm:spPr/>
    </dgm:pt>
    <dgm:pt modelId="{83D9E01F-B872-4D0E-9E1E-809011E02B9B}" type="pres">
      <dgm:prSet presAssocID="{19C00464-10BE-4C26-95D3-ECE9D24D034C}" presName="ParentAccentShape" presStyleLbl="trBgShp" presStyleIdx="2" presStyleCnt="5"/>
      <dgm:spPr/>
    </dgm:pt>
    <dgm:pt modelId="{0B142318-9185-4AE3-9B08-B17341A678B7}" type="pres">
      <dgm:prSet presAssocID="{19C00464-10BE-4C26-95D3-ECE9D24D034C}" presName="ParentText" presStyleLbl="revTx" presStyleIdx="4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1C306-4549-4C72-A296-64D6813A1F9A}" type="pres">
      <dgm:prSet presAssocID="{19C00464-10BE-4C26-95D3-ECE9D24D034C}" presName="ChildText" presStyleLbl="revTx" presStyleIdx="5" presStyleCnt="10">
        <dgm:presLayoutVars>
          <dgm:chMax val="0"/>
          <dgm:chPref val="0"/>
        </dgm:presLayoutVars>
      </dgm:prSet>
      <dgm:spPr/>
    </dgm:pt>
    <dgm:pt modelId="{FA7FE039-1E20-415A-985E-26304AF08345}" type="pres">
      <dgm:prSet presAssocID="{19C00464-10BE-4C26-95D3-ECE9D24D034C}" presName="ChildAccentShape" presStyleLbl="trBgShp" presStyleIdx="2" presStyleCnt="5"/>
      <dgm:spPr/>
    </dgm:pt>
    <dgm:pt modelId="{472109AC-D8F0-4D06-A7C8-B84E54F414A9}" type="pres">
      <dgm:prSet presAssocID="{19C00464-10BE-4C26-95D3-ECE9D24D034C}" presName="Image" presStyleLbl="align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E2305CA7-0A03-4DEF-BA89-6B88C42CCF3D}" type="pres">
      <dgm:prSet presAssocID="{14090C6C-BF9B-48F1-AAB8-A2B3C5C7A802}" presName="sibTrans" presStyleCnt="0"/>
      <dgm:spPr/>
    </dgm:pt>
    <dgm:pt modelId="{938E105C-A5EC-4474-8CD3-9D751958899B}" type="pres">
      <dgm:prSet presAssocID="{CDFFB530-BFEA-462F-A53C-1B15CDCC7DF4}" presName="composite" presStyleCnt="0"/>
      <dgm:spPr/>
    </dgm:pt>
    <dgm:pt modelId="{B744C73B-36B0-4104-BD67-8BD5C10B763E}" type="pres">
      <dgm:prSet presAssocID="{CDFFB530-BFEA-462F-A53C-1B15CDCC7DF4}" presName="ParentAccentShape" presStyleLbl="trBgShp" presStyleIdx="3" presStyleCnt="5"/>
      <dgm:spPr/>
    </dgm:pt>
    <dgm:pt modelId="{7D7C457F-75FD-4E3D-9DEC-003BD8055B67}" type="pres">
      <dgm:prSet presAssocID="{CDFFB530-BFEA-462F-A53C-1B15CDCC7DF4}" presName="ParentText" presStyleLbl="revTx" presStyleIdx="6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26C56-24C2-4A8A-9C8E-214EE8730BFD}" type="pres">
      <dgm:prSet presAssocID="{CDFFB530-BFEA-462F-A53C-1B15CDCC7DF4}" presName="ChildText" presStyleLbl="revTx" presStyleIdx="7" presStyleCnt="10">
        <dgm:presLayoutVars>
          <dgm:chMax val="0"/>
          <dgm:chPref val="0"/>
        </dgm:presLayoutVars>
      </dgm:prSet>
      <dgm:spPr/>
    </dgm:pt>
    <dgm:pt modelId="{0F26F67F-775C-4F8C-AA54-CEBAE1B42869}" type="pres">
      <dgm:prSet presAssocID="{CDFFB530-BFEA-462F-A53C-1B15CDCC7DF4}" presName="ChildAccentShape" presStyleLbl="trBgShp" presStyleIdx="3" presStyleCnt="5"/>
      <dgm:spPr/>
    </dgm:pt>
    <dgm:pt modelId="{3BC27271-4E89-4BC0-ADDF-E69775EFC189}" type="pres">
      <dgm:prSet presAssocID="{CDFFB530-BFEA-462F-A53C-1B15CDCC7DF4}" presName="Image" presStyleLbl="align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F718F310-0AE5-42D2-BB21-2B9065F2BCFD}" type="pres">
      <dgm:prSet presAssocID="{658531C0-4253-4B5A-A6C9-3387CCDD714F}" presName="sibTrans" presStyleCnt="0"/>
      <dgm:spPr/>
    </dgm:pt>
    <dgm:pt modelId="{FA8538BA-E97D-4403-B29E-BF1AEDEB2EF7}" type="pres">
      <dgm:prSet presAssocID="{3FD48BF2-3648-4B87-A526-51E59442CBEB}" presName="composite" presStyleCnt="0"/>
      <dgm:spPr/>
    </dgm:pt>
    <dgm:pt modelId="{0B179AAB-E233-42AB-8BB5-E06BE28D194F}" type="pres">
      <dgm:prSet presAssocID="{3FD48BF2-3648-4B87-A526-51E59442CBEB}" presName="ParentAccentShape" presStyleLbl="trBgShp" presStyleIdx="4" presStyleCnt="5"/>
      <dgm:spPr/>
    </dgm:pt>
    <dgm:pt modelId="{58AB7EB2-489E-4952-B56C-E86573452592}" type="pres">
      <dgm:prSet presAssocID="{3FD48BF2-3648-4B87-A526-51E59442CBEB}" presName="ParentText" presStyleLbl="revTx" presStyleIdx="8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62966-8E3B-4211-AA52-8D8F3A193151}" type="pres">
      <dgm:prSet presAssocID="{3FD48BF2-3648-4B87-A526-51E59442CBEB}" presName="ChildText" presStyleLbl="revTx" presStyleIdx="9" presStyleCnt="10">
        <dgm:presLayoutVars>
          <dgm:chMax val="0"/>
          <dgm:chPref val="0"/>
        </dgm:presLayoutVars>
      </dgm:prSet>
      <dgm:spPr/>
    </dgm:pt>
    <dgm:pt modelId="{368A1568-F7F8-494B-B93E-ABC988966027}" type="pres">
      <dgm:prSet presAssocID="{3FD48BF2-3648-4B87-A526-51E59442CBEB}" presName="ChildAccentShape" presStyleLbl="trBgShp" presStyleIdx="4" presStyleCnt="5"/>
      <dgm:spPr/>
    </dgm:pt>
    <dgm:pt modelId="{6C44FE7D-5954-4FCD-85DA-3EB24CAF9990}" type="pres">
      <dgm:prSet presAssocID="{3FD48BF2-3648-4B87-A526-51E59442CBEB}" presName="Image" presStyleLbl="align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</dgm:ptLst>
  <dgm:cxnLst>
    <dgm:cxn modelId="{53136C02-339A-4B5B-A6B8-E2BC0A754CC4}" type="presOf" srcId="{CDFFB530-BFEA-462F-A53C-1B15CDCC7DF4}" destId="{7D7C457F-75FD-4E3D-9DEC-003BD8055B67}" srcOrd="0" destOrd="0" presId="urn:microsoft.com/office/officeart/2009/3/layout/SnapshotPictureList"/>
    <dgm:cxn modelId="{C53CF9C5-5AE7-4053-8E45-86365948B86A}" srcId="{76651AF9-9D74-4525-AFDD-C28784D41AA0}" destId="{19C00464-10BE-4C26-95D3-ECE9D24D034C}" srcOrd="2" destOrd="0" parTransId="{27B238BA-B6E5-47E0-B548-2E0E56F717D5}" sibTransId="{14090C6C-BF9B-48F1-AAB8-A2B3C5C7A802}"/>
    <dgm:cxn modelId="{19CE8C11-CE4B-4584-B0EE-0FFA626DA079}" srcId="{76651AF9-9D74-4525-AFDD-C28784D41AA0}" destId="{CDFFB530-BFEA-462F-A53C-1B15CDCC7DF4}" srcOrd="3" destOrd="0" parTransId="{B15E409C-1ABF-4D47-AB73-FFEC157C3B1B}" sibTransId="{658531C0-4253-4B5A-A6C9-3387CCDD714F}"/>
    <dgm:cxn modelId="{04685EBB-B4D3-4D5E-BD48-145D3314FCDF}" srcId="{76651AF9-9D74-4525-AFDD-C28784D41AA0}" destId="{1165DE13-E2FE-46AE-8D7F-CEBE65296FD2}" srcOrd="1" destOrd="0" parTransId="{BD173A97-0D7C-42D7-BB0C-66F508DC7368}" sibTransId="{52345287-F40F-45FC-8481-D412DB523BBD}"/>
    <dgm:cxn modelId="{9FE36F36-E8B2-4767-B123-AA98E589903D}" type="presOf" srcId="{19C00464-10BE-4C26-95D3-ECE9D24D034C}" destId="{0B142318-9185-4AE3-9B08-B17341A678B7}" srcOrd="0" destOrd="0" presId="urn:microsoft.com/office/officeart/2009/3/layout/SnapshotPictureList"/>
    <dgm:cxn modelId="{FFCCE588-C5F3-42FB-9A92-1C7278FABBA9}" srcId="{76651AF9-9D74-4525-AFDD-C28784D41AA0}" destId="{D509D38B-373C-4DCF-B067-CA9D6126512C}" srcOrd="0" destOrd="0" parTransId="{50524D50-296B-4932-BF00-ACC4201DF32D}" sibTransId="{2200BF41-A25A-41C5-AF6E-CE21F9251D68}"/>
    <dgm:cxn modelId="{9DFC8A50-E744-409C-86EB-B1428D9B2B8F}" srcId="{76651AF9-9D74-4525-AFDD-C28784D41AA0}" destId="{3FD48BF2-3648-4B87-A526-51E59442CBEB}" srcOrd="4" destOrd="0" parTransId="{7C214E6F-9C3A-4ACC-B118-E54A477DC21C}" sibTransId="{CA901FAA-E386-4437-9CCE-61C8BB528AB2}"/>
    <dgm:cxn modelId="{4F354EBB-D31A-4573-A4C0-48BB7D9DFCD8}" type="presOf" srcId="{D509D38B-373C-4DCF-B067-CA9D6126512C}" destId="{840F772C-F3BF-4A73-8DC2-72FD0F42005D}" srcOrd="0" destOrd="0" presId="urn:microsoft.com/office/officeart/2009/3/layout/SnapshotPictureList"/>
    <dgm:cxn modelId="{F326B1B0-9B8B-4AB7-A824-BD66D96B8F07}" type="presOf" srcId="{1165DE13-E2FE-46AE-8D7F-CEBE65296FD2}" destId="{4BA93E14-E1F7-4205-A446-55063CB67F6C}" srcOrd="0" destOrd="0" presId="urn:microsoft.com/office/officeart/2009/3/layout/SnapshotPictureList"/>
    <dgm:cxn modelId="{EA668BEB-276E-4C67-B86F-6A3117F76FF8}" type="presOf" srcId="{76651AF9-9D74-4525-AFDD-C28784D41AA0}" destId="{837BBBBF-E861-4254-9970-5D54379E34C2}" srcOrd="0" destOrd="0" presId="urn:microsoft.com/office/officeart/2009/3/layout/SnapshotPictureList"/>
    <dgm:cxn modelId="{453A2E15-7E25-4AB4-9958-1CBB5A158B2F}" type="presOf" srcId="{3FD48BF2-3648-4B87-A526-51E59442CBEB}" destId="{58AB7EB2-489E-4952-B56C-E86573452592}" srcOrd="0" destOrd="0" presId="urn:microsoft.com/office/officeart/2009/3/layout/SnapshotPictureList"/>
    <dgm:cxn modelId="{13E319D1-278F-4054-8824-7C625C353672}" type="presParOf" srcId="{837BBBBF-E861-4254-9970-5D54379E34C2}" destId="{31B69E45-AD22-4D98-AB1B-702D2937B03F}" srcOrd="0" destOrd="0" presId="urn:microsoft.com/office/officeart/2009/3/layout/SnapshotPictureList"/>
    <dgm:cxn modelId="{289B09ED-7E0B-4138-8E72-45BC3CF0737C}" type="presParOf" srcId="{31B69E45-AD22-4D98-AB1B-702D2937B03F}" destId="{A3E3154B-FC85-4BD0-A8D1-AFE3CDDE80D8}" srcOrd="0" destOrd="0" presId="urn:microsoft.com/office/officeart/2009/3/layout/SnapshotPictureList"/>
    <dgm:cxn modelId="{BC91E8E3-3FBC-45BF-AC35-B5D7D707F4C1}" type="presParOf" srcId="{31B69E45-AD22-4D98-AB1B-702D2937B03F}" destId="{840F772C-F3BF-4A73-8DC2-72FD0F42005D}" srcOrd="1" destOrd="0" presId="urn:microsoft.com/office/officeart/2009/3/layout/SnapshotPictureList"/>
    <dgm:cxn modelId="{FB4F86B0-2B7B-4ABD-95BC-B273C18B75C7}" type="presParOf" srcId="{31B69E45-AD22-4D98-AB1B-702D2937B03F}" destId="{C541B771-4726-449F-BCEB-E6FF07401832}" srcOrd="2" destOrd="0" presId="urn:microsoft.com/office/officeart/2009/3/layout/SnapshotPictureList"/>
    <dgm:cxn modelId="{FDBDBDD6-8DF0-439E-8D00-A0C475090B8F}" type="presParOf" srcId="{31B69E45-AD22-4D98-AB1B-702D2937B03F}" destId="{D68DE9B2-E794-4E67-A5F1-04CFC7B216B3}" srcOrd="3" destOrd="0" presId="urn:microsoft.com/office/officeart/2009/3/layout/SnapshotPictureList"/>
    <dgm:cxn modelId="{1092430E-C298-4B89-B404-A66E22346158}" type="presParOf" srcId="{31B69E45-AD22-4D98-AB1B-702D2937B03F}" destId="{3BDB2D99-9328-461C-8DFE-B30778702912}" srcOrd="4" destOrd="0" presId="urn:microsoft.com/office/officeart/2009/3/layout/SnapshotPictureList"/>
    <dgm:cxn modelId="{E7BF574D-5350-4FA9-BFCF-CAE6CF83E796}" type="presParOf" srcId="{837BBBBF-E861-4254-9970-5D54379E34C2}" destId="{FBC72C5E-4823-4604-879F-8B8F2111DC74}" srcOrd="1" destOrd="0" presId="urn:microsoft.com/office/officeart/2009/3/layout/SnapshotPictureList"/>
    <dgm:cxn modelId="{FD4D572B-DEF6-438C-802A-2F8A6B371D6D}" type="presParOf" srcId="{837BBBBF-E861-4254-9970-5D54379E34C2}" destId="{EEC84A0E-D9F9-4B4A-9D09-F46075FC882F}" srcOrd="2" destOrd="0" presId="urn:microsoft.com/office/officeart/2009/3/layout/SnapshotPictureList"/>
    <dgm:cxn modelId="{596B84CE-C876-47A1-AFB9-58E39872E6CE}" type="presParOf" srcId="{EEC84A0E-D9F9-4B4A-9D09-F46075FC882F}" destId="{02E9A356-BE38-48CE-8CE9-6E3D683C197C}" srcOrd="0" destOrd="0" presId="urn:microsoft.com/office/officeart/2009/3/layout/SnapshotPictureList"/>
    <dgm:cxn modelId="{DAA935FB-77C0-413F-B4F1-9B2A136111E8}" type="presParOf" srcId="{EEC84A0E-D9F9-4B4A-9D09-F46075FC882F}" destId="{4BA93E14-E1F7-4205-A446-55063CB67F6C}" srcOrd="1" destOrd="0" presId="urn:microsoft.com/office/officeart/2009/3/layout/SnapshotPictureList"/>
    <dgm:cxn modelId="{981AF1D9-7AE4-40A2-8D5B-5C2EDEAE8453}" type="presParOf" srcId="{EEC84A0E-D9F9-4B4A-9D09-F46075FC882F}" destId="{C45B9EAE-5B53-4A48-B40A-0792409F6C64}" srcOrd="2" destOrd="0" presId="urn:microsoft.com/office/officeart/2009/3/layout/SnapshotPictureList"/>
    <dgm:cxn modelId="{990C2FA9-FBE5-4B4C-9351-5A9BCAD30661}" type="presParOf" srcId="{EEC84A0E-D9F9-4B4A-9D09-F46075FC882F}" destId="{CC7CA6B6-1E8C-4FBF-A803-4F13C477050B}" srcOrd="3" destOrd="0" presId="urn:microsoft.com/office/officeart/2009/3/layout/SnapshotPictureList"/>
    <dgm:cxn modelId="{FEFCEB2D-FC39-48A8-980E-44DF72F07453}" type="presParOf" srcId="{EEC84A0E-D9F9-4B4A-9D09-F46075FC882F}" destId="{A9A2BA8E-A064-4567-9DEA-434E05B92256}" srcOrd="4" destOrd="0" presId="urn:microsoft.com/office/officeart/2009/3/layout/SnapshotPictureList"/>
    <dgm:cxn modelId="{A91397B8-8880-46AD-B1A1-C9977D3BBE8B}" type="presParOf" srcId="{837BBBBF-E861-4254-9970-5D54379E34C2}" destId="{3A50DD5B-02BF-4A7C-95F9-D0FB5F44DEF9}" srcOrd="3" destOrd="0" presId="urn:microsoft.com/office/officeart/2009/3/layout/SnapshotPictureList"/>
    <dgm:cxn modelId="{98197444-9806-453E-87A8-A53BDC3A012F}" type="presParOf" srcId="{837BBBBF-E861-4254-9970-5D54379E34C2}" destId="{8FE51CB6-746B-4685-9F53-73AF1A762CC1}" srcOrd="4" destOrd="0" presId="urn:microsoft.com/office/officeart/2009/3/layout/SnapshotPictureList"/>
    <dgm:cxn modelId="{5EAA2A3B-B844-4E94-BA79-E8E2B4F6CA86}" type="presParOf" srcId="{8FE51CB6-746B-4685-9F53-73AF1A762CC1}" destId="{83D9E01F-B872-4D0E-9E1E-809011E02B9B}" srcOrd="0" destOrd="0" presId="urn:microsoft.com/office/officeart/2009/3/layout/SnapshotPictureList"/>
    <dgm:cxn modelId="{5FB48ED9-DF20-404E-9D43-CE8E43B4680E}" type="presParOf" srcId="{8FE51CB6-746B-4685-9F53-73AF1A762CC1}" destId="{0B142318-9185-4AE3-9B08-B17341A678B7}" srcOrd="1" destOrd="0" presId="urn:microsoft.com/office/officeart/2009/3/layout/SnapshotPictureList"/>
    <dgm:cxn modelId="{0E3B3E90-E4F6-4B17-9588-913533C2CEC4}" type="presParOf" srcId="{8FE51CB6-746B-4685-9F53-73AF1A762CC1}" destId="{9341C306-4549-4C72-A296-64D6813A1F9A}" srcOrd="2" destOrd="0" presId="urn:microsoft.com/office/officeart/2009/3/layout/SnapshotPictureList"/>
    <dgm:cxn modelId="{0A831839-B891-4A36-82BB-118B975BFD2F}" type="presParOf" srcId="{8FE51CB6-746B-4685-9F53-73AF1A762CC1}" destId="{FA7FE039-1E20-415A-985E-26304AF08345}" srcOrd="3" destOrd="0" presId="urn:microsoft.com/office/officeart/2009/3/layout/SnapshotPictureList"/>
    <dgm:cxn modelId="{B927A0F3-2FBC-4F95-A8CF-4A41B554B514}" type="presParOf" srcId="{8FE51CB6-746B-4685-9F53-73AF1A762CC1}" destId="{472109AC-D8F0-4D06-A7C8-B84E54F414A9}" srcOrd="4" destOrd="0" presId="urn:microsoft.com/office/officeart/2009/3/layout/SnapshotPictureList"/>
    <dgm:cxn modelId="{D83076E5-5C5B-4DF6-AF8F-01A900051700}" type="presParOf" srcId="{837BBBBF-E861-4254-9970-5D54379E34C2}" destId="{E2305CA7-0A03-4DEF-BA89-6B88C42CCF3D}" srcOrd="5" destOrd="0" presId="urn:microsoft.com/office/officeart/2009/3/layout/SnapshotPictureList"/>
    <dgm:cxn modelId="{2F64DCC0-3646-4B01-ACBE-241B2DC33840}" type="presParOf" srcId="{837BBBBF-E861-4254-9970-5D54379E34C2}" destId="{938E105C-A5EC-4474-8CD3-9D751958899B}" srcOrd="6" destOrd="0" presId="urn:microsoft.com/office/officeart/2009/3/layout/SnapshotPictureList"/>
    <dgm:cxn modelId="{D98BB1C0-513B-4D35-8A18-293DBFE1E125}" type="presParOf" srcId="{938E105C-A5EC-4474-8CD3-9D751958899B}" destId="{B744C73B-36B0-4104-BD67-8BD5C10B763E}" srcOrd="0" destOrd="0" presId="urn:microsoft.com/office/officeart/2009/3/layout/SnapshotPictureList"/>
    <dgm:cxn modelId="{12E5B228-7479-4CE0-8C50-77DF511D7CE5}" type="presParOf" srcId="{938E105C-A5EC-4474-8CD3-9D751958899B}" destId="{7D7C457F-75FD-4E3D-9DEC-003BD8055B67}" srcOrd="1" destOrd="0" presId="urn:microsoft.com/office/officeart/2009/3/layout/SnapshotPictureList"/>
    <dgm:cxn modelId="{E1D1CCD3-3ACF-4EDA-9E0D-2402BCF219BB}" type="presParOf" srcId="{938E105C-A5EC-4474-8CD3-9D751958899B}" destId="{BE926C56-24C2-4A8A-9C8E-214EE8730BFD}" srcOrd="2" destOrd="0" presId="urn:microsoft.com/office/officeart/2009/3/layout/SnapshotPictureList"/>
    <dgm:cxn modelId="{C2405776-959C-415C-89A3-6BA09F6260C5}" type="presParOf" srcId="{938E105C-A5EC-4474-8CD3-9D751958899B}" destId="{0F26F67F-775C-4F8C-AA54-CEBAE1B42869}" srcOrd="3" destOrd="0" presId="urn:microsoft.com/office/officeart/2009/3/layout/SnapshotPictureList"/>
    <dgm:cxn modelId="{E11477E7-A59C-4A46-85CF-334F33DA92B4}" type="presParOf" srcId="{938E105C-A5EC-4474-8CD3-9D751958899B}" destId="{3BC27271-4E89-4BC0-ADDF-E69775EFC189}" srcOrd="4" destOrd="0" presId="urn:microsoft.com/office/officeart/2009/3/layout/SnapshotPictureList"/>
    <dgm:cxn modelId="{C188F007-8590-4149-B658-D62F0F81CDF6}" type="presParOf" srcId="{837BBBBF-E861-4254-9970-5D54379E34C2}" destId="{F718F310-0AE5-42D2-BB21-2B9065F2BCFD}" srcOrd="7" destOrd="0" presId="urn:microsoft.com/office/officeart/2009/3/layout/SnapshotPictureList"/>
    <dgm:cxn modelId="{E4003E19-6308-406D-81B2-2B736AE63C0F}" type="presParOf" srcId="{837BBBBF-E861-4254-9970-5D54379E34C2}" destId="{FA8538BA-E97D-4403-B29E-BF1AEDEB2EF7}" srcOrd="8" destOrd="0" presId="urn:microsoft.com/office/officeart/2009/3/layout/SnapshotPictureList"/>
    <dgm:cxn modelId="{3503A8F9-9F0E-42A5-BFEA-DA1499EC0F09}" type="presParOf" srcId="{FA8538BA-E97D-4403-B29E-BF1AEDEB2EF7}" destId="{0B179AAB-E233-42AB-8BB5-E06BE28D194F}" srcOrd="0" destOrd="0" presId="urn:microsoft.com/office/officeart/2009/3/layout/SnapshotPictureList"/>
    <dgm:cxn modelId="{92B65D61-3574-49B6-B336-7DDBBB1F6DBE}" type="presParOf" srcId="{FA8538BA-E97D-4403-B29E-BF1AEDEB2EF7}" destId="{58AB7EB2-489E-4952-B56C-E86573452592}" srcOrd="1" destOrd="0" presId="urn:microsoft.com/office/officeart/2009/3/layout/SnapshotPictureList"/>
    <dgm:cxn modelId="{6B6F48F8-4957-4DE7-BB58-FC75B5E9A023}" type="presParOf" srcId="{FA8538BA-E97D-4403-B29E-BF1AEDEB2EF7}" destId="{65B62966-8E3B-4211-AA52-8D8F3A193151}" srcOrd="2" destOrd="0" presId="urn:microsoft.com/office/officeart/2009/3/layout/SnapshotPictureList"/>
    <dgm:cxn modelId="{85876D4C-6CB3-4D7E-8C83-E7861F9B66BC}" type="presParOf" srcId="{FA8538BA-E97D-4403-B29E-BF1AEDEB2EF7}" destId="{368A1568-F7F8-494B-B93E-ABC988966027}" srcOrd="3" destOrd="0" presId="urn:microsoft.com/office/officeart/2009/3/layout/SnapshotPictureList"/>
    <dgm:cxn modelId="{D0884D67-FB37-4180-A45C-63C780DF9C89}" type="presParOf" srcId="{FA8538BA-E97D-4403-B29E-BF1AEDEB2EF7}" destId="{6C44FE7D-5954-4FCD-85DA-3EB24CAF9990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3154B-FC85-4BD0-A8D1-AFE3CDDE80D8}">
      <dsp:nvSpPr>
        <dsp:cNvPr id="0" name=""/>
        <dsp:cNvSpPr/>
      </dsp:nvSpPr>
      <dsp:spPr>
        <a:xfrm>
          <a:off x="40498" y="424217"/>
          <a:ext cx="1030859" cy="73357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9A356-BE38-48CE-8CE9-6E3D683C197C}">
      <dsp:nvSpPr>
        <dsp:cNvPr id="0" name=""/>
        <dsp:cNvSpPr/>
      </dsp:nvSpPr>
      <dsp:spPr>
        <a:xfrm>
          <a:off x="1788009" y="424217"/>
          <a:ext cx="1030859" cy="73357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9E01F-B872-4D0E-9E1E-809011E02B9B}">
      <dsp:nvSpPr>
        <dsp:cNvPr id="0" name=""/>
        <dsp:cNvSpPr/>
      </dsp:nvSpPr>
      <dsp:spPr>
        <a:xfrm>
          <a:off x="3535519" y="424217"/>
          <a:ext cx="1030859" cy="73357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B2D99-9328-461C-8DFE-B30778702912}">
      <dsp:nvSpPr>
        <dsp:cNvPr id="0" name=""/>
        <dsp:cNvSpPr/>
      </dsp:nvSpPr>
      <dsp:spPr>
        <a:xfrm>
          <a:off x="863" y="336320"/>
          <a:ext cx="991224" cy="69389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F772C-F3BF-4A73-8DC2-72FD0F42005D}">
      <dsp:nvSpPr>
        <dsp:cNvPr id="0" name=""/>
        <dsp:cNvSpPr/>
      </dsp:nvSpPr>
      <dsp:spPr>
        <a:xfrm>
          <a:off x="80800" y="1030461"/>
          <a:ext cx="950922" cy="8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0800" y="1030461"/>
        <a:ext cx="950922" cy="87075"/>
      </dsp:txXfrm>
    </dsp:sp>
    <dsp:sp modelId="{C541B771-4726-449F-BCEB-E6FF07401832}">
      <dsp:nvSpPr>
        <dsp:cNvPr id="0" name=""/>
        <dsp:cNvSpPr/>
      </dsp:nvSpPr>
      <dsp:spPr>
        <a:xfrm>
          <a:off x="1113325" y="424217"/>
          <a:ext cx="471297" cy="73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44C73B-36B0-4104-BD67-8BD5C10B763E}">
      <dsp:nvSpPr>
        <dsp:cNvPr id="0" name=""/>
        <dsp:cNvSpPr/>
      </dsp:nvSpPr>
      <dsp:spPr>
        <a:xfrm>
          <a:off x="5283029" y="424217"/>
          <a:ext cx="1030859" cy="73357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2BA8E-A064-4567-9DEA-434E05B92256}">
      <dsp:nvSpPr>
        <dsp:cNvPr id="0" name=""/>
        <dsp:cNvSpPr/>
      </dsp:nvSpPr>
      <dsp:spPr>
        <a:xfrm>
          <a:off x="1748373" y="336320"/>
          <a:ext cx="991224" cy="69389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93E14-E1F7-4205-A446-55063CB67F6C}">
      <dsp:nvSpPr>
        <dsp:cNvPr id="0" name=""/>
        <dsp:cNvSpPr/>
      </dsp:nvSpPr>
      <dsp:spPr>
        <a:xfrm>
          <a:off x="1828310" y="1030461"/>
          <a:ext cx="950922" cy="8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28310" y="1030461"/>
        <a:ext cx="950922" cy="87075"/>
      </dsp:txXfrm>
    </dsp:sp>
    <dsp:sp modelId="{C45B9EAE-5B53-4A48-B40A-0792409F6C64}">
      <dsp:nvSpPr>
        <dsp:cNvPr id="0" name=""/>
        <dsp:cNvSpPr/>
      </dsp:nvSpPr>
      <dsp:spPr>
        <a:xfrm>
          <a:off x="2860836" y="424217"/>
          <a:ext cx="471297" cy="73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79AAB-E233-42AB-8BB5-E06BE28D194F}">
      <dsp:nvSpPr>
        <dsp:cNvPr id="0" name=""/>
        <dsp:cNvSpPr/>
      </dsp:nvSpPr>
      <dsp:spPr>
        <a:xfrm>
          <a:off x="7030540" y="424217"/>
          <a:ext cx="1030859" cy="73357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09AC-D8F0-4D06-A7C8-B84E54F414A9}">
      <dsp:nvSpPr>
        <dsp:cNvPr id="0" name=""/>
        <dsp:cNvSpPr/>
      </dsp:nvSpPr>
      <dsp:spPr>
        <a:xfrm>
          <a:off x="3495883" y="336320"/>
          <a:ext cx="991224" cy="69389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42318-9185-4AE3-9B08-B17341A678B7}">
      <dsp:nvSpPr>
        <dsp:cNvPr id="0" name=""/>
        <dsp:cNvSpPr/>
      </dsp:nvSpPr>
      <dsp:spPr>
        <a:xfrm>
          <a:off x="3575821" y="1030461"/>
          <a:ext cx="950922" cy="8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575821" y="1030461"/>
        <a:ext cx="950922" cy="87075"/>
      </dsp:txXfrm>
    </dsp:sp>
    <dsp:sp modelId="{9341C306-4549-4C72-A296-64D6813A1F9A}">
      <dsp:nvSpPr>
        <dsp:cNvPr id="0" name=""/>
        <dsp:cNvSpPr/>
      </dsp:nvSpPr>
      <dsp:spPr>
        <a:xfrm>
          <a:off x="4608346" y="424217"/>
          <a:ext cx="471297" cy="73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27271-4E89-4BC0-ADDF-E69775EFC189}">
      <dsp:nvSpPr>
        <dsp:cNvPr id="0" name=""/>
        <dsp:cNvSpPr/>
      </dsp:nvSpPr>
      <dsp:spPr>
        <a:xfrm>
          <a:off x="5243394" y="336320"/>
          <a:ext cx="991224" cy="693894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C457F-75FD-4E3D-9DEC-003BD8055B67}">
      <dsp:nvSpPr>
        <dsp:cNvPr id="0" name=""/>
        <dsp:cNvSpPr/>
      </dsp:nvSpPr>
      <dsp:spPr>
        <a:xfrm>
          <a:off x="5323331" y="1030461"/>
          <a:ext cx="950922" cy="8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323331" y="1030461"/>
        <a:ext cx="950922" cy="87075"/>
      </dsp:txXfrm>
    </dsp:sp>
    <dsp:sp modelId="{BE926C56-24C2-4A8A-9C8E-214EE8730BFD}">
      <dsp:nvSpPr>
        <dsp:cNvPr id="0" name=""/>
        <dsp:cNvSpPr/>
      </dsp:nvSpPr>
      <dsp:spPr>
        <a:xfrm>
          <a:off x="6355856" y="424217"/>
          <a:ext cx="471297" cy="73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4FE7D-5954-4FCD-85DA-3EB24CAF9990}">
      <dsp:nvSpPr>
        <dsp:cNvPr id="0" name=""/>
        <dsp:cNvSpPr/>
      </dsp:nvSpPr>
      <dsp:spPr>
        <a:xfrm>
          <a:off x="6990904" y="336320"/>
          <a:ext cx="991224" cy="69389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B7EB2-489E-4952-B56C-E86573452592}">
      <dsp:nvSpPr>
        <dsp:cNvPr id="0" name=""/>
        <dsp:cNvSpPr/>
      </dsp:nvSpPr>
      <dsp:spPr>
        <a:xfrm>
          <a:off x="7070841" y="1030461"/>
          <a:ext cx="950922" cy="8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070841" y="1030461"/>
        <a:ext cx="950922" cy="87075"/>
      </dsp:txXfrm>
    </dsp:sp>
    <dsp:sp modelId="{65B62966-8E3B-4211-AA52-8D8F3A193151}">
      <dsp:nvSpPr>
        <dsp:cNvPr id="0" name=""/>
        <dsp:cNvSpPr/>
      </dsp:nvSpPr>
      <dsp:spPr>
        <a:xfrm>
          <a:off x="8103367" y="424217"/>
          <a:ext cx="471297" cy="73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0.87461</cdr:x>
      <cdr:y>0.13799</cdr:y>
    </cdr:from>
    <cdr:to>
      <cdr:x>0.96708</cdr:x>
      <cdr:y>0.20507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63036" y="832669"/>
          <a:ext cx="831337" cy="404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a-GE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</a:t>
          </a:r>
          <a:r>
            <a:rPr lang="en-US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.8</a:t>
          </a:r>
          <a:r>
            <a:rPr lang="ka-GE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en-US" sz="1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0.61154</cdr:x>
      <cdr:y>0.1362</cdr:y>
    </cdr:from>
    <cdr:to>
      <cdr:x>0.70986</cdr:x>
      <cdr:y>0.23027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4613" y="544068"/>
          <a:ext cx="817427" cy="375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18,8</a:t>
          </a:r>
          <a:r>
            <a:rPr lang="ka-GE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en-US" sz="1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0.28384</cdr:x>
      <cdr:y>0.03047</cdr:y>
    </cdr:from>
    <cdr:to>
      <cdr:x>0.37807</cdr:x>
      <cdr:y>0.11002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359921" y="121727"/>
          <a:ext cx="783531" cy="31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2,5</a:t>
          </a:r>
          <a:r>
            <a:rPr lang="ka-GE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en-US" sz="1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0.22116</cdr:x>
      <cdr:y>0.06603</cdr:y>
    </cdr:from>
    <cdr:to>
      <cdr:x>0.31947</cdr:x>
      <cdr:y>0.1601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1838789" y="263759"/>
          <a:ext cx="817427" cy="375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28,7</a:t>
          </a:r>
          <a:r>
            <a:rPr lang="ka-GE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en-US" sz="1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0.40399</cdr:x>
      <cdr:y>0.09419</cdr:y>
    </cdr:from>
    <cdr:to>
      <cdr:x>0.48647</cdr:x>
      <cdr:y>0.18826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358903" y="376238"/>
          <a:ext cx="685800" cy="3757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27,9</a:t>
          </a:r>
          <a:r>
            <a:rPr lang="ka-GE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en-US" sz="1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0.82415</cdr:x>
      <cdr:y>0.72533</cdr:y>
    </cdr:from>
    <cdr:to>
      <cdr:x>0.95167</cdr:x>
      <cdr:y>0.93346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rot="636221">
          <a:off x="7519425" y="4773394"/>
          <a:ext cx="1163522" cy="136966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0.53338</cdr:x>
      <cdr:y>0</cdr:y>
    </cdr:from>
    <cdr:to>
      <cdr:x>0.73487</cdr:x>
      <cdr:y>0.11652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795942" y="0"/>
          <a:ext cx="1811714" cy="67710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a-GE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იანვარი–მარტი</a:t>
          </a:r>
          <a:endParaRPr lang="en-US" dirty="0" smtClean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r>
            <a: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2014 - 2018 </a:t>
          </a:r>
          <a:r>
            <a:rPr lang="ka-GE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წწ</a:t>
          </a:r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-US" sz="16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0.12361</cdr:x>
      <cdr:y>0.05168</cdr:y>
    </cdr:from>
    <cdr:to>
      <cdr:x>0.22439</cdr:x>
      <cdr:y>0.11557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53238" y="248126"/>
          <a:ext cx="858730" cy="3067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rPr>
            <a:t>50</a:t>
          </a:r>
          <a:r>
            <a:rPr lang="ka-GE" sz="1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rPr>
            <a:t>%</a:t>
          </a:r>
          <a:endParaRPr lang="en-US" sz="18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ylfaen" panose="010A0502050306030303" pitchFamily="18" charset="0"/>
          </a:endParaRPr>
        </a:p>
      </cdr:txBody>
    </cdr:sp>
  </cdr:relSizeAnchor>
  <cdr:relSizeAnchor xmlns:cdr="http://schemas.openxmlformats.org/drawingml/2006/chartDrawing">
    <cdr:from>
      <cdr:x>0.40202</cdr:x>
      <cdr:y>0.70841</cdr:y>
    </cdr:from>
    <cdr:to>
      <cdr:x>0.51121</cdr:x>
      <cdr:y>0.77431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425517" y="3401340"/>
          <a:ext cx="930391" cy="316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rPr>
            <a:t>2</a:t>
          </a:r>
          <a:r>
            <a:rPr lang="ka-GE" sz="1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en-US" sz="18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0.24881</cdr:x>
      <cdr:y>0.35926</cdr:y>
    </cdr:from>
    <cdr:to>
      <cdr:x>0.36507</cdr:x>
      <cdr:y>0.43861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120038" y="1724940"/>
          <a:ext cx="990632" cy="380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a-GE" sz="1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rPr>
            <a:t>26</a:t>
          </a:r>
          <a:r>
            <a:rPr lang="ka-GE" sz="1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en-US" sz="18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0.54392</cdr:x>
      <cdr:y>0.62906</cdr:y>
    </cdr:from>
    <cdr:to>
      <cdr:x>0.63238</cdr:x>
      <cdr:y>0.71385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634638" y="3020340"/>
          <a:ext cx="753753" cy="407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a-GE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rPr>
            <a:t>11</a:t>
          </a:r>
          <a:r>
            <a:rPr lang="ka-GE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en-US" sz="18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0.687</cdr:x>
      <cdr:y>0.67667</cdr:y>
    </cdr:from>
    <cdr:to>
      <cdr:x>0.7715</cdr:x>
      <cdr:y>0.74857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853838" y="3248940"/>
          <a:ext cx="720011" cy="345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rPr>
            <a:t>9</a:t>
          </a:r>
          <a:r>
            <a:rPr lang="ka-GE" sz="1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en-US" sz="18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0.83903</cdr:x>
      <cdr:y>0.72429</cdr:y>
    </cdr:from>
    <cdr:to>
      <cdr:x>0.92159</cdr:x>
      <cdr:y>0.78181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149238" y="3477540"/>
          <a:ext cx="703481" cy="2761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rPr>
            <a:t>2</a:t>
          </a:r>
          <a:r>
            <a:rPr lang="ka-GE" sz="1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en-US" sz="18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1" cy="49331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2"/>
            <a:ext cx="2918831" cy="49331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E9F2E83-1973-49F2-BDCB-A42E66DEB177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331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331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01A3749C-90D8-4843-B08C-50345109CD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3749C-90D8-4843-B08C-50345109CD6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3749C-90D8-4843-B08C-50345109CD6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3749C-90D8-4843-B08C-50345109CD6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9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437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622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511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355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373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133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281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775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21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185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D645-B3B9-43AC-B835-FF9F4A49C450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1.png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18762" y="971299"/>
            <a:ext cx="7625238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71800" y="3581400"/>
            <a:ext cx="3703718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2008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a-GE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წ.წ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a-G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მარტი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 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8507872" y="6440290"/>
            <a:ext cx="530259" cy="318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9114" y="513286"/>
            <a:ext cx="6978758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საინფორმაციო–ანალიტიკური დეპარტამენტი - საინფორმაციო  ცენტრი</a:t>
            </a: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9851" y="1905000"/>
            <a:ext cx="8586862" cy="14705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a-GE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საქართველოს </a:t>
            </a:r>
            <a:r>
              <a:rPr lang="ka-GE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საზღვარზე 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ka-GE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გადაადგილებულ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ka-GE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ვიზიტორთა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r>
              <a:rPr lang="ka-GE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სტატისტიკური 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ka-GE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მონაცემები 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14366909"/>
              </p:ext>
            </p:extLst>
          </p:nvPr>
        </p:nvGraphicFramePr>
        <p:xfrm>
          <a:off x="486869" y="5196612"/>
          <a:ext cx="8657131" cy="1494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1187101" cy="1587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8996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49702279"/>
              </p:ext>
            </p:extLst>
          </p:nvPr>
        </p:nvGraphicFramePr>
        <p:xfrm>
          <a:off x="191864" y="1045903"/>
          <a:ext cx="8603220" cy="5553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7118319" y="960119"/>
            <a:ext cx="1989647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2007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–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201</a:t>
            </a:r>
            <a:r>
              <a:rPr lang="ka-GE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7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 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წწ.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 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31" y="3124200"/>
            <a:ext cx="710838" cy="71083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00" y="2489562"/>
            <a:ext cx="710838" cy="71083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59" y="3137251"/>
            <a:ext cx="766347" cy="7110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247" y="2489562"/>
            <a:ext cx="710838" cy="71083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956" y="2489562"/>
            <a:ext cx="710838" cy="71083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312" y="2489562"/>
            <a:ext cx="710838" cy="71083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1635681" y="152400"/>
            <a:ext cx="7391400" cy="9144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a-G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ka-GE" sz="20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ყველაზე დიდი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დენადობის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და  ევროკავშირის  ქვეყნები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დან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ვიზიტორთა საერთო რაოდენობა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ka-GE" sz="1800" dirty="0" smtClean="0">
                <a:solidFill>
                  <a:schemeClr val="bg1"/>
                </a:solidFill>
              </a:rPr>
              <a:t>              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 შსს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137503"/>
            <a:ext cx="710840" cy="71083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678492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086120014"/>
              </p:ext>
            </p:extLst>
          </p:nvPr>
        </p:nvGraphicFramePr>
        <p:xfrm>
          <a:off x="226187" y="1061634"/>
          <a:ext cx="8691625" cy="550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716554"/>
            <a:ext cx="2863653" cy="28636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47" y="2987749"/>
            <a:ext cx="2863653" cy="28636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01" y="716554"/>
            <a:ext cx="2863653" cy="28636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26" y="5387323"/>
            <a:ext cx="1431827" cy="143182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1799"/>
            <a:ext cx="2863657" cy="28636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6" y="1828800"/>
            <a:ext cx="2863653" cy="28636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600200" y="-25063"/>
            <a:ext cx="708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ყველაზე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დიდი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დენადობის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მქონე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და ევროკავშირის 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ქვეყნ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ებიდან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ვიზიტორთა რაოდენობ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ა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48" y="2948762"/>
            <a:ext cx="2863653" cy="28636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Rectangle 1"/>
          <p:cNvSpPr/>
          <p:nvPr/>
        </p:nvSpPr>
        <p:spPr>
          <a:xfrm rot="16200000">
            <a:off x="16428" y="2417801"/>
            <a:ext cx="18966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</a:t>
            </a:r>
            <a:r>
              <a:rPr lang="ka-GE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 შსს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884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9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090223"/>
              </p:ext>
            </p:extLst>
          </p:nvPr>
        </p:nvGraphicFramePr>
        <p:xfrm>
          <a:off x="152400" y="960119"/>
          <a:ext cx="8991600" cy="581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518762" y="914400"/>
            <a:ext cx="7625238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0" y="228600"/>
            <a:ext cx="7467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საქართველოს  სახელმწიფო  საზღვარზე  გადაადგილებული  საქართველოს მოქალაქეები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5732832" y="4019144"/>
            <a:ext cx="842004" cy="3067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a-GE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5863596" y="3810000"/>
            <a:ext cx="842004" cy="3067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-4.4</a:t>
            </a:r>
            <a:r>
              <a:rPr lang="ka-G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6320796" y="3276600"/>
            <a:ext cx="842004" cy="3067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10.9</a:t>
            </a:r>
            <a:r>
              <a:rPr lang="ka-GE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6400800" y="3048000"/>
            <a:ext cx="842004" cy="3067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10.5</a:t>
            </a:r>
            <a:r>
              <a:rPr lang="ka-G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6671544" y="2571344"/>
            <a:ext cx="842004" cy="3067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8.4</a:t>
            </a:r>
            <a:r>
              <a:rPr lang="ka-GE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6858000" y="2324912"/>
            <a:ext cx="842004" cy="3067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8.5</a:t>
            </a:r>
            <a:r>
              <a:rPr lang="ka-G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7210425" y="1866900"/>
            <a:ext cx="842004" cy="3067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9.5</a:t>
            </a:r>
            <a:r>
              <a:rPr lang="ka-GE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7315200" y="1600200"/>
            <a:ext cx="842004" cy="3067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ka-G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5196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21" grpId="0" build="allAtOnce"/>
      <p:bldP spid="22" grpId="0" build="allAtOnce"/>
      <p:bldP spid="23" grpId="0" build="allAtOnce"/>
      <p:bldP spid="24" grpId="0" build="allAtOnce"/>
      <p:bldP spid="13" grpId="0" build="allAtOnce"/>
      <p:bldP spid="14" grpId="0" build="allAtOnce"/>
      <p:bldP spid="15" grpId="0" build="allAtOnce"/>
      <p:bldP spid="1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400791"/>
              </p:ext>
            </p:extLst>
          </p:nvPr>
        </p:nvGraphicFramePr>
        <p:xfrm>
          <a:off x="-70441" y="2696290"/>
          <a:ext cx="9214441" cy="390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518762" y="914400"/>
            <a:ext cx="7625238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04258" y="2971800"/>
            <a:ext cx="1656223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ka-G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2014–2018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წწ.</a:t>
            </a:r>
            <a:endPara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a-GE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იანვარი-მარტი</a:t>
            </a:r>
            <a:endPara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027">
            <a:off x="7575223" y="577626"/>
            <a:ext cx="183787" cy="216348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503721"/>
              </p:ext>
            </p:extLst>
          </p:nvPr>
        </p:nvGraphicFramePr>
        <p:xfrm>
          <a:off x="304794" y="1143000"/>
          <a:ext cx="8763006" cy="167639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</a:tblGrid>
              <a:tr h="246872">
                <a:tc>
                  <a:txBody>
                    <a:bodyPr/>
                    <a:lstStyle/>
                    <a:p>
                      <a:pPr algn="ctr" fontAlgn="b"/>
                      <a:endParaRPr lang="en-US" sz="1000" b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6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7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8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9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10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11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12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13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14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15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16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17 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18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19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</a:tr>
              <a:tr h="312300">
                <a:tc>
                  <a:txBody>
                    <a:bodyPr/>
                    <a:lstStyle/>
                    <a:p>
                      <a:pPr algn="ctr" fontAlgn="b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2018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43%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77%</a:t>
                      </a: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15%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21%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27%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22%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41%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53%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56%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7%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17%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82%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24%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19%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29%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6%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127%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39%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46%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</a:tr>
              <a:tr h="349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</a:t>
                      </a:r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7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152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80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40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27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10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18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16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34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11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72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27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-21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16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110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127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-5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30%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</a:tr>
              <a:tr h="383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</a:t>
                      </a:r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6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 </a:t>
                      </a:r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301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 </a:t>
                      </a:r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81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27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322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-25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 </a:t>
                      </a:r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10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36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13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65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86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23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348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-15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63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104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28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48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0%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</a:tr>
              <a:tr h="383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</a:t>
                      </a:r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29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-30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65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7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40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15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-26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-30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 </a:t>
                      </a:r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-14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111%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-4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356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137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55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18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12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-10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07081" y="-304800"/>
            <a:ext cx="7848600" cy="92786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ვიზიტორთა ნაკადის მიხედვით, </a:t>
            </a:r>
            <a:r>
              <a:rPr 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ru-RU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ყველაზე დიდი დენადობის მქონე ქვეყნიდან</a:t>
            </a: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1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(პირველი ექვსეულის შემდეგ)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ჩამოსულ </a:t>
            </a: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ვიზიტორთა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რაოდენობა </a:t>
            </a: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 შედარებითი     მაჩვენებლები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0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 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235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18767" y="205507"/>
            <a:ext cx="7391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b="1" dirty="0" smtClean="0">
                <a:solidFill>
                  <a:schemeClr val="bg1"/>
                </a:solidFill>
              </a:rPr>
              <a:t>საქართველოში თავშესაფრის  მაძიებელ პირთა </a:t>
            </a:r>
          </a:p>
          <a:p>
            <a:r>
              <a:rPr lang="ka-GE" sz="1400" b="1" dirty="0" smtClean="0">
                <a:solidFill>
                  <a:schemeClr val="bg1"/>
                </a:solidFill>
              </a:rPr>
              <a:t>სტატისტიკური </a:t>
            </a:r>
            <a:r>
              <a:rPr lang="ka-GE" sz="1400" b="1" dirty="0">
                <a:solidFill>
                  <a:schemeClr val="bg1"/>
                </a:solidFill>
              </a:rPr>
              <a:t>მონაცემები </a:t>
            </a:r>
            <a:endParaRPr lang="ka-GE" sz="1400" b="1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28.02.2018</a:t>
            </a:r>
            <a:endParaRPr lang="ka-GE" sz="14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8767" y="914398"/>
            <a:ext cx="7625238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058758"/>
              </p:ext>
            </p:extLst>
          </p:nvPr>
        </p:nvGraphicFramePr>
        <p:xfrm>
          <a:off x="152406" y="1162050"/>
          <a:ext cx="8915393" cy="5467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5601"/>
                <a:gridCol w="599984"/>
                <a:gridCol w="599984"/>
                <a:gridCol w="599984"/>
                <a:gridCol w="599984"/>
                <a:gridCol w="599984"/>
                <a:gridCol w="599984"/>
                <a:gridCol w="599984"/>
                <a:gridCol w="599984"/>
                <a:gridCol w="599984"/>
                <a:gridCol w="599984"/>
                <a:gridCol w="599984"/>
                <a:gridCol w="599984"/>
                <a:gridCol w="599984"/>
              </a:tblGrid>
              <a:tr h="13204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a-GE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ქალი</a:t>
                      </a:r>
                      <a:endParaRPr lang="ka-GE" sz="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a-GE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მამაკაცი</a:t>
                      </a:r>
                      <a:endParaRPr lang="ka-GE" sz="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a-GE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5420" marR="5420" marT="54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5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0-4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5420" marR="5420" marT="54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5-11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5420" marR="5420" marT="54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12-17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5420" marR="5420" marT="54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18-59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5420" marR="5420" marT="54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60 და მეტი</a:t>
                      </a:r>
                      <a:endParaRPr lang="ka-GE" sz="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5420" marR="5420" marT="54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5420" marR="5420" marT="54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0-4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5420" marR="5420" marT="54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5-11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5420" marR="5420" marT="54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12-17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5420" marR="5420" marT="54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18-59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5420" marR="5420" marT="54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b="1" u="none" strike="noStrike">
                          <a:solidFill>
                            <a:srgbClr val="C00000"/>
                          </a:solidFill>
                          <a:effectLst/>
                        </a:rPr>
                        <a:t>60 და მეტი</a:t>
                      </a:r>
                      <a:endParaRPr lang="ka-GE" sz="800" b="1" i="0" u="none" strike="noStrike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5420" marR="5420" marT="54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5420" marR="5420" marT="54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ავღანეთი</a:t>
                      </a:r>
                      <a:endParaRPr lang="ka-GE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19</a:t>
                      </a:r>
                      <a:endParaRPr lang="en-US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48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C00000"/>
                          </a:solidFill>
                          <a:effectLst/>
                        </a:rPr>
                        <a:t>ალჟირი</a:t>
                      </a:r>
                      <a:endParaRPr lang="ka-GE" sz="8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სომხეთი</a:t>
                      </a:r>
                      <a:endParaRPr lang="ka-GE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აზერბაიჯანი</a:t>
                      </a:r>
                      <a:endParaRPr lang="ka-GE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C00000"/>
                          </a:solidFill>
                          <a:effectLst/>
                        </a:rPr>
                        <a:t>ბაჰრეინი</a:t>
                      </a:r>
                      <a:endParaRPr lang="ka-GE" sz="8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C00000"/>
                          </a:solidFill>
                          <a:effectLst/>
                        </a:rPr>
                        <a:t>ბანგლადეში</a:t>
                      </a:r>
                      <a:endParaRPr lang="ka-GE" sz="8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C00000"/>
                          </a:solidFill>
                          <a:effectLst/>
                        </a:rPr>
                        <a:t>24</a:t>
                      </a:r>
                      <a:endParaRPr lang="en-US" sz="8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კამერუნი</a:t>
                      </a:r>
                      <a:endParaRPr lang="ka-GE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C00000"/>
                          </a:solidFill>
                          <a:effectLst/>
                        </a:rPr>
                        <a:t>კონგო (დრ)</a:t>
                      </a:r>
                      <a:endParaRPr lang="ka-GE" sz="8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C00000"/>
                          </a:solidFill>
                          <a:effectLst/>
                        </a:rPr>
                        <a:t>ეგვიპტე</a:t>
                      </a:r>
                      <a:endParaRPr lang="ka-GE" sz="8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61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ერითრეა</a:t>
                      </a:r>
                      <a:endParaRPr lang="ka-GE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C00000"/>
                          </a:solidFill>
                          <a:effectLst/>
                        </a:rPr>
                        <a:t>71</a:t>
                      </a:r>
                      <a:endParaRPr lang="en-US" sz="8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ეთიოპია</a:t>
                      </a:r>
                      <a:endParaRPr lang="ka-GE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C00000"/>
                          </a:solidFill>
                          <a:effectLst/>
                        </a:rPr>
                        <a:t>გერმანია</a:t>
                      </a:r>
                      <a:endParaRPr lang="ka-GE" sz="8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C00000"/>
                          </a:solidFill>
                          <a:effectLst/>
                        </a:rPr>
                        <a:t>განა</a:t>
                      </a:r>
                      <a:endParaRPr lang="ka-GE" sz="8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C00000"/>
                          </a:solidFill>
                          <a:effectLst/>
                        </a:rPr>
                        <a:t>საბერძნეთი</a:t>
                      </a:r>
                      <a:endParaRPr lang="ka-GE" sz="8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C00000"/>
                          </a:solidFill>
                          <a:effectLst/>
                        </a:rPr>
                        <a:t>ინდოეთი</a:t>
                      </a:r>
                      <a:endParaRPr lang="ka-GE" sz="8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endParaRPr lang="en-US" sz="8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C00000"/>
                          </a:solidFill>
                          <a:effectLst/>
                        </a:rPr>
                        <a:t>ირანი</a:t>
                      </a:r>
                      <a:endParaRPr lang="ka-GE" sz="8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C00000"/>
                          </a:solidFill>
                          <a:effectLst/>
                        </a:rPr>
                        <a:t>44</a:t>
                      </a:r>
                      <a:endParaRPr lang="en-US" sz="8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ერაყი</a:t>
                      </a:r>
                      <a:endParaRPr lang="ka-GE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38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კოტ-დ'ივუარი</a:t>
                      </a:r>
                      <a:endParaRPr lang="ka-GE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იორდანია</a:t>
                      </a:r>
                      <a:endParaRPr lang="ka-GE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ყაზახეთი</a:t>
                      </a:r>
                      <a:endParaRPr lang="ka-GE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კენია</a:t>
                      </a:r>
                      <a:endParaRPr lang="ka-GE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C00000"/>
                          </a:solidFill>
                          <a:effectLst/>
                        </a:rPr>
                        <a:t>ლიბერია</a:t>
                      </a:r>
                      <a:endParaRPr lang="ka-GE" sz="8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ნიგერია</a:t>
                      </a:r>
                      <a:endParaRPr lang="ka-GE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C00000"/>
                          </a:solidFill>
                          <a:effectLst/>
                        </a:rPr>
                        <a:t>პაკისტანი</a:t>
                      </a:r>
                      <a:endParaRPr lang="ka-GE" sz="8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40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რუსეთი</a:t>
                      </a:r>
                      <a:endParaRPr lang="ka-GE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C00000"/>
                          </a:solidFill>
                          <a:effectLst/>
                        </a:rPr>
                        <a:t>19</a:t>
                      </a:r>
                      <a:endParaRPr lang="en-US" sz="8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C00000"/>
                          </a:solidFill>
                          <a:effectLst/>
                        </a:rPr>
                        <a:t>საუდის არაბეთი</a:t>
                      </a:r>
                      <a:endParaRPr lang="ka-GE" sz="8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C00000"/>
                          </a:solidFill>
                          <a:effectLst/>
                        </a:rPr>
                        <a:t>სიერა ლეონე</a:t>
                      </a:r>
                      <a:endParaRPr lang="ka-GE" sz="8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სომალი</a:t>
                      </a:r>
                      <a:endParaRPr lang="ka-GE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29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C00000"/>
                          </a:solidFill>
                          <a:effectLst/>
                        </a:rPr>
                        <a:t>შრი ლანკა</a:t>
                      </a:r>
                      <a:endParaRPr lang="ka-GE" sz="8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მოქალ. არმქონე</a:t>
                      </a:r>
                      <a:endParaRPr lang="ka-GE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C00000"/>
                          </a:solidFill>
                          <a:effectLst/>
                        </a:rPr>
                        <a:t>სუდანი</a:t>
                      </a:r>
                      <a:endParaRPr lang="ka-GE" sz="8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C00000"/>
                          </a:solidFill>
                          <a:effectLst/>
                        </a:rPr>
                        <a:t>სირია</a:t>
                      </a:r>
                      <a:endParaRPr lang="ka-GE" sz="8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C00000"/>
                          </a:solidFill>
                          <a:effectLst/>
                        </a:rPr>
                        <a:t>13</a:t>
                      </a:r>
                      <a:endParaRPr lang="en-US" sz="8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ტაჯიკეთი</a:t>
                      </a:r>
                      <a:endParaRPr lang="ka-GE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ტანზანია</a:t>
                      </a:r>
                      <a:endParaRPr lang="ka-GE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თურქეთი</a:t>
                      </a:r>
                      <a:endParaRPr lang="ka-GE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45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უკრაინა</a:t>
                      </a:r>
                      <a:endParaRPr lang="ka-GE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დაუდგენელი</a:t>
                      </a:r>
                      <a:endParaRPr lang="ka-GE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იემენი</a:t>
                      </a:r>
                      <a:endParaRPr lang="ka-GE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204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38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28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279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360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571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228806" y="12466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0267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18762" y="205509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b="1" dirty="0" smtClean="0">
                <a:solidFill>
                  <a:schemeClr val="bg1"/>
                </a:solidFill>
              </a:rPr>
              <a:t>საქართველოში თავშესაფრის სტატუსის </a:t>
            </a:r>
            <a:r>
              <a:rPr lang="ka-GE" sz="1400" b="1" dirty="0">
                <a:solidFill>
                  <a:schemeClr val="bg1"/>
                </a:solidFill>
              </a:rPr>
              <a:t>მქონე პირთა </a:t>
            </a:r>
            <a:endParaRPr lang="ka-GE" sz="1400" b="1" dirty="0" smtClean="0">
              <a:solidFill>
                <a:schemeClr val="bg1"/>
              </a:solidFill>
            </a:endParaRPr>
          </a:p>
          <a:p>
            <a:r>
              <a:rPr lang="ka-GE" sz="1400" b="1" dirty="0" smtClean="0">
                <a:solidFill>
                  <a:schemeClr val="bg1"/>
                </a:solidFill>
              </a:rPr>
              <a:t>სტატისტიკური </a:t>
            </a:r>
            <a:r>
              <a:rPr lang="ka-GE" sz="1400" b="1" dirty="0">
                <a:solidFill>
                  <a:schemeClr val="bg1"/>
                </a:solidFill>
              </a:rPr>
              <a:t>მონაცემები </a:t>
            </a:r>
            <a:endParaRPr lang="ka-GE" sz="1400" b="1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28.02.2018</a:t>
            </a:r>
            <a:endParaRPr lang="ka-GE" sz="1400" b="1" dirty="0">
              <a:solidFill>
                <a:schemeClr val="bg1"/>
              </a:solidFill>
            </a:endParaRPr>
          </a:p>
          <a:p>
            <a:endParaRPr lang="ka-GE" sz="14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8762" y="914400"/>
            <a:ext cx="7625238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097867"/>
              </p:ext>
            </p:extLst>
          </p:nvPr>
        </p:nvGraphicFramePr>
        <p:xfrm>
          <a:off x="228593" y="1143000"/>
          <a:ext cx="8839206" cy="55067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7"/>
                <a:gridCol w="990600"/>
                <a:gridCol w="660983"/>
                <a:gridCol w="548168"/>
                <a:gridCol w="548168"/>
                <a:gridCol w="548168"/>
                <a:gridCol w="548168"/>
                <a:gridCol w="548168"/>
                <a:gridCol w="548168"/>
                <a:gridCol w="548168"/>
                <a:gridCol w="548168"/>
                <a:gridCol w="548168"/>
                <a:gridCol w="548168"/>
                <a:gridCol w="548168"/>
                <a:gridCol w="548168"/>
              </a:tblGrid>
              <a:tr h="17505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ლტოლვილი "პრიმა ფაციე"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ქალი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>
                          <a:solidFill>
                            <a:srgbClr val="FF0000"/>
                          </a:solidFill>
                          <a:effectLst/>
                        </a:rPr>
                        <a:t>მამაკაცი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58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0-4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5-11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12-17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18-59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 და მეტი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0-4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5-11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12-17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18-59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 და მეტი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0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რუსეთი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119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12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114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233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0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79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119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114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233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0923"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ლტოლვილი  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ქალი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მამაკაცი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58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0-4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5-11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12-17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18-59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>
                          <a:solidFill>
                            <a:srgbClr val="FF0000"/>
                          </a:solidFill>
                          <a:effectLst/>
                        </a:rPr>
                        <a:t>60 და მეტი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0-4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5-11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12-17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18-59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 და მეტი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0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ავღანეთი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58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აზერბაიჯანი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0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ერაყი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59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102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0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ირანი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0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ეგვიპტე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0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ტაჯიკეთი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0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თურქეთი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0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რუსეთი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58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სიერა ლეონე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0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სირია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0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სუდანი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0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პაკისტანი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0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ყაზახეთი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0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უკრაინა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0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უზბეკეთი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0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იორდანია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0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59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76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129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219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0923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ჰუმანიტარული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ქალი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>
                          <a:solidFill>
                            <a:srgbClr val="FF0000"/>
                          </a:solidFill>
                          <a:effectLst/>
                        </a:rPr>
                        <a:t>მამაკაცი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58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0-4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5-11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12-17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18-59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 და მეტი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0-4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5-11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12-17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18-59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 და მეტი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0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ეგვიპტე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0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ერაყი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105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157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32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28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360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517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0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ლიბანი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0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ნიგერია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0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სირია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56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85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0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შრი ლანკა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0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უკრაინა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146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246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129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375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0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იემენი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58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დაუდგენელი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0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79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277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441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75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389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558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999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092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415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650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</a:t>
                      </a:r>
                      <a:endParaRPr lang="en-US" sz="800" b="1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107</a:t>
                      </a:r>
                      <a:endParaRPr lang="en-US" sz="800" b="1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77</a:t>
                      </a:r>
                      <a:endParaRPr lang="en-US" sz="800" b="1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520</a:t>
                      </a:r>
                      <a:endParaRPr lang="en-US" sz="800" b="1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56</a:t>
                      </a:r>
                      <a:endParaRPr lang="en-US" sz="800" b="1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801</a:t>
                      </a:r>
                      <a:endParaRPr lang="en-US" sz="800" b="1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1451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305001" y="0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05683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05"/>
            <a:ext cx="9144000" cy="68581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34200" y="1049923"/>
            <a:ext cx="1813317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2009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–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2018</a:t>
            </a:r>
            <a:r>
              <a:rPr lang="ka-G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 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წწ.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 </a:t>
            </a:r>
            <a:endParaRPr lang="en-US" sz="1400" dirty="0">
              <a:solidFill>
                <a:srgbClr val="FFFF00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434534"/>
              </p:ext>
            </p:extLst>
          </p:nvPr>
        </p:nvGraphicFramePr>
        <p:xfrm>
          <a:off x="0" y="1365448"/>
          <a:ext cx="8810848" cy="5234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1828800" y="207358"/>
            <a:ext cx="4498347" cy="4681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a-G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ევროკავშირის </a:t>
            </a:r>
            <a:r>
              <a:rPr lang="ka-G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მოქალაქეები  </a:t>
            </a:r>
            <a:r>
              <a:rPr lang="ka-G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(შემოსვლა)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391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5497"/>
            <a:ext cx="9144000" cy="899761"/>
          </a:xfrm>
          <a:prstGeom prst="rect">
            <a:avLst/>
          </a:prstGeom>
        </p:spPr>
      </p:pic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370962"/>
              </p:ext>
            </p:extLst>
          </p:nvPr>
        </p:nvGraphicFramePr>
        <p:xfrm>
          <a:off x="394562" y="1246860"/>
          <a:ext cx="8520838" cy="480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1518762" y="914400"/>
            <a:ext cx="7625238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26" y="6048199"/>
            <a:ext cx="245844" cy="484002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029200" y="6362924"/>
            <a:ext cx="104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ყაზბეგი</a:t>
            </a:r>
            <a:endParaRPr lang="en-US" sz="1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4285275" y="2133600"/>
            <a:ext cx="346904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a-GE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სულ  – 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184 861 </a:t>
            </a:r>
            <a:r>
              <a:rPr lang="ka-GE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კვეთა 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7620000" cy="762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ლარსის ( ს.ს.კ.გ. “ყაზბეგი”)  სასაზღვრო–გამშვებ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პუნქტზე   საქართველოს  და უცხო ქვეყნის  მოქალაქეების  შემოსვლის საერთო რაოდენობა ქვეყნების  მიხედვით   </a:t>
            </a:r>
            <a:b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, 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38800" y="1093857"/>
            <a:ext cx="30480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წელი</a:t>
            </a:r>
          </a:p>
          <a:p>
            <a:pPr algn="ctr"/>
            <a:r>
              <a:rPr lang="ka-GE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იანვარი-მარტი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0605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category"/>
        </p:bldSub>
      </p:bldGraphic>
      <p:bldP spid="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18762" y="914400"/>
            <a:ext cx="7625238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4572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miran" pitchFamily="34" charset="0"/>
              </a:rPr>
              <a:t> 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miran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5638800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endParaRPr lang="ka-GE" sz="11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defRPr/>
            </a:pPr>
            <a:r>
              <a:rPr lang="ka-GE" sz="1100" dirty="0" smtClean="0">
                <a:solidFill>
                  <a:schemeClr val="bg1">
                    <a:lumMod val="95000"/>
                  </a:schemeClr>
                </a:solidFill>
              </a:rPr>
              <a:t>© 201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8</a:t>
            </a:r>
            <a:r>
              <a:rPr lang="ka-GE" sz="1100" dirty="0" smtClean="0">
                <a:solidFill>
                  <a:schemeClr val="bg1">
                    <a:lumMod val="95000"/>
                  </a:schemeClr>
                </a:solidFill>
              </a:rPr>
              <a:t>,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ka-GE" sz="1100" dirty="0" smtClean="0">
                <a:solidFill>
                  <a:schemeClr val="bg1">
                    <a:lumMod val="95000"/>
                  </a:schemeClr>
                </a:solidFill>
              </a:rPr>
              <a:t>შსს საინფორმაციო-ანალიტიკური დეპარტამენტი - საინფორმაციო  ცენტრი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231967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</a:t>
            </a:r>
            <a:r>
              <a:rPr lang="ka-GE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მადლობთ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ka-GE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ყურადღებისთვის</a:t>
            </a:r>
            <a:r>
              <a:rPr lang="ka-GE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9114" y="513286"/>
            <a:ext cx="7081486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საინფორმაციო–ანალიტიკური დეპარტამენტი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საინფორმაციო  ცენტრი</a:t>
            </a: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76874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9"/>
            <a:ext cx="9113874" cy="68457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991618454"/>
              </p:ext>
            </p:extLst>
          </p:nvPr>
        </p:nvGraphicFramePr>
        <p:xfrm>
          <a:off x="61764" y="891064"/>
          <a:ext cx="8990345" cy="603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400" y="1385777"/>
            <a:ext cx="1765227" cy="36933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2007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– 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201</a:t>
            </a:r>
            <a:r>
              <a:rPr lang="ka-GE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7წწ.</a:t>
            </a:r>
            <a:endParaRPr lang="en-US" dirty="0"/>
          </a:p>
        </p:txBody>
      </p:sp>
      <p:sp>
        <p:nvSpPr>
          <p:cNvPr id="14" name="TextBox 1"/>
          <p:cNvSpPr txBox="1"/>
          <p:nvPr/>
        </p:nvSpPr>
        <p:spPr>
          <a:xfrm>
            <a:off x="1600200" y="4052748"/>
            <a:ext cx="831281" cy="3758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3048000" y="3815237"/>
            <a:ext cx="831281" cy="3757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,4 %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2362200" y="4043836"/>
            <a:ext cx="831282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1600200" y="4120037"/>
            <a:ext cx="831281" cy="3757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22,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a-GE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3733800" y="3586636"/>
            <a:ext cx="831281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4419600" y="2900836"/>
            <a:ext cx="831282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6,9 %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237"/>
          <p:cNvSpPr>
            <a:spLocks noChangeArrowheads="1"/>
          </p:cNvSpPr>
          <p:nvPr/>
        </p:nvSpPr>
        <p:spPr bwMode="auto">
          <a:xfrm>
            <a:off x="1409700" y="152400"/>
            <a:ext cx="7086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უცხო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ქვეყნის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მოქალაქეების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ვიზიტების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რ</a:t>
            </a: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ა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ოდენობის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შედარებითი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გრაფიკები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და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ზრდის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პროცენტული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მაჩვენებლები წინა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წელთან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შედარებით</a:t>
            </a:r>
            <a:endParaRPr lang="ru-RU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5188518" y="2479118"/>
            <a:ext cx="831282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1"/>
          <p:cNvSpPr txBox="1"/>
          <p:nvPr/>
        </p:nvSpPr>
        <p:spPr>
          <a:xfrm>
            <a:off x="5867400" y="2322437"/>
            <a:ext cx="831282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3%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6560118" y="2209800"/>
            <a:ext cx="831282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7322118" y="2057400"/>
            <a:ext cx="831282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7.8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3742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4" grpId="0"/>
      <p:bldP spid="15" grpId="0"/>
      <p:bldP spid="16" grpId="0"/>
      <p:bldP spid="17" grpId="0"/>
      <p:bldP spid="18" grpId="0"/>
      <p:bldP spid="19" grpId="0"/>
      <p:bldP spid="22" grpId="0"/>
      <p:bldP spid="21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7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003102830"/>
              </p:ext>
            </p:extLst>
          </p:nvPr>
        </p:nvGraphicFramePr>
        <p:xfrm>
          <a:off x="679698" y="2732387"/>
          <a:ext cx="8314407" cy="3994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7010400" y="2971800"/>
            <a:ext cx="1854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Sylfaen" pitchFamily="18" charset="0"/>
              </a:rPr>
              <a:t>2013– 201</a:t>
            </a:r>
            <a:r>
              <a:rPr lang="ka-GE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Sylfaen" pitchFamily="18" charset="0"/>
              </a:rPr>
              <a:t>7</a:t>
            </a:r>
            <a:r>
              <a:rPr 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ka-GE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Sylfaen" pitchFamily="18" charset="0"/>
              </a:rPr>
              <a:t>წწ.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Sylfae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266495"/>
              </p:ext>
            </p:extLst>
          </p:nvPr>
        </p:nvGraphicFramePr>
        <p:xfrm>
          <a:off x="1295400" y="990600"/>
          <a:ext cx="7498082" cy="18135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56550"/>
                <a:gridCol w="1610383"/>
                <a:gridCol w="1610383"/>
                <a:gridCol w="1610383"/>
                <a:gridCol w="1610383"/>
              </a:tblGrid>
              <a:tr h="29199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ვიზიტების საერთო რაოდენობა</a:t>
                      </a:r>
                      <a:endParaRPr lang="ka-GE" sz="11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 საათი და მეტი (ტურისტი)</a:t>
                      </a:r>
                      <a:endParaRPr lang="ka-GE" sz="11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ტრანზიტი</a:t>
                      </a:r>
                      <a:endParaRPr lang="ka-GE" sz="11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სხვა</a:t>
                      </a:r>
                      <a:endParaRPr lang="ka-GE" sz="11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231161">
                <a:tc>
                  <a:txBody>
                    <a:bodyPr/>
                    <a:lstStyle/>
                    <a:p>
                      <a:pPr algn="ctr"/>
                      <a:r>
                        <a:rPr lang="en-US" sz="13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2017</a:t>
                      </a:r>
                      <a:endParaRPr lang="en-US" sz="13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7556273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3479507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1700170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2376596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31161">
                <a:tc>
                  <a:txBody>
                    <a:bodyPr/>
                    <a:lstStyle/>
                    <a:p>
                      <a:pPr algn="ctr"/>
                      <a:r>
                        <a:rPr lang="ka-GE" sz="13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2016</a:t>
                      </a:r>
                      <a:endParaRPr lang="en-US" sz="13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6360503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2720970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1321344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2318189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31161">
                <a:tc>
                  <a:txBody>
                    <a:bodyPr/>
                    <a:lstStyle/>
                    <a:p>
                      <a:pPr algn="ctr"/>
                      <a:r>
                        <a:rPr lang="ka-GE" sz="13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2015</a:t>
                      </a:r>
                      <a:endParaRPr lang="en-US" sz="13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5901094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2281971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1400835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2218288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31161">
                <a:tc>
                  <a:txBody>
                    <a:bodyPr/>
                    <a:lstStyle/>
                    <a:p>
                      <a:pPr algn="ctr"/>
                      <a:r>
                        <a:rPr lang="en-US" sz="13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2014</a:t>
                      </a:r>
                      <a:endParaRPr lang="en-US" sz="13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5515559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2229094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1114036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2172429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31161">
                <a:tc>
                  <a:txBody>
                    <a:bodyPr/>
                    <a:lstStyle/>
                    <a:p>
                      <a:pPr algn="ctr"/>
                      <a:r>
                        <a:rPr lang="en-US" sz="13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2013</a:t>
                      </a:r>
                      <a:endParaRPr lang="en-US" sz="13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5392303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2065296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1188791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2138216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8" name="Rectangle 237"/>
          <p:cNvSpPr>
            <a:spLocks noChangeArrowheads="1"/>
          </p:cNvSpPr>
          <p:nvPr/>
        </p:nvSpPr>
        <p:spPr bwMode="auto">
          <a:xfrm>
            <a:off x="1447800" y="258504"/>
            <a:ext cx="7391400" cy="42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საქართველოს  სახელმწიფო  საზღვარზე  გადაადგილებული  ვიზიტორები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1"/>
          <p:cNvSpPr txBox="1"/>
          <p:nvPr/>
        </p:nvSpPr>
        <p:spPr>
          <a:xfrm>
            <a:off x="5355598" y="54916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2,3%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2844182" y="52630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a-GE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2003886" y="51868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-6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a-GE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2749202" y="50344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</a:t>
            </a:r>
            <a:r>
              <a:rPr lang="ka-GE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5760060" y="39676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2870480" y="45772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2222192" y="44248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25,7%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2808933" y="43486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2,1%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5583373" y="47296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3221173" y="3810000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,2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2222192" y="37390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-5,7%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2895825" y="3594740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07048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  <p:bldP spid="24" grpId="0"/>
      <p:bldP spid="28" grpId="0"/>
      <p:bldP spid="29" grpId="0"/>
      <p:bldP spid="30" grpId="0"/>
      <p:bldP spid="26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86600" y="1034534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200</a:t>
            </a: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8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– 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201</a:t>
            </a: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8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 </a:t>
            </a:r>
            <a:r>
              <a:rPr lang="ka-GE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წწ.</a:t>
            </a:r>
            <a:endParaRPr lang="en-US" dirty="0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058712"/>
              </p:ext>
            </p:extLst>
          </p:nvPr>
        </p:nvGraphicFramePr>
        <p:xfrm>
          <a:off x="-3544" y="1371600"/>
          <a:ext cx="8996096" cy="522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1862"/>
          <p:cNvSpPr>
            <a:spLocks noChangeArrowheads="1"/>
          </p:cNvSpPr>
          <p:nvPr/>
        </p:nvSpPr>
        <p:spPr bwMode="auto">
          <a:xfrm>
            <a:off x="1460850" y="76200"/>
            <a:ext cx="73021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უცხო  ქვეყნის  მოქალაქეების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ვიზიტების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რაოდენობების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შედარებითი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გრაფიკი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თვეების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მიხედვით</a:t>
            </a:r>
            <a:endParaRPr lang="ka-GE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endParaRPr lang="ru-RU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535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00"/>
                                        <p:tgtEl>
                                          <p:spTgt spid="2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2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 uiExpand="1">
        <p:bldSub>
          <a:bldChart bld="series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6305">
            <a:off x="1261277" y="4179680"/>
            <a:ext cx="1825755" cy="21492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883">
            <a:off x="3756792" y="1416455"/>
            <a:ext cx="3493593" cy="411256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24282990"/>
              </p:ext>
            </p:extLst>
          </p:nvPr>
        </p:nvGraphicFramePr>
        <p:xfrm>
          <a:off x="184499" y="739026"/>
          <a:ext cx="9123858" cy="658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1179094" y="1370684"/>
            <a:ext cx="168668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მარტი</a:t>
            </a:r>
            <a:endParaRPr lang="en-US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 – 2018 </a:t>
            </a:r>
            <a:r>
              <a:rPr lang="ka-GE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წწ.</a:t>
            </a:r>
            <a:endParaRPr lang="en-US" dirty="0"/>
          </a:p>
        </p:txBody>
      </p:sp>
      <p:sp>
        <p:nvSpPr>
          <p:cNvPr id="13" name="TextBox 1"/>
          <p:cNvSpPr txBox="1"/>
          <p:nvPr/>
        </p:nvSpPr>
        <p:spPr>
          <a:xfrm>
            <a:off x="2425037" y="4170884"/>
            <a:ext cx="778463" cy="335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27.7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1676400" y="4338405"/>
            <a:ext cx="778463" cy="335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5.4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3133719" y="3835891"/>
            <a:ext cx="778462" cy="3349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44.8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3821574" y="3666973"/>
            <a:ext cx="778463" cy="33499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40.9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4557003" y="3200400"/>
            <a:ext cx="778463" cy="335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.2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607">
            <a:off x="448879" y="1338289"/>
            <a:ext cx="1710794" cy="201390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9" name="Rectangle 237"/>
          <p:cNvSpPr>
            <a:spLocks noChangeArrowheads="1"/>
          </p:cNvSpPr>
          <p:nvPr/>
        </p:nvSpPr>
        <p:spPr bwMode="auto">
          <a:xfrm>
            <a:off x="1493590" y="75578"/>
            <a:ext cx="8019996" cy="75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a-GE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უცხო</a:t>
            </a:r>
            <a:r>
              <a:rPr lang="en-US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ქვეყნის </a:t>
            </a:r>
            <a:r>
              <a:rPr lang="en-US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მოქალაქეები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ს 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ვიზიტების 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რ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ა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ოდენობის 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შედარებითი 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გრაფიკები 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და 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ზრდის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პროცენტული 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მაჩვენებლები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წინა 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წელთან 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შედარებით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endParaRPr lang="en-US" sz="1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5335466" y="3039020"/>
            <a:ext cx="778463" cy="335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ka-GE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1"/>
          <p:cNvSpPr txBox="1"/>
          <p:nvPr/>
        </p:nvSpPr>
        <p:spPr>
          <a:xfrm>
            <a:off x="6019799" y="2976821"/>
            <a:ext cx="778463" cy="335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  <a:r>
              <a:rPr lang="ka-GE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6714804" y="2847975"/>
            <a:ext cx="778463" cy="335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7488785" y="2497473"/>
            <a:ext cx="778463" cy="335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13.1 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8267248" y="2248495"/>
            <a:ext cx="778463" cy="335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13.2 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63180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categoryEl"/>
        </p:bldSub>
      </p:bldGraphic>
      <p:bldP spid="13" grpId="0"/>
      <p:bldP spid="14" grpId="0"/>
      <p:bldP spid="16" grpId="0"/>
      <p:bldP spid="17" grpId="0"/>
      <p:bldP spid="18" grpId="0"/>
      <p:bldP spid="23" grpId="0"/>
      <p:bldP spid="22" grpId="0"/>
      <p:bldP spid="27" grpId="0"/>
      <p:bldP spid="26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09060" y="1066800"/>
            <a:ext cx="1765228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ka-G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მარტი</a:t>
            </a:r>
          </a:p>
          <a:p>
            <a:pPr algn="ctr"/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2014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– 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201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8</a:t>
            </a:r>
            <a:r>
              <a:rPr lang="ka-GE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წწ.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299372"/>
              </p:ext>
            </p:extLst>
          </p:nvPr>
        </p:nvGraphicFramePr>
        <p:xfrm>
          <a:off x="5791200" y="4846320"/>
          <a:ext cx="3200400" cy="15714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880110"/>
                <a:gridCol w="800100"/>
                <a:gridCol w="800100"/>
                <a:gridCol w="720090"/>
              </a:tblGrid>
              <a:tr h="287841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2015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2016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7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8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66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-2,2</a:t>
                      </a:r>
                      <a:r>
                        <a:rPr lang="en-US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%</a:t>
                      </a:r>
                      <a:endParaRPr lang="en-US" sz="1200" b="1" i="0" dirty="0" smtClean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17%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13,1%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13,2%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33CC33"/>
                    </a:solidFill>
                  </a:tcPr>
                </a:tc>
              </a:tr>
              <a:tr h="3166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-5,9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25,3%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28,6%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33%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166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17,1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-6,3%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14,9%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12,4%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FFFF"/>
                    </a:solidFill>
                  </a:tcPr>
                </a:tc>
              </a:tr>
              <a:tr h="3166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-7,4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22,6%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-0,9%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-8,5%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237"/>
          <p:cNvSpPr>
            <a:spLocks noChangeArrowheads="1"/>
          </p:cNvSpPr>
          <p:nvPr/>
        </p:nvSpPr>
        <p:spPr bwMode="auto">
          <a:xfrm>
            <a:off x="1676400" y="258504"/>
            <a:ext cx="7391400" cy="42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საქართველოს  სახელმწიფო  საზღვარზე  გადაადგილებული  ვიზიტორები 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751991"/>
              </p:ext>
            </p:extLst>
          </p:nvPr>
        </p:nvGraphicFramePr>
        <p:xfrm>
          <a:off x="159690" y="1524000"/>
          <a:ext cx="822231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34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77000" y="1066800"/>
            <a:ext cx="1869423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ka-G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იანვარი–მარტი </a:t>
            </a:r>
          </a:p>
          <a:p>
            <a:pPr algn="ctr"/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</a:t>
            </a:r>
            <a:r>
              <a:rPr lang="ka-GE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014 – 2018 წწ.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855468"/>
              </p:ext>
            </p:extLst>
          </p:nvPr>
        </p:nvGraphicFramePr>
        <p:xfrm>
          <a:off x="5716262" y="4495800"/>
          <a:ext cx="3046737" cy="15239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760738"/>
                <a:gridCol w="762000"/>
                <a:gridCol w="762000"/>
                <a:gridCol w="761999"/>
              </a:tblGrid>
              <a:tr h="39093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2015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6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7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2018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32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effectLst/>
                          <a:latin typeface="Sylfaen" pitchFamily="18" charset="0"/>
                        </a:rPr>
                        <a:t>-2,</a:t>
                      </a: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1</a:t>
                      </a: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%</a:t>
                      </a:r>
                      <a:endParaRPr lang="en-US" sz="1200" b="1" i="0" dirty="0" smtClean="0">
                        <a:solidFill>
                          <a:srgbClr val="3333CC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14,9%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11,</a:t>
                      </a: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5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15,5%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33CC33"/>
                    </a:solidFill>
                  </a:tcPr>
                </a:tc>
              </a:tr>
              <a:tr h="2832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effectLst/>
                          <a:latin typeface="Sylfaen" pitchFamily="18" charset="0"/>
                        </a:rPr>
                        <a:t>-</a:t>
                      </a: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6,7</a:t>
                      </a: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%</a:t>
                      </a:r>
                      <a:endParaRPr lang="en-US" sz="1200" b="1" i="0" dirty="0" smtClean="0">
                        <a:solidFill>
                          <a:srgbClr val="00B05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16,2%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25,</a:t>
                      </a: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9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28,2%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2832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effectLst/>
                          <a:latin typeface="Sylfaen" pitchFamily="18" charset="0"/>
                        </a:rPr>
                        <a:t>15,3</a:t>
                      </a: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%</a:t>
                      </a:r>
                      <a:endParaRPr lang="en-US" sz="1200" b="1" i="0" dirty="0" smtClean="0">
                        <a:solidFill>
                          <a:srgbClr val="7030A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-7%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18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23,7%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FFFF"/>
                    </a:solidFill>
                  </a:tcPr>
                </a:tc>
              </a:tr>
              <a:tr h="2832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-</a:t>
                      </a:r>
                      <a:r>
                        <a:rPr lang="ru-RU" sz="1200" b="1" i="0" dirty="0" smtClean="0">
                          <a:effectLst/>
                          <a:latin typeface="Sylfaen" pitchFamily="18" charset="0"/>
                        </a:rPr>
                        <a:t>5</a:t>
                      </a: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%</a:t>
                      </a:r>
                      <a:endParaRPr lang="en-US" sz="1200" b="1" i="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24%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-1,</a:t>
                      </a: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8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-0,3%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237"/>
          <p:cNvSpPr>
            <a:spLocks noChangeArrowheads="1"/>
          </p:cNvSpPr>
          <p:nvPr/>
        </p:nvSpPr>
        <p:spPr bwMode="auto">
          <a:xfrm>
            <a:off x="1676400" y="258504"/>
            <a:ext cx="7391400" cy="42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საქართველოს  სახელმწიფო  საზღვარზე  გადაადგილებული  ვიზიტორები 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866893"/>
              </p:ext>
            </p:extLst>
          </p:nvPr>
        </p:nvGraphicFramePr>
        <p:xfrm>
          <a:off x="152400" y="1524000"/>
          <a:ext cx="8077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315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57600" y="990600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მარტი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2008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2018 </a:t>
            </a:r>
            <a:r>
              <a:rPr lang="ka-GE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წწ.</a:t>
            </a:r>
            <a:r>
              <a:rPr lang="en-US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10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027">
            <a:off x="4969312" y="554017"/>
            <a:ext cx="223897" cy="263566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110624678"/>
              </p:ext>
            </p:extLst>
          </p:nvPr>
        </p:nvGraphicFramePr>
        <p:xfrm>
          <a:off x="0" y="1905000"/>
          <a:ext cx="9144000" cy="479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600200" y="-76200"/>
            <a:ext cx="7391400" cy="9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  <a:r>
              <a:rPr lang="ru-RU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ყველაზე </a:t>
            </a:r>
            <a:r>
              <a:rPr lang="ru-RU" sz="15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დიდი </a:t>
            </a:r>
            <a:r>
              <a:rPr lang="ka-GE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დენადობის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და </a:t>
            </a:r>
            <a:r>
              <a:rPr lang="ka-GE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ევროკავშირის ქვეყნებიდან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ვიზიტორთა საერთო </a:t>
            </a: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რაოდენობა 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და შედარებითი       მაჩვენებელი</a:t>
            </a:r>
            <a:endParaRPr lang="ru-RU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291008"/>
              </p:ext>
            </p:extLst>
          </p:nvPr>
        </p:nvGraphicFramePr>
        <p:xfrm>
          <a:off x="1600201" y="1295400"/>
          <a:ext cx="7619999" cy="2392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66798"/>
                <a:gridCol w="577354"/>
                <a:gridCol w="663983"/>
                <a:gridCol w="663983"/>
                <a:gridCol w="663983"/>
                <a:gridCol w="663983"/>
                <a:gridCol w="663983"/>
                <a:gridCol w="663983"/>
                <a:gridCol w="620348"/>
                <a:gridCol w="685800"/>
                <a:gridCol w="685801"/>
              </a:tblGrid>
              <a:tr h="24384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200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9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2010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11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2014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2015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2016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2017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2018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ka-GE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აზერბაიჯანი</a:t>
                      </a:r>
                      <a:endParaRPr lang="en-US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0,3%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-9%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ka-GE" sz="11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სომხეთი</a:t>
                      </a:r>
                      <a:endParaRPr lang="en-US" sz="11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ka-GE" sz="11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თურქეთი</a:t>
                      </a:r>
                      <a:endParaRPr lang="en-US" sz="11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86%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-26%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-6%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-17%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18%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ka-GE" sz="11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რუსეთი</a:t>
                      </a:r>
                      <a:endParaRPr lang="en-US" sz="11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103%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-0,3%</a:t>
                      </a:r>
                      <a:endParaRPr lang="en-US" sz="11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37%</a:t>
                      </a:r>
                      <a:endParaRPr lang="en-US" sz="11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ka-GE" sz="11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სხვა</a:t>
                      </a:r>
                      <a:endParaRPr lang="en-US" sz="1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-8%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-12%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85%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30%</a:t>
                      </a:r>
                      <a:endParaRPr lang="en-US" sz="1100" b="1" i="0" u="none" strike="noStrike" dirty="0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ka-GE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ევროკავშირი</a:t>
                      </a:r>
                      <a:endParaRPr lang="en-US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-4%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-4%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40%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ka-GE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ირანი</a:t>
                      </a:r>
                      <a:endParaRPr lang="en-US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201%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72%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-81%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1066%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195%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46%</a:t>
                      </a:r>
                      <a:endParaRPr lang="en-US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ka-GE" sz="1100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უკრაინა</a:t>
                      </a:r>
                      <a:endParaRPr lang="en-US" sz="1100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-11%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69%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-12%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1%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8334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18762" y="914400"/>
            <a:ext cx="7625238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992428"/>
              </p:ext>
            </p:extLst>
          </p:nvPr>
        </p:nvGraphicFramePr>
        <p:xfrm>
          <a:off x="152400" y="1447800"/>
          <a:ext cx="8991600" cy="515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5791200" y="1143000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201</a:t>
            </a:r>
            <a:r>
              <a:rPr lang="ka-G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8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ka-G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წელი</a:t>
            </a:r>
            <a:endParaRPr lang="ka-G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  <a:p>
            <a:pPr algn="ctr"/>
            <a:r>
              <a:rPr lang="ka-G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მარტი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371600" y="0"/>
            <a:ext cx="7467600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ვიზიტორთა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ნაკადის </a:t>
            </a: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მიხედვით,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ყველაზე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დიდი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დენადობის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მქონე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ქვეყნიდან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5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(პირველი </a:t>
            </a:r>
            <a:r>
              <a:rPr lang="ka-GE" sz="15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ექვსეულის </a:t>
            </a:r>
            <a:r>
              <a:rPr lang="ka-GE" sz="15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შემდეგ</a:t>
            </a:r>
            <a:r>
              <a:rPr lang="ka-GE" sz="15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ჩამოსულ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ვიზიტორთა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რაოდენობა </a:t>
            </a:r>
            <a:endParaRPr lang="ka-GE" sz="1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145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sz="1000" b="1" dirty="0">
            <a:solidFill>
              <a:schemeClr val="bg1">
                <a:lumMod val="50000"/>
              </a:schemeClr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31514</TotalTime>
  <Words>2113</Words>
  <Application>Microsoft Office PowerPoint</Application>
  <PresentationFormat>On-screen Show (4:3)</PresentationFormat>
  <Paragraphs>1427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  ყველაზე დიდი  დენადობის  და  ევროკავშირის  ქვეყნებიდან  ვიზიტორთა საერთო რაოდენობა               </vt:lpstr>
      <vt:lpstr>PowerPoint Presentation</vt:lpstr>
      <vt:lpstr>PowerPoint Presentation</vt:lpstr>
      <vt:lpstr>  ვიზიტორთა ნაკადის მიხედვით, 20 ყველაზე დიდი დენადობის მქონე ქვეყნიდან (პირველი ექვსეულის შემდეგ)  ჩამოსულ ვიზიტორთა რაოდენობა და შედარებითი     მაჩვენებლები</vt:lpstr>
      <vt:lpstr>PowerPoint Presentation</vt:lpstr>
      <vt:lpstr>PowerPoint Presentation</vt:lpstr>
      <vt:lpstr>PowerPoint Presentation</vt:lpstr>
      <vt:lpstr>ლარსის ( ს.ს.კ.გ. “ყაზბეგი”)  სასაზღვრო–გამშვებ პუნქტზე   საქართველოს  და უცხო ქვეყნის  მოქალაქეების  შემოსვლის საერთო რაოდენობა ქვეყნების  მიხედვით 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eristavi-t</dc:creator>
  <cp:lastModifiedBy>Tamari Eristavi</cp:lastModifiedBy>
  <cp:revision>3242</cp:revision>
  <cp:lastPrinted>2018-01-03T11:10:56Z</cp:lastPrinted>
  <dcterms:created xsi:type="dcterms:W3CDTF">2011-08-16T12:39:18Z</dcterms:created>
  <dcterms:modified xsi:type="dcterms:W3CDTF">2018-05-08T11:50:07Z</dcterms:modified>
</cp:coreProperties>
</file>