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72" r:id="rId10"/>
    <p:sldId id="27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1038" y="-3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ystem\desktop\&#4315;&#4312;&#4306;&#4320;&#4304;&#4330;&#4312;&#4304;\Book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ystem\desktop\&#4315;&#4312;&#4306;&#4320;&#4304;&#4330;&#4312;&#4304;\2012\samushao\&#4320;&#4313;&#4312;&#4316;&#4312;&#4306;&#4310;&#4304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სადახლო 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 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ვალე - სახმელეთო</c:v>
                </c:pt>
                <c:pt idx="12">
                  <c:v>გარდაბნის რკინიგზა</c:v>
                </c:pt>
                <c:pt idx="13">
                  <c:v>გუგუთი</c:v>
                </c:pt>
                <c:pt idx="14">
                  <c:v>ბათუმის პორტი</c:v>
                </c:pt>
                <c:pt idx="15">
                  <c:v>ფოთის პორტი </c:v>
                </c:pt>
                <c:pt idx="16">
                  <c:v>სადახლოს რკინიგზა</c:v>
                </c:pt>
                <c:pt idx="17">
                  <c:v>ყულევის პორტი </c:v>
                </c:pt>
                <c:pt idx="18">
                  <c:v>ახკერპი</c:v>
                </c:pt>
                <c:pt idx="19">
                  <c:v>კარწახის რკინიგზა</c:v>
                </c:pt>
                <c:pt idx="20">
                  <c:v>სამთაწყარო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251345</c:v>
                </c:pt>
                <c:pt idx="1">
                  <c:v>173685</c:v>
                </c:pt>
                <c:pt idx="2">
                  <c:v>143462</c:v>
                </c:pt>
                <c:pt idx="3">
                  <c:v>124457</c:v>
                </c:pt>
                <c:pt idx="4">
                  <c:v>99249</c:v>
                </c:pt>
                <c:pt idx="5">
                  <c:v>33769</c:v>
                </c:pt>
                <c:pt idx="6">
                  <c:v>27751</c:v>
                </c:pt>
                <c:pt idx="7">
                  <c:v>25333</c:v>
                </c:pt>
                <c:pt idx="8">
                  <c:v>18277</c:v>
                </c:pt>
                <c:pt idx="9">
                  <c:v>7648</c:v>
                </c:pt>
                <c:pt idx="10">
                  <c:v>7284</c:v>
                </c:pt>
                <c:pt idx="11">
                  <c:v>7116</c:v>
                </c:pt>
                <c:pt idx="12">
                  <c:v>6024</c:v>
                </c:pt>
                <c:pt idx="13">
                  <c:v>4165</c:v>
                </c:pt>
                <c:pt idx="14">
                  <c:v>1752</c:v>
                </c:pt>
                <c:pt idx="15">
                  <c:v>1475</c:v>
                </c:pt>
                <c:pt idx="16">
                  <c:v>1455</c:v>
                </c:pt>
                <c:pt idx="17">
                  <c:v>171</c:v>
                </c:pt>
                <c:pt idx="18">
                  <c:v>62</c:v>
                </c:pt>
                <c:pt idx="19">
                  <c:v>49</c:v>
                </c:pt>
                <c:pt idx="20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სადახლო 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 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ვალე - სახმელეთო</c:v>
                </c:pt>
                <c:pt idx="12">
                  <c:v>გარდაბნის რკინიგზა</c:v>
                </c:pt>
                <c:pt idx="13">
                  <c:v>გუგუთი</c:v>
                </c:pt>
                <c:pt idx="14">
                  <c:v>ბათუმის პორტი</c:v>
                </c:pt>
                <c:pt idx="15">
                  <c:v>ფოთის პორტი </c:v>
                </c:pt>
                <c:pt idx="16">
                  <c:v>სადახლოს რკინიგზა</c:v>
                </c:pt>
                <c:pt idx="17">
                  <c:v>ყულევის პორტი </c:v>
                </c:pt>
                <c:pt idx="18">
                  <c:v>ახკერპი</c:v>
                </c:pt>
                <c:pt idx="19">
                  <c:v>კარწახის რკინიგზა</c:v>
                </c:pt>
                <c:pt idx="20">
                  <c:v>სამთაწყარო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246961</c:v>
                </c:pt>
                <c:pt idx="1">
                  <c:v>163304</c:v>
                </c:pt>
                <c:pt idx="2">
                  <c:v>134660</c:v>
                </c:pt>
                <c:pt idx="3">
                  <c:v>107817</c:v>
                </c:pt>
                <c:pt idx="4">
                  <c:v>105289</c:v>
                </c:pt>
                <c:pt idx="5">
                  <c:v>35625</c:v>
                </c:pt>
                <c:pt idx="6">
                  <c:v>26723</c:v>
                </c:pt>
                <c:pt idx="7">
                  <c:v>25215</c:v>
                </c:pt>
                <c:pt idx="8">
                  <c:v>16560</c:v>
                </c:pt>
                <c:pt idx="9">
                  <c:v>9091</c:v>
                </c:pt>
                <c:pt idx="10">
                  <c:v>7353</c:v>
                </c:pt>
                <c:pt idx="11">
                  <c:v>9246</c:v>
                </c:pt>
                <c:pt idx="12">
                  <c:v>5293</c:v>
                </c:pt>
                <c:pt idx="13">
                  <c:v>3955</c:v>
                </c:pt>
                <c:pt idx="14">
                  <c:v>1464</c:v>
                </c:pt>
                <c:pt idx="15">
                  <c:v>1590</c:v>
                </c:pt>
                <c:pt idx="16">
                  <c:v>1319</c:v>
                </c:pt>
                <c:pt idx="17">
                  <c:v>167</c:v>
                </c:pt>
                <c:pt idx="18">
                  <c:v>62</c:v>
                </c:pt>
                <c:pt idx="19">
                  <c:v>45</c:v>
                </c:pt>
                <c:pt idx="20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252160"/>
        <c:axId val="106447424"/>
        <c:axId val="0"/>
      </c:bar3DChart>
      <c:catAx>
        <c:axId val="140252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106447424"/>
        <c:crosses val="autoZero"/>
        <c:auto val="1"/>
        <c:lblAlgn val="ctr"/>
        <c:lblOffset val="100"/>
        <c:noMultiLvlLbl val="0"/>
      </c:catAx>
      <c:valAx>
        <c:axId val="106447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402521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5141</c:v>
                </c:pt>
                <c:pt idx="1">
                  <c:v>22680</c:v>
                </c:pt>
                <c:pt idx="2">
                  <c:v>41449</c:v>
                </c:pt>
                <c:pt idx="3">
                  <c:v>35594</c:v>
                </c:pt>
                <c:pt idx="4">
                  <c:v>16958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5412</c:v>
                </c:pt>
                <c:pt idx="1">
                  <c:v>22803</c:v>
                </c:pt>
                <c:pt idx="2">
                  <c:v>41208</c:v>
                </c:pt>
                <c:pt idx="3">
                  <c:v>34328</c:v>
                </c:pt>
                <c:pt idx="4">
                  <c:v>15755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188352"/>
        <c:axId val="31363008"/>
        <c:axId val="0"/>
      </c:bar3DChart>
      <c:catAx>
        <c:axId val="331883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1363008"/>
        <c:crosses val="autoZero"/>
        <c:auto val="1"/>
        <c:lblAlgn val="ctr"/>
        <c:lblOffset val="100"/>
        <c:noMultiLvlLbl val="0"/>
      </c:catAx>
      <c:valAx>
        <c:axId val="313630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33188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 </c:v>
                </c:pt>
                <c:pt idx="6">
                  <c:v>გუგუთი</c:v>
                </c:pt>
                <c:pt idx="7">
                  <c:v>ვახტანგისი 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ახკერპი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34942</c:v>
                </c:pt>
                <c:pt idx="1">
                  <c:v>22373</c:v>
                </c:pt>
                <c:pt idx="2">
                  <c:v>21479</c:v>
                </c:pt>
                <c:pt idx="3">
                  <c:v>10598</c:v>
                </c:pt>
                <c:pt idx="4">
                  <c:v>6731</c:v>
                </c:pt>
                <c:pt idx="5">
                  <c:v>4839</c:v>
                </c:pt>
                <c:pt idx="6">
                  <c:v>949</c:v>
                </c:pt>
                <c:pt idx="7">
                  <c:v>709</c:v>
                </c:pt>
                <c:pt idx="8">
                  <c:v>590</c:v>
                </c:pt>
                <c:pt idx="9">
                  <c:v>395</c:v>
                </c:pt>
                <c:pt idx="1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 </c:v>
                </c:pt>
                <c:pt idx="6">
                  <c:v>გუგუთი</c:v>
                </c:pt>
                <c:pt idx="7">
                  <c:v>ვახტანგისი 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ახკერპი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33442</c:v>
                </c:pt>
                <c:pt idx="1">
                  <c:v>24812</c:v>
                </c:pt>
                <c:pt idx="2">
                  <c:v>22590</c:v>
                </c:pt>
                <c:pt idx="3">
                  <c:v>8753</c:v>
                </c:pt>
                <c:pt idx="4">
                  <c:v>6879</c:v>
                </c:pt>
                <c:pt idx="5">
                  <c:v>4699</c:v>
                </c:pt>
                <c:pt idx="6">
                  <c:v>933</c:v>
                </c:pt>
                <c:pt idx="7">
                  <c:v>884</c:v>
                </c:pt>
                <c:pt idx="8">
                  <c:v>806</c:v>
                </c:pt>
                <c:pt idx="9">
                  <c:v>515</c:v>
                </c:pt>
                <c:pt idx="1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128832"/>
        <c:axId val="91367680"/>
      </c:barChart>
      <c:catAx>
        <c:axId val="107128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1367680"/>
        <c:crosses val="autoZero"/>
        <c:auto val="1"/>
        <c:lblAlgn val="ctr"/>
        <c:lblOffset val="100"/>
        <c:noMultiLvlLbl val="0"/>
      </c:catAx>
      <c:valAx>
        <c:axId val="913676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71288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Sheet1!$B$5:$B$15</c:f>
              <c:strCache>
                <c:ptCount val="11"/>
                <c:pt idx="0">
                  <c:v>სარფი </c:v>
                </c:pt>
                <c:pt idx="1">
                  <c:v>ყაზბეგი </c:v>
                </c:pt>
                <c:pt idx="2">
                  <c:v>წითელი ხიდი</c:v>
                </c:pt>
                <c:pt idx="3">
                  <c:v>სადახლო </c:v>
                </c:pt>
                <c:pt idx="4">
                  <c:v>ცოდნა </c:v>
                </c:pt>
                <c:pt idx="5">
                  <c:v>ნინოწმინდა </c:v>
                </c:pt>
                <c:pt idx="6">
                  <c:v>გუგუთი 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ახკერპი</c:v>
                </c:pt>
                <c:pt idx="10">
                  <c:v>ვახტანგისი </c:v>
                </c:pt>
              </c:strCache>
            </c:strRef>
          </c:cat>
          <c:val>
            <c:numRef>
              <c:f>Sheet1!$C$5:$C$15</c:f>
              <c:numCache>
                <c:formatCode>General</c:formatCode>
                <c:ptCount val="11"/>
                <c:pt idx="0">
                  <c:v>8745</c:v>
                </c:pt>
                <c:pt idx="1">
                  <c:v>7393</c:v>
                </c:pt>
                <c:pt idx="2">
                  <c:v>5639</c:v>
                </c:pt>
                <c:pt idx="3">
                  <c:v>5480</c:v>
                </c:pt>
                <c:pt idx="4">
                  <c:v>2326</c:v>
                </c:pt>
                <c:pt idx="5">
                  <c:v>1825</c:v>
                </c:pt>
                <c:pt idx="6">
                  <c:v>618</c:v>
                </c:pt>
                <c:pt idx="7">
                  <c:v>557</c:v>
                </c:pt>
                <c:pt idx="8">
                  <c:v>278</c:v>
                </c:pt>
                <c:pt idx="9">
                  <c:v>6</c:v>
                </c:pt>
                <c:pt idx="1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D8-451A-83E4-625E26A4FA5C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CC00"/>
            </a:solidFill>
            <a:ln w="9525" cap="flat" cmpd="sng" algn="ctr">
              <a:solidFill>
                <a:srgbClr val="CCCC0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Sheet1!$B$5:$B$15</c:f>
              <c:strCache>
                <c:ptCount val="11"/>
                <c:pt idx="0">
                  <c:v>სარფი </c:v>
                </c:pt>
                <c:pt idx="1">
                  <c:v>ყაზბეგი </c:v>
                </c:pt>
                <c:pt idx="2">
                  <c:v>წითელი ხიდი</c:v>
                </c:pt>
                <c:pt idx="3">
                  <c:v>სადახლო </c:v>
                </c:pt>
                <c:pt idx="4">
                  <c:v>ცოდნა </c:v>
                </c:pt>
                <c:pt idx="5">
                  <c:v>ნინოწმინდა </c:v>
                </c:pt>
                <c:pt idx="6">
                  <c:v>გუგუთი 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ახკერპი</c:v>
                </c:pt>
                <c:pt idx="10">
                  <c:v>ვახტანგისი </c:v>
                </c:pt>
              </c:strCache>
            </c:strRef>
          </c:cat>
          <c:val>
            <c:numRef>
              <c:f>Sheet1!$D$5:$D$15</c:f>
              <c:numCache>
                <c:formatCode>General</c:formatCode>
                <c:ptCount val="11"/>
                <c:pt idx="0">
                  <c:v>7270</c:v>
                </c:pt>
                <c:pt idx="1">
                  <c:v>7049</c:v>
                </c:pt>
                <c:pt idx="2">
                  <c:v>5623</c:v>
                </c:pt>
                <c:pt idx="3">
                  <c:v>5633</c:v>
                </c:pt>
                <c:pt idx="4">
                  <c:v>2519</c:v>
                </c:pt>
                <c:pt idx="5">
                  <c:v>1484</c:v>
                </c:pt>
                <c:pt idx="6">
                  <c:v>662</c:v>
                </c:pt>
                <c:pt idx="7">
                  <c:v>1461</c:v>
                </c:pt>
                <c:pt idx="8">
                  <c:v>868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D8-451A-83E4-625E26A4F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194240"/>
        <c:axId val="91370560"/>
      </c:barChart>
      <c:catAx>
        <c:axId val="109194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1370560"/>
        <c:crosses val="autoZero"/>
        <c:auto val="1"/>
        <c:lblAlgn val="ctr"/>
        <c:lblOffset val="100"/>
        <c:noMultiLvlLbl val="0"/>
      </c:catAx>
      <c:valAx>
        <c:axId val="913705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91942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 </c:v>
                </c:pt>
                <c:pt idx="3">
                  <c:v>სადახლო </c:v>
                </c:pt>
                <c:pt idx="4">
                  <c:v>ნინოწმინდა 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ვალე </c:v>
                </c:pt>
                <c:pt idx="8">
                  <c:v>გუგუთი</c:v>
                </c:pt>
                <c:pt idx="9">
                  <c:v>ვახტანგისი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3359</c:v>
                </c:pt>
                <c:pt idx="1">
                  <c:v>2989</c:v>
                </c:pt>
                <c:pt idx="2">
                  <c:v>2936</c:v>
                </c:pt>
                <c:pt idx="3">
                  <c:v>2286</c:v>
                </c:pt>
                <c:pt idx="4">
                  <c:v>795</c:v>
                </c:pt>
                <c:pt idx="5">
                  <c:v>620</c:v>
                </c:pt>
                <c:pt idx="6">
                  <c:v>125</c:v>
                </c:pt>
                <c:pt idx="7">
                  <c:v>105</c:v>
                </c:pt>
                <c:pt idx="8">
                  <c:v>62</c:v>
                </c:pt>
                <c:pt idx="9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 </c:v>
                </c:pt>
                <c:pt idx="3">
                  <c:v>სადახლო </c:v>
                </c:pt>
                <c:pt idx="4">
                  <c:v>ნინოწმინდა 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ვალე </c:v>
                </c:pt>
                <c:pt idx="8">
                  <c:v>გუგუთი</c:v>
                </c:pt>
                <c:pt idx="9">
                  <c:v>ვახტანგისი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2888</c:v>
                </c:pt>
                <c:pt idx="1">
                  <c:v>3101</c:v>
                </c:pt>
                <c:pt idx="2">
                  <c:v>2758</c:v>
                </c:pt>
                <c:pt idx="3">
                  <c:v>2339</c:v>
                </c:pt>
                <c:pt idx="4">
                  <c:v>702</c:v>
                </c:pt>
                <c:pt idx="5">
                  <c:v>650</c:v>
                </c:pt>
                <c:pt idx="6">
                  <c:v>246</c:v>
                </c:pt>
                <c:pt idx="7">
                  <c:v>218</c:v>
                </c:pt>
                <c:pt idx="8">
                  <c:v>86</c:v>
                </c:pt>
                <c:pt idx="9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189632"/>
        <c:axId val="91372864"/>
      </c:barChart>
      <c:catAx>
        <c:axId val="109189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1372864"/>
        <c:crosses val="autoZero"/>
        <c:auto val="1"/>
        <c:lblAlgn val="ctr"/>
        <c:lblOffset val="100"/>
        <c:noMultiLvlLbl val="0"/>
      </c:catAx>
      <c:valAx>
        <c:axId val="913728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9189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311334513803364"/>
          <c:y val="0.12080529674414169"/>
          <c:w val="0.7490559353312366"/>
          <c:h val="0.7350089630047579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1123665219302552"/>
                  <c:y val="0.119180716654386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9844506210811308"/>
                  <c:y val="-0.205942489183656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22498261986952559"/>
                  <c:y val="-0.143168532871351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0418640415946166"/>
                  <c:y val="0.12312012469872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-3.2192925065939178E-3"/>
                  <c:y val="5.878976410028515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47777</c:v>
                </c:pt>
                <c:pt idx="1">
                  <c:v>101794</c:v>
                </c:pt>
                <c:pt idx="2">
                  <c:v>82764</c:v>
                </c:pt>
                <c:pt idx="3">
                  <c:v>67321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73725652714457E-2"/>
          <c:y val="3.3898305084745811E-2"/>
          <c:w val="0.84947046092922551"/>
          <c:h val="0.600427029954589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Sheet1!$C$1:$F$2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2019</c:v>
                  </c:pt>
                  <c:pt idx="2">
                    <c:v>2018</c:v>
                  </c:pt>
                </c:lvl>
              </c:multiLvlStrCache>
            </c:multiLvlStrRef>
          </c:cat>
          <c:val>
            <c:numRef>
              <c:f>Sheet1!$C$3:$F$3</c:f>
              <c:numCache>
                <c:formatCode>General</c:formatCode>
                <c:ptCount val="4"/>
                <c:pt idx="0">
                  <c:v>44</c:v>
                </c:pt>
                <c:pt idx="1">
                  <c:v>44</c:v>
                </c:pt>
                <c:pt idx="2">
                  <c:v>42</c:v>
                </c:pt>
                <c:pt idx="3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20-43E2-AC03-4C30F10FD226}"/>
            </c:ext>
          </c:extLst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1.0370094802263523E-2"/>
                  <c:y val="-1.058966065557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4-46D5-903B-F84C7E5DD499}"/>
                </c:ext>
              </c:extLst>
            </c:dLbl>
            <c:dLbl>
              <c:idx val="1"/>
              <c:layout>
                <c:manualLayout>
                  <c:x val="2.2814208564979749E-2"/>
                  <c:y val="-2.647415163893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4-46D5-903B-F84C7E5DD499}"/>
                </c:ext>
              </c:extLst>
            </c:dLbl>
            <c:dLbl>
              <c:idx val="2"/>
              <c:layout>
                <c:manualLayout>
                  <c:x val="1.4518132723168931E-2"/>
                  <c:y val="-3.176898196672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4-46D5-903B-F84C7E5DD499}"/>
                </c:ext>
              </c:extLst>
            </c:dLbl>
            <c:dLbl>
              <c:idx val="3"/>
              <c:layout>
                <c:manualLayout>
                  <c:x val="1.0370094802263523E-2"/>
                  <c:y val="-3.706381229451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4-46D5-903B-F84C7E5DD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Sheet1!$C$1:$F$2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2019</c:v>
                  </c:pt>
                  <c:pt idx="2">
                    <c:v>2018</c:v>
                  </c:pt>
                </c:lvl>
              </c:multiLvlStrCache>
            </c:multiLvlStrRef>
          </c:cat>
          <c:val>
            <c:numRef>
              <c:f>Sheet1!$C$4:$F$4</c:f>
              <c:numCache>
                <c:formatCode>General</c:formatCode>
                <c:ptCount val="4"/>
                <c:pt idx="0">
                  <c:v>297</c:v>
                </c:pt>
                <c:pt idx="1">
                  <c:v>256</c:v>
                </c:pt>
                <c:pt idx="2">
                  <c:v>220</c:v>
                </c:pt>
                <c:pt idx="3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20-43E2-AC03-4C30F10FD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848256"/>
        <c:axId val="84555968"/>
        <c:axId val="0"/>
      </c:bar3DChart>
      <c:catAx>
        <c:axId val="10684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4555968"/>
        <c:crosses val="autoZero"/>
        <c:auto val="1"/>
        <c:lblAlgn val="ctr"/>
        <c:lblOffset val="100"/>
        <c:noMultiLvlLbl val="0"/>
      </c:catAx>
      <c:valAx>
        <c:axId val="84555968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6848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18582216696576"/>
          <c:y val="0.82573553305837932"/>
          <c:w val="0.57714762628356908"/>
          <c:h val="0.120163937841104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205</c:v>
                </c:pt>
                <c:pt idx="1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152</c:v>
                </c:pt>
                <c:pt idx="1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49792"/>
        <c:axId val="109266624"/>
      </c:barChart>
      <c:catAx>
        <c:axId val="106849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9266624"/>
        <c:crosses val="autoZero"/>
        <c:auto val="1"/>
        <c:lblAlgn val="ctr"/>
        <c:lblOffset val="100"/>
        <c:noMultiLvlLbl val="0"/>
      </c:catAx>
      <c:valAx>
        <c:axId val="109266624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068497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1281090</c:v>
                </c:pt>
                <c:pt idx="1">
                  <c:v>555268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301235</c:v>
                </c:pt>
                <c:pt idx="1">
                  <c:v>364841</c:v>
                </c:pt>
                <c:pt idx="2">
                  <c:v>393209</c:v>
                </c:pt>
                <c:pt idx="3">
                  <c:v>394752</c:v>
                </c:pt>
                <c:pt idx="4">
                  <c:v>463144</c:v>
                </c:pt>
                <c:pt idx="5">
                  <c:v>510743</c:v>
                </c:pt>
                <c:pt idx="6">
                  <c:v>596762</c:v>
                </c:pt>
                <c:pt idx="7">
                  <c:v>657569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141434368"/>
        <c:axId val="109302848"/>
        <c:axId val="157639936"/>
      </c:bar3DChart>
      <c:catAx>
        <c:axId val="14143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109302848"/>
        <c:crosses val="autoZero"/>
        <c:auto val="1"/>
        <c:lblAlgn val="ctr"/>
        <c:lblOffset val="100"/>
        <c:noMultiLvlLbl val="0"/>
      </c:catAx>
      <c:valAx>
        <c:axId val="109302848"/>
        <c:scaling>
          <c:orientation val="minMax"/>
          <c:max val="7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141434368"/>
        <c:crosses val="autoZero"/>
        <c:crossBetween val="between"/>
      </c:valAx>
      <c:serAx>
        <c:axId val="157639936"/>
        <c:scaling>
          <c:orientation val="minMax"/>
        </c:scaling>
        <c:delete val="1"/>
        <c:axPos val="b"/>
        <c:majorTickMark val="out"/>
        <c:minorTickMark val="none"/>
        <c:tickLblPos val="nextTo"/>
        <c:crossAx val="109302848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</c:v>
                </c:pt>
                <c:pt idx="1">
                  <c:v>აზერბაიჯანი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ირანი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124090</c:v>
                </c:pt>
                <c:pt idx="1">
                  <c:v>125094</c:v>
                </c:pt>
                <c:pt idx="2">
                  <c:v>111360</c:v>
                </c:pt>
                <c:pt idx="3">
                  <c:v>121148</c:v>
                </c:pt>
                <c:pt idx="4">
                  <c:v>31006</c:v>
                </c:pt>
                <c:pt idx="5">
                  <c:v>14069</c:v>
                </c:pt>
                <c:pt idx="6">
                  <c:v>20430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</c:v>
                </c:pt>
                <c:pt idx="1">
                  <c:v>აზერბაიჯანი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ირანი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155765</c:v>
                </c:pt>
                <c:pt idx="1">
                  <c:v>131518</c:v>
                </c:pt>
                <c:pt idx="2">
                  <c:v>121982</c:v>
                </c:pt>
                <c:pt idx="3">
                  <c:v>112817</c:v>
                </c:pt>
                <c:pt idx="4">
                  <c:v>43259</c:v>
                </c:pt>
                <c:pt idx="5">
                  <c:v>15729</c:v>
                </c:pt>
                <c:pt idx="6">
                  <c:v>8626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3784832"/>
        <c:axId val="109304000"/>
      </c:barChart>
      <c:catAx>
        <c:axId val="153784832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04000"/>
        <c:crosses val="autoZero"/>
        <c:auto val="1"/>
        <c:lblAlgn val="ctr"/>
        <c:lblOffset val="100"/>
        <c:noMultiLvlLbl val="0"/>
      </c:catAx>
      <c:valAx>
        <c:axId val="109304000"/>
        <c:scaling>
          <c:orientation val="minMax"/>
          <c:max val="20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3784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68863794752822E-2"/>
          <c:y val="1.8264528200385991E-2"/>
          <c:w val="0.94862744341563798"/>
          <c:h val="0.67634120434996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ისრაელი</c:v>
                </c:pt>
                <c:pt idx="1">
                  <c:v>გერმანია</c:v>
                </c:pt>
                <c:pt idx="2">
                  <c:v>პოლონეთი</c:v>
                </c:pt>
                <c:pt idx="3">
                  <c:v>ინდოეთი</c:v>
                </c:pt>
                <c:pt idx="4">
                  <c:v>ყაზახეთი</c:v>
                </c:pt>
                <c:pt idx="5">
                  <c:v>ა.შ.შ.</c:v>
                </c:pt>
                <c:pt idx="6">
                  <c:v>დიდი ბრიტანეთი</c:v>
                </c:pt>
                <c:pt idx="7">
                  <c:v>ჩინეთი</c:v>
                </c:pt>
                <c:pt idx="8">
                  <c:v>ბელორუსია</c:v>
                </c:pt>
                <c:pt idx="9">
                  <c:v>საფრანგეთი</c:v>
                </c:pt>
                <c:pt idx="10">
                  <c:v>საუდის არაბეთი</c:v>
                </c:pt>
                <c:pt idx="11">
                  <c:v>იტალია</c:v>
                </c:pt>
                <c:pt idx="12">
                  <c:v>არაბ გაერ საე</c:v>
                </c:pt>
                <c:pt idx="13">
                  <c:v>ლიტვა</c:v>
                </c:pt>
                <c:pt idx="14">
                  <c:v>ნიდერლანდები</c:v>
                </c:pt>
                <c:pt idx="15">
                  <c:v>საბერძნეთი</c:v>
                </c:pt>
                <c:pt idx="16">
                  <c:v>ლატვია</c:v>
                </c:pt>
                <c:pt idx="17">
                  <c:v>ფილიპინები</c:v>
                </c:pt>
                <c:pt idx="18">
                  <c:v>კუვეიტი</c:v>
                </c:pt>
                <c:pt idx="19">
                  <c:v>ესპანეთი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17357</c:v>
                </c:pt>
                <c:pt idx="1">
                  <c:v>7554</c:v>
                </c:pt>
                <c:pt idx="2">
                  <c:v>7034</c:v>
                </c:pt>
                <c:pt idx="3">
                  <c:v>6406</c:v>
                </c:pt>
                <c:pt idx="4">
                  <c:v>6272</c:v>
                </c:pt>
                <c:pt idx="5">
                  <c:v>3851</c:v>
                </c:pt>
                <c:pt idx="6">
                  <c:v>3642</c:v>
                </c:pt>
                <c:pt idx="7">
                  <c:v>3238</c:v>
                </c:pt>
                <c:pt idx="8">
                  <c:v>2787</c:v>
                </c:pt>
                <c:pt idx="9">
                  <c:v>2567</c:v>
                </c:pt>
                <c:pt idx="10">
                  <c:v>2521</c:v>
                </c:pt>
                <c:pt idx="11">
                  <c:v>2303</c:v>
                </c:pt>
                <c:pt idx="12">
                  <c:v>2032</c:v>
                </c:pt>
                <c:pt idx="13">
                  <c:v>1981</c:v>
                </c:pt>
                <c:pt idx="14">
                  <c:v>1950</c:v>
                </c:pt>
                <c:pt idx="15">
                  <c:v>1872</c:v>
                </c:pt>
                <c:pt idx="16">
                  <c:v>1778</c:v>
                </c:pt>
                <c:pt idx="17">
                  <c:v>1669</c:v>
                </c:pt>
                <c:pt idx="18">
                  <c:v>1533</c:v>
                </c:pt>
                <c:pt idx="19">
                  <c:v>1498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785344"/>
        <c:axId val="140537792"/>
      </c:barChart>
      <c:catAx>
        <c:axId val="15378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bg2">
                    <a:lumMod val="25000"/>
                  </a:schemeClr>
                </a:solidFill>
              </a:defRPr>
            </a:pPr>
            <a:endParaRPr lang="en-US"/>
          </a:p>
        </c:txPr>
        <c:crossAx val="140537792"/>
        <c:crosses val="autoZero"/>
        <c:auto val="1"/>
        <c:lblAlgn val="ctr"/>
        <c:lblOffset val="100"/>
        <c:noMultiLvlLbl val="0"/>
      </c:catAx>
      <c:valAx>
        <c:axId val="140537792"/>
        <c:scaling>
          <c:orientation val="minMax"/>
          <c:max val="2000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600">
                <a:solidFill>
                  <a:schemeClr val="bg2">
                    <a:lumMod val="25000"/>
                  </a:schemeClr>
                </a:solidFill>
              </a:defRPr>
            </a:pPr>
            <a:endParaRPr lang="en-US"/>
          </a:p>
        </c:txPr>
        <c:crossAx val="15378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22106</c:v>
                </c:pt>
                <c:pt idx="1">
                  <c:v>93112</c:v>
                </c:pt>
                <c:pt idx="2">
                  <c:v>171321</c:v>
                </c:pt>
                <c:pt idx="3">
                  <c:v>112184</c:v>
                </c:pt>
                <c:pt idx="4">
                  <c:v>41676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20155</c:v>
                </c:pt>
                <c:pt idx="1">
                  <c:v>91337</c:v>
                </c:pt>
                <c:pt idx="2">
                  <c:v>166260</c:v>
                </c:pt>
                <c:pt idx="3">
                  <c:v>108209</c:v>
                </c:pt>
                <c:pt idx="4">
                  <c:v>38961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422208"/>
        <c:axId val="155505728"/>
        <c:axId val="0"/>
      </c:bar3DChart>
      <c:catAx>
        <c:axId val="155422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55505728"/>
        <c:crosses val="autoZero"/>
        <c:auto val="1"/>
        <c:lblAlgn val="ctr"/>
        <c:lblOffset val="100"/>
        <c:noMultiLvlLbl val="0"/>
      </c:catAx>
      <c:valAx>
        <c:axId val="155505728"/>
        <c:scaling>
          <c:orientation val="minMax"/>
          <c:max val="2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554222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18477</c:v>
                </c:pt>
                <c:pt idx="1">
                  <c:v>50339</c:v>
                </c:pt>
                <c:pt idx="2">
                  <c:v>65877</c:v>
                </c:pt>
                <c:pt idx="3">
                  <c:v>53346</c:v>
                </c:pt>
                <c:pt idx="4">
                  <c:v>29131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16881</c:v>
                </c:pt>
                <c:pt idx="1">
                  <c:v>47077</c:v>
                </c:pt>
                <c:pt idx="2">
                  <c:v>59983</c:v>
                </c:pt>
                <c:pt idx="3">
                  <c:v>48793</c:v>
                </c:pt>
                <c:pt idx="4">
                  <c:v>25865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806720"/>
        <c:axId val="155506880"/>
        <c:axId val="0"/>
      </c:bar3DChart>
      <c:catAx>
        <c:axId val="155806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55506880"/>
        <c:crosses val="autoZero"/>
        <c:auto val="1"/>
        <c:lblAlgn val="ctr"/>
        <c:lblOffset val="100"/>
        <c:noMultiLvlLbl val="0"/>
      </c:catAx>
      <c:valAx>
        <c:axId val="155506880"/>
        <c:scaling>
          <c:orientation val="minMax"/>
          <c:max val="1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55806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  <c:perspective val="3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289732</c:v>
                </c:pt>
                <c:pt idx="1">
                  <c:v>277007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300133</c:v>
                </c:pt>
                <c:pt idx="1">
                  <c:v>278261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57215232"/>
        <c:axId val="31268864"/>
        <c:axId val="0"/>
      </c:bar3DChart>
      <c:catAx>
        <c:axId val="157215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8864"/>
        <c:crosses val="autoZero"/>
        <c:auto val="1"/>
        <c:lblAlgn val="ctr"/>
        <c:lblOffset val="100"/>
        <c:noMultiLvlLbl val="0"/>
      </c:catAx>
      <c:valAx>
        <c:axId val="31268864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15721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6078</c:v>
                </c:pt>
                <c:pt idx="1">
                  <c:v>37631</c:v>
                </c:pt>
                <c:pt idx="2">
                  <c:v>58812</c:v>
                </c:pt>
                <c:pt idx="3">
                  <c:v>37776</c:v>
                </c:pt>
                <c:pt idx="4">
                  <c:v>14888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6423</c:v>
                </c:pt>
                <c:pt idx="1">
                  <c:v>39715</c:v>
                </c:pt>
                <c:pt idx="2">
                  <c:v>60228</c:v>
                </c:pt>
                <c:pt idx="3">
                  <c:v>37756</c:v>
                </c:pt>
                <c:pt idx="4">
                  <c:v>14633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185792"/>
        <c:axId val="31361280"/>
        <c:axId val="0"/>
      </c:bar3DChart>
      <c:catAx>
        <c:axId val="33185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1361280"/>
        <c:crosses val="autoZero"/>
        <c:auto val="1"/>
        <c:lblAlgn val="ctr"/>
        <c:lblOffset val="100"/>
        <c:noMultiLvlLbl val="0"/>
      </c:catAx>
      <c:valAx>
        <c:axId val="31361280"/>
        <c:scaling>
          <c:orientation val="minMax"/>
          <c:max val="7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331857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(აპრილი, 2019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/>
              <a:t>2019, </a:t>
            </a:r>
            <a:r>
              <a:rPr lang="en-US" sz="900" dirty="0" smtClean="0"/>
              <a:t> </a:t>
            </a:r>
            <a:r>
              <a:rPr lang="ka-GE" sz="900" dirty="0"/>
              <a:t>შსს საინფორმაციო-ანალიტიკური დეპარტამენტი</a:t>
            </a:r>
            <a:r>
              <a:rPr lang="en-US" sz="900" dirty="0"/>
              <a:t> - </a:t>
            </a:r>
            <a:r>
              <a:rPr lang="ka-GE" sz="900" dirty="0"/>
              <a:t>საინფორმაციო  ცენტრი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370324" y="369794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400" b="1" dirty="0"/>
              <a:t> სარკინიგზო  ტრანსპორტის მოძრაობის დინამიკა</a:t>
            </a:r>
            <a:r>
              <a:rPr lang="en-US" sz="1400" b="1" dirty="0"/>
              <a:t> </a:t>
            </a:r>
            <a:endParaRPr lang="ka-GE" sz="1400" b="1" dirty="0" smtClean="0"/>
          </a:p>
          <a:p>
            <a:pPr algn="ctr"/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(აპრილი, 2019 წელი)</a:t>
            </a:r>
            <a:endParaRPr lang="en-US" sz="1600" b="1" dirty="0"/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6" name="Chart 65"/>
          <p:cNvGraphicFramePr/>
          <p:nvPr>
            <p:extLst>
              <p:ext uri="{D42A27DB-BD31-4B8C-83A1-F6EECF244321}">
                <p14:modId xmlns:p14="http://schemas.microsoft.com/office/powerpoint/2010/main" val="1702516876"/>
              </p:ext>
            </p:extLst>
          </p:nvPr>
        </p:nvGraphicFramePr>
        <p:xfrm>
          <a:off x="3052833" y="1093452"/>
          <a:ext cx="6123377" cy="239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/>
              <a:t>საზღვაო რეისების </a:t>
            </a:r>
            <a:r>
              <a:rPr lang="ka-GE" sz="1400" b="1" dirty="0" smtClean="0"/>
              <a:t>დინამიკა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ka-GE" sz="1400" b="1" dirty="0" smtClean="0"/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(აპრილი, 2019 წელი)</a:t>
            </a:r>
            <a:endParaRPr lang="en-US" sz="1600" b="1" dirty="0"/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477216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81" y="1811275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6" grpId="0">
        <p:bldAsOne/>
      </p:bldGraphic>
      <p:bldP spid="67" grpId="0"/>
      <p:bldGraphic spid="6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LiteratMT_n" panose="020B7200000000000000" pitchFamily="34" charset="0"/>
              </a:rPr>
              <a:t>საქართველოს სახელმწიფო საზღვარი</a:t>
            </a:r>
            <a:endParaRPr lang="en-US" b="1" dirty="0">
              <a:latin typeface="LiteratMT_n" panose="020B7200000000000000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r>
              <a:rPr lang="ka-GE" sz="675" i="1" dirty="0">
                <a:solidFill>
                  <a:srgbClr val="FF0000"/>
                </a:solidFill>
                <a:latin typeface="Sylfaen" panose="010A0502050306030303" pitchFamily="18" charset="0"/>
              </a:rPr>
              <a:t>.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/>
              <a:t>საქართველოს სახელმწიფო საზღვრის კვეთის სტატისტიკა</a:t>
            </a:r>
            <a:br>
              <a:rPr lang="ka-GE" sz="3600" b="1" dirty="0" smtClean="0"/>
            </a:br>
            <a:r>
              <a:rPr lang="ka-GE" sz="3600" b="1" dirty="0" smtClean="0"/>
              <a:t>სასაზღვრო </a:t>
            </a:r>
            <a:r>
              <a:rPr lang="en-US" sz="3600" b="1" dirty="0" smtClean="0"/>
              <a:t>- </a:t>
            </a:r>
            <a:r>
              <a:rPr lang="ka-GE" sz="3600" b="1" dirty="0" smtClean="0"/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(აპრილი, 2019 წელი)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400" b="1" dirty="0">
              <a:solidFill>
                <a:srgbClr val="FF7C80"/>
              </a:solidFill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536770"/>
              </p:ext>
            </p:extLst>
          </p:nvPr>
        </p:nvGraphicFramePr>
        <p:xfrm>
          <a:off x="3493963" y="2558791"/>
          <a:ext cx="8295874" cy="3795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518170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1 836 358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ჯერ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20"/>
            <a:ext cx="9144000" cy="8844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/>
              <a:t>საქართველოს  სახელმწიფო  საზღვარზე  გადაადგილებული  </a:t>
            </a:r>
            <a:br>
              <a:rPr lang="ka-GE" sz="1400" b="1" dirty="0" smtClean="0"/>
            </a:br>
            <a:r>
              <a:rPr lang="ka-GE" sz="1400" b="1" dirty="0" smtClean="0"/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</a:rPr>
              <a:t/>
            </a:r>
            <a:br>
              <a:rPr lang="ka-GE" sz="1100" b="1" dirty="0" smtClean="0">
                <a:solidFill>
                  <a:srgbClr val="C00000"/>
                </a:solidFill>
              </a:rPr>
            </a:b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FF7C80"/>
                </a:solidFill>
              </a:rPr>
              <a:t>აპრილი, 2019 წელი</a:t>
            </a:r>
            <a:endParaRPr lang="en-US" sz="1400" b="1" dirty="0">
              <a:solidFill>
                <a:srgbClr val="FF7C80"/>
              </a:solidFill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+16,1%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+ 9,6 %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</a:rPr>
              <a:t>657 569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</a:rPr>
              <a:t>322 854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</a:rPr>
              <a:t>135 328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სხვა - </a:t>
            </a:r>
            <a:r>
              <a:rPr lang="ka-GE" sz="1000" b="1" dirty="0" smtClean="0">
                <a:solidFill>
                  <a:srgbClr val="FF7C80"/>
                </a:solidFill>
              </a:rPr>
              <a:t>199 387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354447544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/>
              <a:t>+</a:t>
            </a:r>
            <a:r>
              <a:rPr lang="ka-GE" sz="2000" b="1" dirty="0" smtClean="0"/>
              <a:t> 10,2%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-1 %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ka-GE" sz="1300" b="1" dirty="0" smtClean="0">
                <a:latin typeface="Sylfaen" panose="010A0502050306030303" pitchFamily="18" charset="0"/>
              </a:rPr>
              <a:t>პირველი ექვსეული კვეთების რაოდენობის მიხედვით</a:t>
            </a: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(აპრილი, 2019 წელი)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endParaRPr lang="en-US" sz="1300" b="1" dirty="0"/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3868964301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404265" y="1178543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+26%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35443" y="1318851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+5%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48127" y="1515110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+10%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35210" y="1445809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24001" y="1935822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+40%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91576" y="2062780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-58%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458824"/>
              </p:ext>
            </p:extLst>
          </p:nvPr>
        </p:nvGraphicFramePr>
        <p:xfrm>
          <a:off x="3312000" y="4248000"/>
          <a:ext cx="7776000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571033" y="3693828"/>
            <a:ext cx="6678889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" panose="010A0502050306030303" pitchFamily="18" charset="0"/>
              </a:rPr>
              <a:t>ქვეყნების ოცეული (პირველი ე</a:t>
            </a:r>
            <a:r>
              <a:rPr lang="ka-GE" sz="1200" b="1" dirty="0">
                <a:latin typeface="Sylfaen" panose="010A0502050306030303" pitchFamily="18" charset="0"/>
              </a:rPr>
              <a:t>ქ</a:t>
            </a:r>
            <a:r>
              <a:rPr lang="ka-GE" sz="1200" b="1" dirty="0" smtClean="0">
                <a:latin typeface="Sylfaen" panose="010A0502050306030303" pitchFamily="18" charset="0"/>
              </a:rPr>
              <a:t>ვსეულის შემდეგ) </a:t>
            </a:r>
            <a:r>
              <a:rPr lang="ka-GE" sz="1200" b="1" dirty="0" smtClean="0"/>
              <a:t> </a:t>
            </a:r>
            <a:r>
              <a:rPr lang="ka-GE" sz="1200" b="1" dirty="0"/>
              <a:t>კვეთების რაოდენობის </a:t>
            </a:r>
            <a:r>
              <a:rPr lang="ka-GE" sz="1200" b="1" dirty="0" smtClean="0"/>
              <a:t>მიხედვით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(აპრილი, 2019 წელი)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573252" y="2182290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+12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5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უცხო ქვეყნის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(აპრილი, 2019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40868481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4200421844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(აპრილი, 2019 წელი)</a:t>
            </a:r>
            <a:endParaRPr lang="en-US" sz="1300" b="1" dirty="0"/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67821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საქართველოს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აპრილი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2282692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529964351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335343"/>
              </p:ext>
            </p:extLst>
          </p:nvPr>
        </p:nvGraphicFramePr>
        <p:xfrm>
          <a:off x="2181533" y="84813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1814569297"/>
              </p:ext>
            </p:extLst>
          </p:nvPr>
        </p:nvGraphicFramePr>
        <p:xfrm>
          <a:off x="2167947" y="2387942"/>
          <a:ext cx="7181331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030938"/>
              </p:ext>
            </p:extLst>
          </p:nvPr>
        </p:nvGraphicFramePr>
        <p:xfrm>
          <a:off x="2161494" y="3760117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212" y="1104275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5471" y="2389941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05316" y="3568001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(აპრილი, 2019 წელი)</a:t>
            </a:r>
            <a:endParaRPr lang="en-US" sz="25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099721"/>
              </p:ext>
            </p:extLst>
          </p:nvPr>
        </p:nvGraphicFramePr>
        <p:xfrm>
          <a:off x="5300133" y="4997688"/>
          <a:ext cx="3737599" cy="176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1836620" y="5106752"/>
            <a:ext cx="2902638" cy="145557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/>
              <a:t>საავტომობილო ტრანსპორტის </a:t>
            </a:r>
            <a:r>
              <a:rPr lang="ka-GE" sz="1200" b="1" dirty="0" smtClean="0"/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კვეთების</a:t>
            </a:r>
            <a:endParaRPr lang="en-US" sz="1200" dirty="0"/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რაოდენობა </a:t>
            </a:r>
            <a:r>
              <a:rPr lang="ka-GE" sz="1200" dirty="0"/>
              <a:t>ორივე </a:t>
            </a:r>
            <a:r>
              <a:rPr lang="ka-GE" sz="1200" dirty="0" smtClean="0"/>
              <a:t>მიმართულებით:  </a:t>
            </a:r>
            <a:endParaRPr lang="en-US" sz="1200" dirty="0"/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</a:rPr>
              <a:t>299 656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342138" y="5011084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თურქეთისკენ/ თურქეთიდან - </a:t>
            </a:r>
            <a:r>
              <a:rPr lang="ka-GE" sz="1100" i="1" dirty="0" smtClean="0"/>
              <a:t>   </a:t>
            </a:r>
            <a:r>
              <a:rPr lang="ka-GE" sz="1100" b="1" i="1" dirty="0" smtClean="0"/>
              <a:t>47 777-</a:t>
            </a:r>
            <a:r>
              <a:rPr lang="ka-GE" sz="1100" i="1" dirty="0" smtClean="0"/>
              <a:t>ჯერ</a:t>
            </a:r>
            <a:endParaRPr lang="ka-GE" sz="11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369799" y="5944189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სომხეთისკენ/</a:t>
            </a:r>
          </a:p>
          <a:p>
            <a:pPr lvl="0"/>
            <a:r>
              <a:rPr lang="ka-GE" sz="1100" i="1" dirty="0"/>
              <a:t>სომხეთიდან - </a:t>
            </a:r>
            <a:endParaRPr lang="ka-GE" sz="1100" i="1" dirty="0" smtClean="0"/>
          </a:p>
          <a:p>
            <a:pPr lvl="0"/>
            <a:r>
              <a:rPr lang="ka-GE" sz="1100" b="1" i="1" dirty="0" smtClean="0"/>
              <a:t>101 794-</a:t>
            </a:r>
            <a:r>
              <a:rPr lang="ka-GE" sz="1100" i="1" dirty="0" smtClean="0"/>
              <a:t>ჯერ</a:t>
            </a:r>
            <a:endParaRPr lang="en-US" sz="11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063019" y="6049559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აზერბაიჯანისკენ</a:t>
            </a:r>
          </a:p>
          <a:p>
            <a:pPr lvl="0"/>
            <a:r>
              <a:rPr lang="ka-GE" sz="1100" i="1" dirty="0"/>
              <a:t>/აზერბაიჯანიდან – </a:t>
            </a:r>
            <a:r>
              <a:rPr lang="ka-GE" sz="1100" b="1" i="1" dirty="0" smtClean="0"/>
              <a:t>82 764</a:t>
            </a:r>
            <a:r>
              <a:rPr lang="ka-GE" sz="1100" i="1" dirty="0" smtClean="0"/>
              <a:t>-ჯერ</a:t>
            </a:r>
            <a:endParaRPr lang="en-US" sz="11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063019" y="5004667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რუსეთისკენ/</a:t>
            </a:r>
          </a:p>
          <a:p>
            <a:pPr lvl="0"/>
            <a:r>
              <a:rPr lang="ka-GE" sz="1100" i="1" dirty="0"/>
              <a:t>რუსეთიდან – </a:t>
            </a:r>
          </a:p>
          <a:p>
            <a:pPr lvl="0"/>
            <a:r>
              <a:rPr lang="ka-GE" sz="1100" b="1" i="1" dirty="0" smtClean="0"/>
              <a:t>67 321-</a:t>
            </a:r>
            <a:r>
              <a:rPr lang="ka-GE" sz="1100" i="1" dirty="0" smtClean="0"/>
              <a:t>ჯერ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62175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25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5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59" grpId="0">
        <p:bldAsOne/>
      </p:bldGraphic>
      <p:bldGraphic spid="60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9341</TotalTime>
  <Words>458</Words>
  <Application>Microsoft Office PowerPoint</Application>
  <PresentationFormat>Custom</PresentationFormat>
  <Paragraphs>248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Tamari Eristavi</cp:lastModifiedBy>
  <cp:revision>797</cp:revision>
  <cp:lastPrinted>2019-04-10T08:27:45Z</cp:lastPrinted>
  <dcterms:created xsi:type="dcterms:W3CDTF">2018-07-08T13:18:12Z</dcterms:created>
  <dcterms:modified xsi:type="dcterms:W3CDTF">2019-05-10T08:29:49Z</dcterms:modified>
</cp:coreProperties>
</file>