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72" r:id="rId10"/>
    <p:sldId id="273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-1038" y="-32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ystem\desktop\&#4315;&#4312;&#4306;&#4320;&#4304;&#4330;&#4312;&#4304;\Book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ystem\desktop\&#4315;&#4312;&#4306;&#4320;&#4304;&#4330;&#4312;&#4304;\2012\samushao\&#4320;&#4313;&#4312;&#4316;&#4312;&#4306;&#4310;&#4304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წითელი ხიდი</c:v>
                </c:pt>
                <c:pt idx="3">
                  <c:v>სადახლო </c:v>
                </c:pt>
                <c:pt idx="4">
                  <c:v>ყაზბეგი</c:v>
                </c:pt>
                <c:pt idx="5">
                  <c:v>ცოდნა </c:v>
                </c:pt>
                <c:pt idx="6">
                  <c:v>ქუთაისის აეროპორტი</c:v>
                </c:pt>
                <c:pt idx="7">
                  <c:v>ნინოწმინდა</c:v>
                </c:pt>
                <c:pt idx="8">
                  <c:v>ბათუმის აეროპორტი</c:v>
                </c:pt>
                <c:pt idx="9">
                  <c:v>ვალე</c:v>
                </c:pt>
                <c:pt idx="10">
                  <c:v>კარწახი </c:v>
                </c:pt>
                <c:pt idx="11">
                  <c:v>გარდაბნის რკინიგზა</c:v>
                </c:pt>
                <c:pt idx="12">
                  <c:v>ვახტანგისი</c:v>
                </c:pt>
                <c:pt idx="13">
                  <c:v>გუგუთი</c:v>
                </c:pt>
                <c:pt idx="14">
                  <c:v>სადახლოს რკინიგზა </c:v>
                </c:pt>
                <c:pt idx="15">
                  <c:v>ბათუმის პორტი </c:v>
                </c:pt>
                <c:pt idx="16">
                  <c:v>ფოთის პორტი</c:v>
                </c:pt>
                <c:pt idx="17">
                  <c:v>ყულევის პორტი</c:v>
                </c:pt>
                <c:pt idx="18">
                  <c:v>სამთაწყარო</c:v>
                </c:pt>
                <c:pt idx="19">
                  <c:v>ახკერპი </c:v>
                </c:pt>
                <c:pt idx="20">
                  <c:v>კარწახის რკინიგზა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247382</c:v>
                </c:pt>
                <c:pt idx="1">
                  <c:v>178109</c:v>
                </c:pt>
                <c:pt idx="2">
                  <c:v>143487</c:v>
                </c:pt>
                <c:pt idx="3">
                  <c:v>136709</c:v>
                </c:pt>
                <c:pt idx="4">
                  <c:v>120239</c:v>
                </c:pt>
                <c:pt idx="5">
                  <c:v>31821</c:v>
                </c:pt>
                <c:pt idx="6">
                  <c:v>31172</c:v>
                </c:pt>
                <c:pt idx="7">
                  <c:v>25269</c:v>
                </c:pt>
                <c:pt idx="8">
                  <c:v>22503</c:v>
                </c:pt>
                <c:pt idx="9">
                  <c:v>8413</c:v>
                </c:pt>
                <c:pt idx="10">
                  <c:v>8310</c:v>
                </c:pt>
                <c:pt idx="11">
                  <c:v>7563</c:v>
                </c:pt>
                <c:pt idx="12">
                  <c:v>6763</c:v>
                </c:pt>
                <c:pt idx="13">
                  <c:v>4943</c:v>
                </c:pt>
                <c:pt idx="14">
                  <c:v>1836</c:v>
                </c:pt>
                <c:pt idx="15">
                  <c:v>1680</c:v>
                </c:pt>
                <c:pt idx="16">
                  <c:v>1333</c:v>
                </c:pt>
                <c:pt idx="17">
                  <c:v>178</c:v>
                </c:pt>
                <c:pt idx="18">
                  <c:v>56</c:v>
                </c:pt>
                <c:pt idx="19">
                  <c:v>43</c:v>
                </c:pt>
                <c:pt idx="20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წითელი ხიდი</c:v>
                </c:pt>
                <c:pt idx="3">
                  <c:v>სადახლო </c:v>
                </c:pt>
                <c:pt idx="4">
                  <c:v>ყაზბეგი</c:v>
                </c:pt>
                <c:pt idx="5">
                  <c:v>ცოდნა </c:v>
                </c:pt>
                <c:pt idx="6">
                  <c:v>ქუთაისის აეროპორტი</c:v>
                </c:pt>
                <c:pt idx="7">
                  <c:v>ნინოწმინდა</c:v>
                </c:pt>
                <c:pt idx="8">
                  <c:v>ბათუმის აეროპორტი</c:v>
                </c:pt>
                <c:pt idx="9">
                  <c:v>ვალე</c:v>
                </c:pt>
                <c:pt idx="10">
                  <c:v>კარწახი </c:v>
                </c:pt>
                <c:pt idx="11">
                  <c:v>გარდაბნის რკინიგზა</c:v>
                </c:pt>
                <c:pt idx="12">
                  <c:v>ვახტანგისი</c:v>
                </c:pt>
                <c:pt idx="13">
                  <c:v>გუგუთი</c:v>
                </c:pt>
                <c:pt idx="14">
                  <c:v>სადახლოს რკინიგზა </c:v>
                </c:pt>
                <c:pt idx="15">
                  <c:v>ბათუმის პორტი </c:v>
                </c:pt>
                <c:pt idx="16">
                  <c:v>ფოთის პორტი</c:v>
                </c:pt>
                <c:pt idx="17">
                  <c:v>ყულევის პორტი</c:v>
                </c:pt>
                <c:pt idx="18">
                  <c:v>სამთაწყარო</c:v>
                </c:pt>
                <c:pt idx="19">
                  <c:v>ახკერპი </c:v>
                </c:pt>
                <c:pt idx="20">
                  <c:v>კარწახის რკინიგზა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267089</c:v>
                </c:pt>
                <c:pt idx="1">
                  <c:v>177893</c:v>
                </c:pt>
                <c:pt idx="2">
                  <c:v>142171</c:v>
                </c:pt>
                <c:pt idx="3">
                  <c:v>125619</c:v>
                </c:pt>
                <c:pt idx="4">
                  <c:v>151459</c:v>
                </c:pt>
                <c:pt idx="5">
                  <c:v>28561</c:v>
                </c:pt>
                <c:pt idx="6">
                  <c:v>35511</c:v>
                </c:pt>
                <c:pt idx="7">
                  <c:v>25415</c:v>
                </c:pt>
                <c:pt idx="8">
                  <c:v>23211</c:v>
                </c:pt>
                <c:pt idx="9">
                  <c:v>9756</c:v>
                </c:pt>
                <c:pt idx="10">
                  <c:v>9528</c:v>
                </c:pt>
                <c:pt idx="11">
                  <c:v>7083</c:v>
                </c:pt>
                <c:pt idx="12">
                  <c:v>7158</c:v>
                </c:pt>
                <c:pt idx="13">
                  <c:v>5076</c:v>
                </c:pt>
                <c:pt idx="14">
                  <c:v>1634</c:v>
                </c:pt>
                <c:pt idx="15">
                  <c:v>1677</c:v>
                </c:pt>
                <c:pt idx="16">
                  <c:v>1488</c:v>
                </c:pt>
                <c:pt idx="17">
                  <c:v>128</c:v>
                </c:pt>
                <c:pt idx="18">
                  <c:v>58</c:v>
                </c:pt>
                <c:pt idx="19">
                  <c:v>44</c:v>
                </c:pt>
                <c:pt idx="20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4384000"/>
        <c:axId val="96351296"/>
        <c:axId val="0"/>
      </c:bar3DChart>
      <c:catAx>
        <c:axId val="1443840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96351296"/>
        <c:crosses val="autoZero"/>
        <c:auto val="1"/>
        <c:lblAlgn val="ctr"/>
        <c:lblOffset val="100"/>
        <c:noMultiLvlLbl val="0"/>
      </c:catAx>
      <c:valAx>
        <c:axId val="963512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443840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5601</c:v>
                </c:pt>
                <c:pt idx="1">
                  <c:v>23970</c:v>
                </c:pt>
                <c:pt idx="2">
                  <c:v>44732</c:v>
                </c:pt>
                <c:pt idx="3">
                  <c:v>36310</c:v>
                </c:pt>
                <c:pt idx="4">
                  <c:v>16848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5938</c:v>
                </c:pt>
                <c:pt idx="1">
                  <c:v>24996</c:v>
                </c:pt>
                <c:pt idx="2">
                  <c:v>47432</c:v>
                </c:pt>
                <c:pt idx="3">
                  <c:v>38972</c:v>
                </c:pt>
                <c:pt idx="4">
                  <c:v>17139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620416"/>
        <c:axId val="31330816"/>
        <c:axId val="0"/>
      </c:bar3DChart>
      <c:catAx>
        <c:axId val="346204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1330816"/>
        <c:crosses val="autoZero"/>
        <c:auto val="1"/>
        <c:lblAlgn val="ctr"/>
        <c:lblOffset val="100"/>
        <c:noMultiLvlLbl val="0"/>
      </c:catAx>
      <c:valAx>
        <c:axId val="31330816"/>
        <c:scaling>
          <c:orientation val="minMax"/>
          <c:max val="60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346204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 </c:v>
                </c:pt>
                <c:pt idx="3">
                  <c:v>სარფი 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 </c:v>
                </c:pt>
                <c:pt idx="9">
                  <c:v>კარწახი</c:v>
                </c:pt>
                <c:pt idx="10">
                  <c:v>ახკერპი 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37311</c:v>
                </c:pt>
                <c:pt idx="1">
                  <c:v>25467</c:v>
                </c:pt>
                <c:pt idx="2">
                  <c:v>22712</c:v>
                </c:pt>
                <c:pt idx="3">
                  <c:v>10525</c:v>
                </c:pt>
                <c:pt idx="4">
                  <c:v>7334</c:v>
                </c:pt>
                <c:pt idx="5">
                  <c:v>4581</c:v>
                </c:pt>
                <c:pt idx="6">
                  <c:v>1167</c:v>
                </c:pt>
                <c:pt idx="7">
                  <c:v>742</c:v>
                </c:pt>
                <c:pt idx="8">
                  <c:v>736</c:v>
                </c:pt>
                <c:pt idx="9">
                  <c:v>439</c:v>
                </c:pt>
                <c:pt idx="1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 </c:v>
                </c:pt>
                <c:pt idx="3">
                  <c:v>სარფი 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 </c:v>
                </c:pt>
                <c:pt idx="9">
                  <c:v>კარწახი</c:v>
                </c:pt>
                <c:pt idx="10">
                  <c:v>ახკერპი 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38317</c:v>
                </c:pt>
                <c:pt idx="1">
                  <c:v>34391</c:v>
                </c:pt>
                <c:pt idx="2">
                  <c:v>25138</c:v>
                </c:pt>
                <c:pt idx="3">
                  <c:v>9336</c:v>
                </c:pt>
                <c:pt idx="4">
                  <c:v>7517</c:v>
                </c:pt>
                <c:pt idx="5">
                  <c:v>4488</c:v>
                </c:pt>
                <c:pt idx="6">
                  <c:v>1248</c:v>
                </c:pt>
                <c:pt idx="7">
                  <c:v>999</c:v>
                </c:pt>
                <c:pt idx="8">
                  <c:v>910</c:v>
                </c:pt>
                <c:pt idx="9">
                  <c:v>580</c:v>
                </c:pt>
                <c:pt idx="1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767232"/>
        <c:axId val="95299840"/>
      </c:barChart>
      <c:catAx>
        <c:axId val="108767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5299840"/>
        <c:crosses val="autoZero"/>
        <c:auto val="1"/>
        <c:lblAlgn val="ctr"/>
        <c:lblOffset val="100"/>
        <c:noMultiLvlLbl val="0"/>
      </c:catAx>
      <c:valAx>
        <c:axId val="952998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87672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Sheet1!$B$5:$B$15</c:f>
              <c:strCache>
                <c:ptCount val="11"/>
                <c:pt idx="0">
                  <c:v>სარფი</c:v>
                </c:pt>
                <c:pt idx="1">
                  <c:v>ყაზბეგი 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 </c:v>
                </c:pt>
                <c:pt idx="6">
                  <c:v>გუგუთი </c:v>
                </c:pt>
                <c:pt idx="7">
                  <c:v>კარწახი </c:v>
                </c:pt>
                <c:pt idx="8">
                  <c:v>ვალე</c:v>
                </c:pt>
                <c:pt idx="9">
                  <c:v>ახკერპი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Sheet1!$C$5:$C$15</c:f>
              <c:numCache>
                <c:formatCode>General</c:formatCode>
                <c:ptCount val="11"/>
                <c:pt idx="0">
                  <c:v>9879</c:v>
                </c:pt>
                <c:pt idx="1">
                  <c:v>7676</c:v>
                </c:pt>
                <c:pt idx="2">
                  <c:v>6098</c:v>
                </c:pt>
                <c:pt idx="3">
                  <c:v>5130</c:v>
                </c:pt>
                <c:pt idx="4">
                  <c:v>2254</c:v>
                </c:pt>
                <c:pt idx="5">
                  <c:v>2151</c:v>
                </c:pt>
                <c:pt idx="6">
                  <c:v>1055</c:v>
                </c:pt>
                <c:pt idx="7">
                  <c:v>752</c:v>
                </c:pt>
                <c:pt idx="8">
                  <c:v>346</c:v>
                </c:pt>
                <c:pt idx="9">
                  <c:v>5</c:v>
                </c:pt>
                <c:pt idx="1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D8-451A-83E4-625E26A4FA5C}"/>
            </c:ext>
          </c:extLst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CCCC00"/>
            </a:solidFill>
            <a:ln w="9525" cap="flat" cmpd="sng" algn="ctr">
              <a:solidFill>
                <a:srgbClr val="CCCC0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Sheet1!$B$5:$B$15</c:f>
              <c:strCache>
                <c:ptCount val="11"/>
                <c:pt idx="0">
                  <c:v>სარფი</c:v>
                </c:pt>
                <c:pt idx="1">
                  <c:v>ყაზბეგი 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 </c:v>
                </c:pt>
                <c:pt idx="6">
                  <c:v>გუგუთი </c:v>
                </c:pt>
                <c:pt idx="7">
                  <c:v>კარწახი </c:v>
                </c:pt>
                <c:pt idx="8">
                  <c:v>ვალე</c:v>
                </c:pt>
                <c:pt idx="9">
                  <c:v>ახკერპი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Sheet1!$D$5:$D$15</c:f>
              <c:numCache>
                <c:formatCode>General</c:formatCode>
                <c:ptCount val="11"/>
                <c:pt idx="0">
                  <c:v>8287</c:v>
                </c:pt>
                <c:pt idx="1">
                  <c:v>7824</c:v>
                </c:pt>
                <c:pt idx="2">
                  <c:v>6772</c:v>
                </c:pt>
                <c:pt idx="3">
                  <c:v>5380</c:v>
                </c:pt>
                <c:pt idx="4">
                  <c:v>2169</c:v>
                </c:pt>
                <c:pt idx="5">
                  <c:v>2431</c:v>
                </c:pt>
                <c:pt idx="6">
                  <c:v>1016</c:v>
                </c:pt>
                <c:pt idx="7">
                  <c:v>1524</c:v>
                </c:pt>
                <c:pt idx="8">
                  <c:v>1002</c:v>
                </c:pt>
                <c:pt idx="9">
                  <c:v>3</c:v>
                </c:pt>
                <c:pt idx="1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ED8-451A-83E4-625E26A4F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748672"/>
        <c:axId val="95302720"/>
      </c:barChart>
      <c:catAx>
        <c:axId val="142748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5302720"/>
        <c:crosses val="autoZero"/>
        <c:auto val="1"/>
        <c:lblAlgn val="ctr"/>
        <c:lblOffset val="100"/>
        <c:noMultiLvlLbl val="0"/>
      </c:catAx>
      <c:valAx>
        <c:axId val="953027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427486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 </c:v>
                </c:pt>
                <c:pt idx="2">
                  <c:v>წითელი ხიდი </c:v>
                </c:pt>
                <c:pt idx="3">
                  <c:v>სადახლო </c:v>
                </c:pt>
                <c:pt idx="4">
                  <c:v>ნინოწმინდა </c:v>
                </c:pt>
                <c:pt idx="5">
                  <c:v>ცოდნა</c:v>
                </c:pt>
                <c:pt idx="6">
                  <c:v>ვალე </c:v>
                </c:pt>
                <c:pt idx="7">
                  <c:v>კარწახი</c:v>
                </c:pt>
                <c:pt idx="8">
                  <c:v>გუგუთი </c:v>
                </c:pt>
                <c:pt idx="9">
                  <c:v>ვახტანგისი</c:v>
                </c:pt>
                <c:pt idx="10">
                  <c:v>ახკერპი 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3642</c:v>
                </c:pt>
                <c:pt idx="1">
                  <c:v>3492</c:v>
                </c:pt>
                <c:pt idx="2">
                  <c:v>3148</c:v>
                </c:pt>
                <c:pt idx="3">
                  <c:v>2672</c:v>
                </c:pt>
                <c:pt idx="4">
                  <c:v>821</c:v>
                </c:pt>
                <c:pt idx="5">
                  <c:v>660</c:v>
                </c:pt>
                <c:pt idx="6">
                  <c:v>134</c:v>
                </c:pt>
                <c:pt idx="7">
                  <c:v>131</c:v>
                </c:pt>
                <c:pt idx="8">
                  <c:v>77</c:v>
                </c:pt>
                <c:pt idx="9">
                  <c:v>8</c:v>
                </c:pt>
                <c:pt idx="1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 </c:v>
                </c:pt>
                <c:pt idx="2">
                  <c:v>წითელი ხიდი </c:v>
                </c:pt>
                <c:pt idx="3">
                  <c:v>სადახლო </c:v>
                </c:pt>
                <c:pt idx="4">
                  <c:v>ნინოწმინდა </c:v>
                </c:pt>
                <c:pt idx="5">
                  <c:v>ცოდნა</c:v>
                </c:pt>
                <c:pt idx="6">
                  <c:v>ვალე </c:v>
                </c:pt>
                <c:pt idx="7">
                  <c:v>კარწახი</c:v>
                </c:pt>
                <c:pt idx="8">
                  <c:v>გუგუთი </c:v>
                </c:pt>
                <c:pt idx="9">
                  <c:v>ვახტანგისი</c:v>
                </c:pt>
                <c:pt idx="10">
                  <c:v>ახკერპი 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3235</c:v>
                </c:pt>
                <c:pt idx="1">
                  <c:v>3674</c:v>
                </c:pt>
                <c:pt idx="2">
                  <c:v>3303</c:v>
                </c:pt>
                <c:pt idx="3">
                  <c:v>3036</c:v>
                </c:pt>
                <c:pt idx="4">
                  <c:v>752</c:v>
                </c:pt>
                <c:pt idx="5">
                  <c:v>682</c:v>
                </c:pt>
                <c:pt idx="6">
                  <c:v>294</c:v>
                </c:pt>
                <c:pt idx="7">
                  <c:v>221</c:v>
                </c:pt>
                <c:pt idx="8">
                  <c:v>91</c:v>
                </c:pt>
                <c:pt idx="9">
                  <c:v>13</c:v>
                </c:pt>
                <c:pt idx="1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744064"/>
        <c:axId val="95305024"/>
      </c:barChart>
      <c:catAx>
        <c:axId val="142744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5305024"/>
        <c:crosses val="autoZero"/>
        <c:auto val="1"/>
        <c:lblAlgn val="ctr"/>
        <c:lblOffset val="100"/>
        <c:noMultiLvlLbl val="0"/>
      </c:catAx>
      <c:valAx>
        <c:axId val="953050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427440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311334513803364"/>
          <c:y val="0.12080529674414169"/>
          <c:w val="0.7490559353312366"/>
          <c:h val="0.7350089630047579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1123665219302552"/>
                  <c:y val="0.119180716654386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9504714122622571"/>
                  <c:y val="-0.119434450861277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9779944290438856"/>
                  <c:y val="-0.2296765711937314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0418640415946166"/>
                  <c:y val="0.12312012469872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-3.2192925065939178E-3"/>
                  <c:y val="5.878976410028515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51973</c:v>
                </c:pt>
                <c:pt idx="1">
                  <c:v>111591</c:v>
                </c:pt>
                <c:pt idx="2">
                  <c:v>89720</c:v>
                </c:pt>
                <c:pt idx="3">
                  <c:v>82524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73725652714457E-2"/>
          <c:y val="3.3898305084745811E-2"/>
          <c:w val="0.84947046092922551"/>
          <c:h val="0.600427029954589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Sheet1!$C$1:$F$2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2019</c:v>
                  </c:pt>
                  <c:pt idx="2">
                    <c:v>2018</c:v>
                  </c:pt>
                </c:lvl>
              </c:multiLvlStrCache>
            </c:multiLvlStrRef>
          </c:cat>
          <c:val>
            <c:numRef>
              <c:f>Sheet1!$C$3:$F$3</c:f>
              <c:numCache>
                <c:formatCode>General</c:formatCode>
                <c:ptCount val="4"/>
                <c:pt idx="0">
                  <c:v>45</c:v>
                </c:pt>
                <c:pt idx="1">
                  <c:v>45</c:v>
                </c:pt>
                <c:pt idx="2">
                  <c:v>46</c:v>
                </c:pt>
                <c:pt idx="3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20-43E2-AC03-4C30F10FD226}"/>
            </c:ext>
          </c:extLst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dLbl>
              <c:idx val="0"/>
              <c:layout>
                <c:manualLayout>
                  <c:x val="1.0370094802263523E-2"/>
                  <c:y val="-1.0589660655575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64-46D5-903B-F84C7E5DD499}"/>
                </c:ext>
              </c:extLst>
            </c:dLbl>
            <c:dLbl>
              <c:idx val="1"/>
              <c:layout>
                <c:manualLayout>
                  <c:x val="2.2814208564979749E-2"/>
                  <c:y val="-2.647415163893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64-46D5-903B-F84C7E5DD499}"/>
                </c:ext>
              </c:extLst>
            </c:dLbl>
            <c:dLbl>
              <c:idx val="2"/>
              <c:layout>
                <c:manualLayout>
                  <c:x val="1.4518132723168931E-2"/>
                  <c:y val="-3.1768981966725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64-46D5-903B-F84C7E5DD499}"/>
                </c:ext>
              </c:extLst>
            </c:dLbl>
            <c:dLbl>
              <c:idx val="3"/>
              <c:layout>
                <c:manualLayout>
                  <c:x val="1.0370094802263523E-2"/>
                  <c:y val="-3.7063812294512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64-46D5-903B-F84C7E5DD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Sheet1!$C$1:$F$2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2019</c:v>
                  </c:pt>
                  <c:pt idx="2">
                    <c:v>2018</c:v>
                  </c:pt>
                </c:lvl>
              </c:multiLvlStrCache>
            </c:multiLvlStrRef>
          </c:cat>
          <c:val>
            <c:numRef>
              <c:f>Sheet1!$C$4:$F$4</c:f>
              <c:numCache>
                <c:formatCode>General</c:formatCode>
                <c:ptCount val="4"/>
                <c:pt idx="0">
                  <c:v>266</c:v>
                </c:pt>
                <c:pt idx="1">
                  <c:v>207</c:v>
                </c:pt>
                <c:pt idx="2">
                  <c:v>228</c:v>
                </c:pt>
                <c:pt idx="3">
                  <c:v>209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20-43E2-AC03-4C30F10FD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556288"/>
        <c:axId val="84162752"/>
        <c:axId val="0"/>
      </c:bar3DChart>
      <c:catAx>
        <c:axId val="108556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4162752"/>
        <c:crosses val="autoZero"/>
        <c:auto val="1"/>
        <c:lblAlgn val="ctr"/>
        <c:lblOffset val="100"/>
        <c:noMultiLvlLbl val="0"/>
      </c:catAx>
      <c:valAx>
        <c:axId val="84162752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08556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18582216696576"/>
          <c:y val="0.82573553305837932"/>
          <c:w val="0.57714762628356908"/>
          <c:h val="0.120163937841104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190</c:v>
                </c:pt>
                <c:pt idx="1">
                  <c:v>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158</c:v>
                </c:pt>
                <c:pt idx="1">
                  <c:v>108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557824"/>
        <c:axId val="142821056"/>
      </c:barChart>
      <c:catAx>
        <c:axId val="108557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2821056"/>
        <c:crosses val="autoZero"/>
        <c:auto val="1"/>
        <c:lblAlgn val="ctr"/>
        <c:lblOffset val="100"/>
        <c:noMultiLvlLbl val="0"/>
      </c:catAx>
      <c:valAx>
        <c:axId val="142821056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085578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1376850</c:v>
                </c:pt>
                <c:pt idx="1">
                  <c:v>621598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324379</c:v>
                </c:pt>
                <c:pt idx="1">
                  <c:v>406598</c:v>
                </c:pt>
                <c:pt idx="2">
                  <c:v>396264</c:v>
                </c:pt>
                <c:pt idx="3">
                  <c:v>454602</c:v>
                </c:pt>
                <c:pt idx="4">
                  <c:v>523091</c:v>
                </c:pt>
                <c:pt idx="5">
                  <c:v>553049</c:v>
                </c:pt>
                <c:pt idx="6">
                  <c:v>592985</c:v>
                </c:pt>
                <c:pt idx="7">
                  <c:v>682381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145305088"/>
        <c:axId val="96347264"/>
        <c:axId val="101866624"/>
      </c:bar3DChart>
      <c:catAx>
        <c:axId val="14530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96347264"/>
        <c:crosses val="autoZero"/>
        <c:auto val="1"/>
        <c:lblAlgn val="ctr"/>
        <c:lblOffset val="100"/>
        <c:noMultiLvlLbl val="0"/>
      </c:catAx>
      <c:valAx>
        <c:axId val="96347264"/>
        <c:scaling>
          <c:orientation val="minMax"/>
          <c:max val="7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145305088"/>
        <c:crosses val="autoZero"/>
        <c:crossBetween val="between"/>
      </c:valAx>
      <c:serAx>
        <c:axId val="101866624"/>
        <c:scaling>
          <c:orientation val="minMax"/>
        </c:scaling>
        <c:delete val="1"/>
        <c:axPos val="b"/>
        <c:majorTickMark val="out"/>
        <c:minorTickMark val="none"/>
        <c:tickLblPos val="nextTo"/>
        <c:crossAx val="9634726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წ.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</c:v>
                </c:pt>
                <c:pt idx="1">
                  <c:v>აზერბაიჯანი</c:v>
                </c:pt>
                <c:pt idx="2">
                  <c:v>სომხეთი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ისრაელი</c:v>
                </c:pt>
                <c:pt idx="6">
                  <c:v>უკრაინა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116030</c:v>
                </c:pt>
                <c:pt idx="1">
                  <c:v>127372</c:v>
                </c:pt>
                <c:pt idx="2">
                  <c:v>110971</c:v>
                </c:pt>
                <c:pt idx="3">
                  <c:v>99626</c:v>
                </c:pt>
                <c:pt idx="4">
                  <c:v>42894</c:v>
                </c:pt>
                <c:pt idx="5">
                  <c:v>17719</c:v>
                </c:pt>
                <c:pt idx="6">
                  <c:v>16030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CCFF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</c:v>
                </c:pt>
                <c:pt idx="1">
                  <c:v>აზერბაიჯანი</c:v>
                </c:pt>
                <c:pt idx="2">
                  <c:v>სომხეთი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ისრაელი</c:v>
                </c:pt>
                <c:pt idx="6">
                  <c:v>უკრაინა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183602</c:v>
                </c:pt>
                <c:pt idx="1">
                  <c:v>137295</c:v>
                </c:pt>
                <c:pt idx="2">
                  <c:v>130902</c:v>
                </c:pt>
                <c:pt idx="3">
                  <c:v>83468</c:v>
                </c:pt>
                <c:pt idx="4">
                  <c:v>50988</c:v>
                </c:pt>
                <c:pt idx="5">
                  <c:v>18906</c:v>
                </c:pt>
                <c:pt idx="6">
                  <c:v>18355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1668736"/>
        <c:axId val="31352512"/>
      </c:barChart>
      <c:catAx>
        <c:axId val="31668736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52512"/>
        <c:crosses val="autoZero"/>
        <c:auto val="1"/>
        <c:lblAlgn val="ctr"/>
        <c:lblOffset val="100"/>
        <c:noMultiLvlLbl val="0"/>
      </c:catAx>
      <c:valAx>
        <c:axId val="31352512"/>
        <c:scaling>
          <c:orientation val="minMax"/>
          <c:max val="2500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6687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368863794752822E-2"/>
          <c:y val="1.8264528200385991E-2"/>
          <c:w val="0.94862744341563798"/>
          <c:h val="0.67634120434996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Sheet1!$A$2:$A$21</c:f>
              <c:strCache>
                <c:ptCount val="20"/>
                <c:pt idx="0">
                  <c:v>გერმანია</c:v>
                </c:pt>
                <c:pt idx="1">
                  <c:v>ირანი</c:v>
                </c:pt>
                <c:pt idx="2">
                  <c:v>პოლონეთი</c:v>
                </c:pt>
                <c:pt idx="3">
                  <c:v>ყაზახეთი</c:v>
                </c:pt>
                <c:pt idx="4">
                  <c:v>ა.შ.შ.</c:v>
                </c:pt>
                <c:pt idx="5">
                  <c:v>ინდოეთი</c:v>
                </c:pt>
                <c:pt idx="6">
                  <c:v>დიდი ბრიტანეთი</c:v>
                </c:pt>
                <c:pt idx="7">
                  <c:v>ბელორუსია</c:v>
                </c:pt>
                <c:pt idx="8">
                  <c:v>ჩინეთი</c:v>
                </c:pt>
                <c:pt idx="9">
                  <c:v>საფრანგეთი</c:v>
                </c:pt>
                <c:pt idx="10">
                  <c:v>კორეის რესპუბლიკა</c:v>
                </c:pt>
                <c:pt idx="11">
                  <c:v>ნიდერლანდები</c:v>
                </c:pt>
                <c:pt idx="12">
                  <c:v>ლიტვა</c:v>
                </c:pt>
                <c:pt idx="13">
                  <c:v>ლატვია</c:v>
                </c:pt>
                <c:pt idx="14">
                  <c:v>იტალია</c:v>
                </c:pt>
                <c:pt idx="15">
                  <c:v>საბერძნეთი</c:v>
                </c:pt>
                <c:pt idx="16">
                  <c:v>ავსტრია</c:v>
                </c:pt>
                <c:pt idx="17">
                  <c:v>ჩეხეთი</c:v>
                </c:pt>
                <c:pt idx="18">
                  <c:v>ფილიპინები</c:v>
                </c:pt>
                <c:pt idx="19">
                  <c:v>უზბეკეთი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10554</c:v>
                </c:pt>
                <c:pt idx="1">
                  <c:v>9390</c:v>
                </c:pt>
                <c:pt idx="2">
                  <c:v>8961</c:v>
                </c:pt>
                <c:pt idx="3">
                  <c:v>8250</c:v>
                </c:pt>
                <c:pt idx="4">
                  <c:v>5379</c:v>
                </c:pt>
                <c:pt idx="5">
                  <c:v>5155</c:v>
                </c:pt>
                <c:pt idx="6">
                  <c:v>4879</c:v>
                </c:pt>
                <c:pt idx="7">
                  <c:v>4817</c:v>
                </c:pt>
                <c:pt idx="8">
                  <c:v>4545</c:v>
                </c:pt>
                <c:pt idx="9">
                  <c:v>2986</c:v>
                </c:pt>
                <c:pt idx="10">
                  <c:v>2759</c:v>
                </c:pt>
                <c:pt idx="11">
                  <c:v>2625</c:v>
                </c:pt>
                <c:pt idx="12">
                  <c:v>2159</c:v>
                </c:pt>
                <c:pt idx="13">
                  <c:v>2126</c:v>
                </c:pt>
                <c:pt idx="14">
                  <c:v>1964</c:v>
                </c:pt>
                <c:pt idx="15">
                  <c:v>1723</c:v>
                </c:pt>
                <c:pt idx="16">
                  <c:v>1627</c:v>
                </c:pt>
                <c:pt idx="17">
                  <c:v>1615</c:v>
                </c:pt>
                <c:pt idx="18">
                  <c:v>1329</c:v>
                </c:pt>
                <c:pt idx="19">
                  <c:v>1268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69248"/>
        <c:axId val="31355392"/>
      </c:barChart>
      <c:catAx>
        <c:axId val="3166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bg2">
                    <a:lumMod val="25000"/>
                  </a:schemeClr>
                </a:solidFill>
              </a:defRPr>
            </a:pPr>
            <a:endParaRPr lang="en-US"/>
          </a:p>
        </c:txPr>
        <c:crossAx val="31355392"/>
        <c:crosses val="autoZero"/>
        <c:auto val="1"/>
        <c:lblAlgn val="ctr"/>
        <c:lblOffset val="100"/>
        <c:noMultiLvlLbl val="0"/>
      </c:catAx>
      <c:valAx>
        <c:axId val="31355392"/>
        <c:scaling>
          <c:orientation val="minMax"/>
          <c:max val="2000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600">
                <a:solidFill>
                  <a:schemeClr val="bg2">
                    <a:lumMod val="25000"/>
                  </a:schemeClr>
                </a:solidFill>
              </a:defRPr>
            </a:pPr>
            <a:endParaRPr lang="en-US"/>
          </a:p>
        </c:txPr>
        <c:crossAx val="31669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25010</c:v>
                </c:pt>
                <c:pt idx="1">
                  <c:v>89391</c:v>
                </c:pt>
                <c:pt idx="2">
                  <c:v>171635</c:v>
                </c:pt>
                <c:pt idx="3">
                  <c:v>109569</c:v>
                </c:pt>
                <c:pt idx="4">
                  <c:v>46728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5.7324843639342173E-3"/>
                  <c:y val="-2.37886492864006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24557</c:v>
                </c:pt>
                <c:pt idx="1">
                  <c:v>90844</c:v>
                </c:pt>
                <c:pt idx="2">
                  <c:v>175146</c:v>
                </c:pt>
                <c:pt idx="3">
                  <c:v>112596</c:v>
                </c:pt>
                <c:pt idx="4">
                  <c:v>46718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42688"/>
        <c:axId val="31340160"/>
        <c:axId val="0"/>
      </c:bar3DChart>
      <c:catAx>
        <c:axId val="338426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1340160"/>
        <c:crosses val="autoZero"/>
        <c:auto val="1"/>
        <c:lblAlgn val="ctr"/>
        <c:lblOffset val="100"/>
        <c:noMultiLvlLbl val="0"/>
      </c:catAx>
      <c:valAx>
        <c:axId val="31340160"/>
        <c:scaling>
          <c:orientation val="minMax"/>
          <c:max val="200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338426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20801</c:v>
                </c:pt>
                <c:pt idx="1">
                  <c:v>48562</c:v>
                </c:pt>
                <c:pt idx="2">
                  <c:v>73915</c:v>
                </c:pt>
                <c:pt idx="3">
                  <c:v>58298</c:v>
                </c:pt>
                <c:pt idx="4">
                  <c:v>38472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20556</c:v>
                </c:pt>
                <c:pt idx="1">
                  <c:v>50260</c:v>
                </c:pt>
                <c:pt idx="2">
                  <c:v>76759</c:v>
                </c:pt>
                <c:pt idx="3">
                  <c:v>59410</c:v>
                </c:pt>
                <c:pt idx="4">
                  <c:v>37623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42176"/>
        <c:axId val="31341312"/>
        <c:axId val="0"/>
      </c:bar3DChart>
      <c:catAx>
        <c:axId val="338421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1341312"/>
        <c:crosses val="autoZero"/>
        <c:auto val="1"/>
        <c:lblAlgn val="ctr"/>
        <c:lblOffset val="100"/>
        <c:noMultiLvlLbl val="0"/>
      </c:catAx>
      <c:valAx>
        <c:axId val="31341312"/>
        <c:scaling>
          <c:orientation val="minMax"/>
          <c:max val="100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338421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  <c:perspective val="3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323850</c:v>
                </c:pt>
                <c:pt idx="1">
                  <c:v>295468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331066</c:v>
                </c:pt>
                <c:pt idx="1">
                  <c:v>326130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5328512"/>
        <c:axId val="33913600"/>
        <c:axId val="0"/>
      </c:bar3DChart>
      <c:catAx>
        <c:axId val="35328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13600"/>
        <c:crosses val="autoZero"/>
        <c:auto val="1"/>
        <c:lblAlgn val="ctr"/>
        <c:lblOffset val="100"/>
        <c:noMultiLvlLbl val="0"/>
      </c:catAx>
      <c:valAx>
        <c:axId val="33913600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3532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6469</c:v>
                </c:pt>
                <c:pt idx="1">
                  <c:v>42627</c:v>
                </c:pt>
                <c:pt idx="2">
                  <c:v>63065</c:v>
                </c:pt>
                <c:pt idx="3">
                  <c:v>40674</c:v>
                </c:pt>
                <c:pt idx="4">
                  <c:v>15172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-1.5045890718987447E-7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7173</c:v>
                </c:pt>
                <c:pt idx="1">
                  <c:v>50314</c:v>
                </c:pt>
                <c:pt idx="2">
                  <c:v>72178</c:v>
                </c:pt>
                <c:pt idx="3">
                  <c:v>45983</c:v>
                </c:pt>
                <c:pt idx="4">
                  <c:v>16005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620928"/>
        <c:axId val="31329088"/>
        <c:axId val="0"/>
      </c:bar3DChart>
      <c:catAx>
        <c:axId val="346209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1329088"/>
        <c:crosses val="autoZero"/>
        <c:auto val="1"/>
        <c:lblAlgn val="ctr"/>
        <c:lblOffset val="100"/>
        <c:noMultiLvlLbl val="0"/>
      </c:catAx>
      <c:valAx>
        <c:axId val="31329088"/>
        <c:scaling>
          <c:orientation val="minMax"/>
          <c:max val="80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346209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2019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ka-GE" sz="900" dirty="0" smtClean="0"/>
              <a:t>2019, </a:t>
            </a:r>
            <a:r>
              <a:rPr lang="en-US" sz="900" dirty="0" smtClean="0"/>
              <a:t> </a:t>
            </a:r>
            <a:r>
              <a:rPr lang="ka-GE" sz="900" dirty="0"/>
              <a:t>შსს საინფორმაციო-ანალიტიკური დეპარტამენტი</a:t>
            </a:r>
            <a:r>
              <a:rPr lang="en-US" sz="900" dirty="0"/>
              <a:t> - </a:t>
            </a:r>
            <a:r>
              <a:rPr lang="ka-GE" sz="900" dirty="0"/>
              <a:t>საინფორმაციო  ცენტრი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370324" y="369794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400" b="1" dirty="0"/>
              <a:t> სარკინიგზო  ტრანსპორტის მოძრაობის დინამიკა</a:t>
            </a:r>
            <a:r>
              <a:rPr lang="en-US" sz="1400" b="1" dirty="0"/>
              <a:t> </a:t>
            </a:r>
            <a:endParaRPr lang="ka-GE" sz="1400" b="1" dirty="0" smtClean="0"/>
          </a:p>
          <a:p>
            <a:pPr algn="ctr"/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2019 წელი)</a:t>
            </a:r>
            <a:endParaRPr lang="en-US" sz="1600" b="1" dirty="0"/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6" name="Chart 65"/>
          <p:cNvGraphicFramePr/>
          <p:nvPr>
            <p:extLst>
              <p:ext uri="{D42A27DB-BD31-4B8C-83A1-F6EECF244321}">
                <p14:modId xmlns:p14="http://schemas.microsoft.com/office/powerpoint/2010/main" val="4016361562"/>
              </p:ext>
            </p:extLst>
          </p:nvPr>
        </p:nvGraphicFramePr>
        <p:xfrm>
          <a:off x="3052833" y="1093452"/>
          <a:ext cx="6123377" cy="2398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/>
              <a:t>საზღვაო რეისების </a:t>
            </a:r>
            <a:r>
              <a:rPr lang="ka-GE" sz="1400" b="1" dirty="0" smtClean="0"/>
              <a:t>დინამიკა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ka-GE" sz="1400" b="1" dirty="0" smtClean="0"/>
              <a:t>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2019 წელი)</a:t>
            </a:r>
            <a:endParaRPr lang="en-US" sz="1600" b="1" dirty="0"/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1361810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181" y="1811275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5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6" grpId="0">
        <p:bldAsOne/>
      </p:bldGraphic>
      <p:bldP spid="67" grpId="0"/>
      <p:bldGraphic spid="6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LiteratMT_n" panose="020B7200000000000000" pitchFamily="34" charset="0"/>
              </a:rPr>
              <a:t>საქართველოს სახელმწიფო საზღვარი</a:t>
            </a:r>
            <a:endParaRPr lang="en-US" b="1" dirty="0">
              <a:latin typeface="LiteratMT_n" panose="020B7200000000000000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r>
              <a:rPr lang="ka-GE" sz="675" i="1" dirty="0">
                <a:solidFill>
                  <a:srgbClr val="FF0000"/>
                </a:solidFill>
                <a:latin typeface="Sylfaen" panose="010A0502050306030303" pitchFamily="18" charset="0"/>
              </a:rPr>
              <a:t>.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/>
              <a:t>საქართველოს სახელმწიფო საზღვრის კვეთის სტატისტიკა</a:t>
            </a:r>
            <a:br>
              <a:rPr lang="ka-GE" sz="3600" b="1" dirty="0" smtClean="0"/>
            </a:br>
            <a:r>
              <a:rPr lang="ka-GE" sz="3600" b="1" dirty="0" smtClean="0"/>
              <a:t>სასაზღვრო </a:t>
            </a:r>
            <a:r>
              <a:rPr lang="en-US" sz="3600" b="1" dirty="0" smtClean="0"/>
              <a:t>- </a:t>
            </a:r>
            <a:r>
              <a:rPr lang="ka-GE" sz="3600" b="1" dirty="0" smtClean="0"/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2019 წელი)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400" b="1" dirty="0">
              <a:solidFill>
                <a:srgbClr val="FF7C80"/>
              </a:solidFill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858469"/>
              </p:ext>
            </p:extLst>
          </p:nvPr>
        </p:nvGraphicFramePr>
        <p:xfrm>
          <a:off x="3493963" y="2558791"/>
          <a:ext cx="8295874" cy="3795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7711195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სულ – სახელმწიფო საზღვრის კვეთა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განხორციელდა </a:t>
            </a:r>
            <a:r>
              <a:rPr lang="ka-GE" sz="1400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1 998 448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ჯერ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2" y="-2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132420"/>
            <a:ext cx="9144000" cy="8844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/>
              <a:t>საქართველოს  სახელმწიფო  საზღვარზე  გადაადგილებული  </a:t>
            </a:r>
            <a:br>
              <a:rPr lang="ka-GE" sz="1400" b="1" dirty="0" smtClean="0"/>
            </a:br>
            <a:r>
              <a:rPr lang="ka-GE" sz="1400" b="1" dirty="0" smtClean="0"/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</a:rPr>
              <a:t/>
            </a:r>
            <a:br>
              <a:rPr lang="ka-GE" sz="1100" b="1" dirty="0" smtClean="0">
                <a:solidFill>
                  <a:srgbClr val="C00000"/>
                </a:solidFill>
              </a:rPr>
            </a:b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rgbClr val="FF7C80"/>
                </a:solidFill>
              </a:rPr>
              <a:t>მაისი, 2019 წელი</a:t>
            </a:r>
            <a:endParaRPr lang="en-US" sz="1400" b="1" dirty="0">
              <a:solidFill>
                <a:srgbClr val="FF7C80"/>
              </a:solidFill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+22,4%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+ 3,8 %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შემოსვლების საერთო რაოდენობა - </a:t>
            </a:r>
            <a:r>
              <a:rPr lang="ka-GE" sz="1000" b="1" dirty="0" smtClean="0">
                <a:solidFill>
                  <a:srgbClr val="FF7C80"/>
                </a:solidFill>
              </a:rPr>
              <a:t>682 381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24 საათი და მეტი - </a:t>
            </a:r>
            <a:r>
              <a:rPr lang="ka-GE" sz="1000" b="1" dirty="0" smtClean="0">
                <a:solidFill>
                  <a:srgbClr val="FF7C80"/>
                </a:solidFill>
              </a:rPr>
              <a:t>352 118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ტრანზიტი - </a:t>
            </a:r>
            <a:r>
              <a:rPr lang="ka-GE" sz="1000" b="1" dirty="0" smtClean="0">
                <a:solidFill>
                  <a:srgbClr val="FF7C80"/>
                </a:solidFill>
              </a:rPr>
              <a:t>152 242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/>
              <a:t>სხვა - </a:t>
            </a:r>
            <a:r>
              <a:rPr lang="ka-GE" sz="1000" b="1" dirty="0" smtClean="0">
                <a:solidFill>
                  <a:srgbClr val="FF7C80"/>
                </a:solidFill>
              </a:rPr>
              <a:t>178 021</a:t>
            </a: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408024529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/>
              <a:t>+</a:t>
            </a:r>
            <a:r>
              <a:rPr lang="ka-GE" sz="2000" b="1" dirty="0" smtClean="0"/>
              <a:t> 15</a:t>
            </a:r>
            <a:r>
              <a:rPr lang="ka-GE" sz="2000" b="1" dirty="0"/>
              <a:t>,</a:t>
            </a:r>
            <a:r>
              <a:rPr lang="ka-GE" sz="2000" b="1" dirty="0" smtClean="0"/>
              <a:t>1%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+13,8 %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419932" y="759207"/>
            <a:ext cx="914400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" panose="010A0502050306030303" pitchFamily="18" charset="0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 </a:t>
            </a:r>
            <a:r>
              <a:rPr lang="ka-GE" sz="1300" b="1" dirty="0" smtClean="0">
                <a:latin typeface="Sylfaen" panose="010A0502050306030303" pitchFamily="18" charset="0"/>
              </a:rPr>
              <a:t>პირველი ექვსეული კვეთების რაოდენობის მიხედვით</a:t>
            </a: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2019 წელი)</a:t>
            </a:r>
            <a:r>
              <a:rPr lang="ru-RU" sz="1300" b="1" dirty="0" smtClean="0"/>
              <a:t/>
            </a:r>
            <a:br>
              <a:rPr lang="ru-RU" sz="1300" b="1" dirty="0" smtClean="0"/>
            </a:br>
            <a:endParaRPr lang="en-US" sz="1300" b="1" dirty="0"/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3242882302"/>
              </p:ext>
            </p:extLst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404265" y="1178543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58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398521" y="1462150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8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184314" y="1462150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+1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8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128119" y="1696628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16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879644" y="1935822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19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711656" y="2147835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+15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236313"/>
              </p:ext>
            </p:extLst>
          </p:nvPr>
        </p:nvGraphicFramePr>
        <p:xfrm>
          <a:off x="3312000" y="4248000"/>
          <a:ext cx="7776000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571033" y="3693828"/>
            <a:ext cx="6678889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" panose="010A0502050306030303" pitchFamily="18" charset="0"/>
              </a:rPr>
              <a:t>ქვეყნების ოცეული (პირველი ე</a:t>
            </a:r>
            <a:r>
              <a:rPr lang="ka-GE" sz="1200" b="1" dirty="0">
                <a:latin typeface="Sylfaen" panose="010A0502050306030303" pitchFamily="18" charset="0"/>
              </a:rPr>
              <a:t>ქ</a:t>
            </a:r>
            <a:r>
              <a:rPr lang="ka-GE" sz="1200" b="1" dirty="0" smtClean="0">
                <a:latin typeface="Sylfaen" panose="010A0502050306030303" pitchFamily="18" charset="0"/>
              </a:rPr>
              <a:t>ვსეულის შემდეგ) </a:t>
            </a:r>
            <a:r>
              <a:rPr lang="ka-GE" sz="1200" b="1" dirty="0" smtClean="0"/>
              <a:t> </a:t>
            </a:r>
            <a:r>
              <a:rPr lang="ka-GE" sz="1200" b="1" dirty="0"/>
              <a:t>კვეთების რაოდენობის </a:t>
            </a:r>
            <a:r>
              <a:rPr lang="ka-GE" sz="1200" b="1" dirty="0" smtClean="0"/>
              <a:t>მიხედვით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2019 წელი)</a:t>
            </a:r>
            <a:endParaRPr lang="en-US" sz="1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8830497" y="2165777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n-US" sz="1050" dirty="0">
                <a:solidFill>
                  <a:schemeClr val="accent1">
                    <a:lumMod val="50000"/>
                  </a:schemeClr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5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საქართველოს სახელმწიფო </a:t>
            </a:r>
            <a:r>
              <a:rPr lang="ka-GE" sz="1200" b="1" dirty="0" smtClean="0"/>
              <a:t>საზღვარზე გადაადგილებულ უცხო ქვეყნის მოქალაქეთა </a:t>
            </a:r>
            <a:endParaRPr lang="en-US" sz="1200" b="1" dirty="0" smtClean="0"/>
          </a:p>
          <a:p>
            <a:pPr algn="ctr">
              <a:lnSpc>
                <a:spcPct val="150000"/>
              </a:lnSpc>
            </a:pPr>
            <a:r>
              <a:rPr lang="ka-GE" sz="1200" b="1" dirty="0" smtClean="0"/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/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2019 წელი)</a:t>
            </a:r>
            <a:endParaRPr lang="en-US" sz="1400" b="1" dirty="0"/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719346104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1653180418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" panose="010A0502050306030303" pitchFamily="18" charset="0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2019 წელი)</a:t>
            </a:r>
            <a:endParaRPr lang="en-US" sz="1300" b="1" dirty="0"/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499895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საქართველოს სახელმწიფო </a:t>
            </a:r>
            <a:r>
              <a:rPr lang="ka-GE" sz="1200" b="1" dirty="0" smtClean="0"/>
              <a:t>საზღვარზე გადაადგილებულ საქართველოს მოქალაქეთა </a:t>
            </a:r>
            <a:endParaRPr lang="en-US" sz="1200" b="1" dirty="0" smtClean="0"/>
          </a:p>
          <a:p>
            <a:pPr algn="ctr">
              <a:lnSpc>
                <a:spcPct val="150000"/>
              </a:lnSpc>
            </a:pPr>
            <a:r>
              <a:rPr lang="ka-GE" sz="1200" b="1" dirty="0" smtClean="0"/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/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2019 წელი)</a:t>
            </a:r>
            <a:endParaRPr lang="en-US" sz="1400" b="1" dirty="0"/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27024679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1951747188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897568"/>
              </p:ext>
            </p:extLst>
          </p:nvPr>
        </p:nvGraphicFramePr>
        <p:xfrm>
          <a:off x="2181533" y="848133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212299722"/>
              </p:ext>
            </p:extLst>
          </p:nvPr>
        </p:nvGraphicFramePr>
        <p:xfrm>
          <a:off x="2167947" y="2387942"/>
          <a:ext cx="7181331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447527"/>
              </p:ext>
            </p:extLst>
          </p:nvPr>
        </p:nvGraphicFramePr>
        <p:xfrm>
          <a:off x="2161494" y="3760117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212" y="1104275"/>
            <a:ext cx="1005926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05471" y="2389941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05316" y="3568001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(მაისი, 2019 წელი)</a:t>
            </a:r>
            <a:endParaRPr lang="en-US" sz="2500" b="1" dirty="0"/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346185"/>
              </p:ext>
            </p:extLst>
          </p:nvPr>
        </p:nvGraphicFramePr>
        <p:xfrm>
          <a:off x="5300133" y="4997688"/>
          <a:ext cx="3737599" cy="1761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1836620" y="5106752"/>
            <a:ext cx="2902638" cy="145557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/>
              <a:t>საავტომობილო ტრანსპორტის </a:t>
            </a:r>
            <a:r>
              <a:rPr lang="ka-GE" sz="1200" b="1" dirty="0" smtClean="0"/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/>
              <a:t>კვეთების</a:t>
            </a:r>
            <a:endParaRPr lang="en-US" sz="1200" dirty="0"/>
          </a:p>
          <a:p>
            <a:pPr lvl="0">
              <a:lnSpc>
                <a:spcPct val="100000"/>
              </a:lnSpc>
            </a:pPr>
            <a:r>
              <a:rPr lang="ka-GE" sz="1200" dirty="0" smtClean="0"/>
              <a:t>რაოდენობა </a:t>
            </a:r>
            <a:r>
              <a:rPr lang="ka-GE" sz="1200" dirty="0"/>
              <a:t>ორივე </a:t>
            </a:r>
            <a:r>
              <a:rPr lang="ka-GE" sz="1200" dirty="0" smtClean="0"/>
              <a:t>მიმართულებით:  </a:t>
            </a:r>
            <a:endParaRPr lang="en-US" sz="1200" dirty="0"/>
          </a:p>
          <a:p>
            <a:pPr lvl="0">
              <a:lnSpc>
                <a:spcPct val="100000"/>
              </a:lnSpc>
            </a:pPr>
            <a:r>
              <a:rPr lang="en-US" sz="1200" b="1" dirty="0" smtClean="0">
                <a:solidFill>
                  <a:srgbClr val="FF0000"/>
                </a:solidFill>
              </a:rPr>
              <a:t>335 808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342138" y="5011084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1100" i="1" dirty="0"/>
              <a:t>თურქეთისკენ/ თურქეთიდან - </a:t>
            </a:r>
            <a:r>
              <a:rPr lang="ka-GE" sz="1100" i="1" dirty="0" smtClean="0"/>
              <a:t>   </a:t>
            </a:r>
            <a:r>
              <a:rPr lang="en-US" sz="1100" b="1" i="1" dirty="0" smtClean="0"/>
              <a:t>51 973</a:t>
            </a:r>
            <a:r>
              <a:rPr lang="ka-GE" sz="1100" b="1" i="1" dirty="0" smtClean="0"/>
              <a:t>-</a:t>
            </a:r>
            <a:r>
              <a:rPr lang="ka-GE" sz="1100" i="1" dirty="0" smtClean="0"/>
              <a:t>ჯერ</a:t>
            </a:r>
            <a:endParaRPr lang="ka-GE" sz="11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369799" y="5944189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1100" i="1" dirty="0"/>
              <a:t>სომხეთისკენ/</a:t>
            </a:r>
          </a:p>
          <a:p>
            <a:pPr lvl="0"/>
            <a:r>
              <a:rPr lang="ka-GE" sz="1100" i="1" dirty="0"/>
              <a:t>სომხეთიდან - </a:t>
            </a:r>
            <a:endParaRPr lang="ka-GE" sz="1100" i="1" dirty="0" smtClean="0"/>
          </a:p>
          <a:p>
            <a:pPr lvl="0"/>
            <a:r>
              <a:rPr lang="en-US" sz="1100" b="1" i="1" dirty="0" smtClean="0"/>
              <a:t>111 591</a:t>
            </a:r>
            <a:r>
              <a:rPr lang="ka-GE" sz="1100" b="1" i="1" dirty="0" smtClean="0"/>
              <a:t>-</a:t>
            </a:r>
            <a:r>
              <a:rPr lang="ka-GE" sz="1100" i="1" dirty="0" smtClean="0"/>
              <a:t>ჯერ</a:t>
            </a:r>
            <a:endParaRPr lang="en-US" sz="11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063019" y="6049559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1100" i="1" dirty="0"/>
              <a:t>აზერბაიჯანისკენ</a:t>
            </a:r>
          </a:p>
          <a:p>
            <a:pPr lvl="0"/>
            <a:r>
              <a:rPr lang="ka-GE" sz="1100" i="1" dirty="0"/>
              <a:t>/აზერბაიჯანიდან – </a:t>
            </a:r>
            <a:r>
              <a:rPr lang="en-US" sz="1100" b="1" i="1" dirty="0" smtClean="0"/>
              <a:t>89 720</a:t>
            </a:r>
            <a:r>
              <a:rPr lang="ka-GE" sz="1100" i="1" dirty="0" smtClean="0"/>
              <a:t>-ჯერ</a:t>
            </a:r>
            <a:endParaRPr lang="en-US" sz="11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063019" y="5004667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1100" i="1" dirty="0"/>
              <a:t>რუსეთისკენ/</a:t>
            </a:r>
          </a:p>
          <a:p>
            <a:pPr lvl="0"/>
            <a:r>
              <a:rPr lang="ka-GE" sz="1100" i="1" dirty="0"/>
              <a:t>რუსეთიდან – </a:t>
            </a:r>
          </a:p>
          <a:p>
            <a:pPr lvl="0"/>
            <a:r>
              <a:rPr lang="en-US" sz="1100" b="1" i="1" dirty="0" smtClean="0"/>
              <a:t>82 524</a:t>
            </a:r>
            <a:r>
              <a:rPr lang="ka-GE" sz="1100" b="1" i="1" dirty="0" smtClean="0"/>
              <a:t>-</a:t>
            </a:r>
            <a:r>
              <a:rPr lang="ka-GE" sz="1100" i="1" dirty="0" smtClean="0"/>
              <a:t>ჯერ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62175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5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25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25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25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25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59" grpId="0">
        <p:bldAsOne/>
      </p:bldGraphic>
      <p:bldGraphic spid="60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9713</TotalTime>
  <Words>463</Words>
  <Application>Microsoft Office PowerPoint</Application>
  <PresentationFormat>Custom</PresentationFormat>
  <Paragraphs>248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Tamari Eristavi</cp:lastModifiedBy>
  <cp:revision>829</cp:revision>
  <cp:lastPrinted>2019-06-05T11:48:33Z</cp:lastPrinted>
  <dcterms:created xsi:type="dcterms:W3CDTF">2018-07-08T13:18:12Z</dcterms:created>
  <dcterms:modified xsi:type="dcterms:W3CDTF">2019-06-10T08:42:37Z</dcterms:modified>
</cp:coreProperties>
</file>