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62" r:id="rId2"/>
    <p:sldId id="273" r:id="rId3"/>
    <p:sldId id="274" r:id="rId4"/>
    <p:sldId id="275" r:id="rId5"/>
    <p:sldId id="276" r:id="rId6"/>
    <p:sldId id="271" r:id="rId7"/>
    <p:sldId id="267" r:id="rId8"/>
    <p:sldId id="259" r:id="rId9"/>
    <p:sldId id="272" r:id="rId10"/>
    <p:sldId id="261" r:id="rId11"/>
  </p:sldIdLst>
  <p:sldSz cx="12192000" cy="6858000"/>
  <p:notesSz cx="701675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29" autoAdjust="0"/>
    <p:restoredTop sz="92674" autoAdjust="0"/>
  </p:normalViewPr>
  <p:slideViewPr>
    <p:cSldViewPr snapToGrid="0">
      <p:cViewPr varScale="1">
        <p:scale>
          <a:sx n="107" d="100"/>
          <a:sy n="107" d="100"/>
        </p:scale>
        <p:origin x="103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ka-GE"/>
              <a:t>რაოდენობა თვეების მიხედვით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401487474878169E-2"/>
          <c:y val="0.12852247404788417"/>
          <c:w val="0.90759847332791421"/>
          <c:h val="0.5862589851673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სსკ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იანვარი</c:v>
                </c:pt>
                <c:pt idx="1">
                  <c:v>თებერვალი</c:v>
                </c:pt>
                <c:pt idx="2">
                  <c:v>მარტი</c:v>
                </c:pt>
                <c:pt idx="3">
                  <c:v>აპრილი</c:v>
                </c:pt>
                <c:pt idx="4">
                  <c:v>მაისი</c:v>
                </c:pt>
                <c:pt idx="5">
                  <c:v>ივნისი</c:v>
                </c:pt>
                <c:pt idx="6">
                  <c:v>ივლისი</c:v>
                </c:pt>
                <c:pt idx="7">
                  <c:v>აგვისტო</c:v>
                </c:pt>
                <c:pt idx="8">
                  <c:v>სექტემბერი</c:v>
                </c:pt>
                <c:pt idx="9">
                  <c:v>ოქტომბერი</c:v>
                </c:pt>
                <c:pt idx="10">
                  <c:v>ნოემბერი</c:v>
                </c:pt>
                <c:pt idx="11">
                  <c:v>დეკემბერი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701</c:v>
                </c:pt>
                <c:pt idx="1">
                  <c:v>865</c:v>
                </c:pt>
                <c:pt idx="2">
                  <c:v>935</c:v>
                </c:pt>
                <c:pt idx="3">
                  <c:v>808</c:v>
                </c:pt>
                <c:pt idx="4">
                  <c:v>862</c:v>
                </c:pt>
                <c:pt idx="5">
                  <c:v>809</c:v>
                </c:pt>
                <c:pt idx="6">
                  <c:v>829</c:v>
                </c:pt>
                <c:pt idx="7">
                  <c:v>735</c:v>
                </c:pt>
                <c:pt idx="8">
                  <c:v>804</c:v>
                </c:pt>
                <c:pt idx="9">
                  <c:v>822</c:v>
                </c:pt>
                <c:pt idx="10">
                  <c:v>671</c:v>
                </c:pt>
                <c:pt idx="11">
                  <c:v>726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59-489F-9E71-700C95881C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ასკ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იანვარი</c:v>
                </c:pt>
                <c:pt idx="1">
                  <c:v>თებერვალი</c:v>
                </c:pt>
                <c:pt idx="2">
                  <c:v>მარტი</c:v>
                </c:pt>
                <c:pt idx="3">
                  <c:v>აპრილი</c:v>
                </c:pt>
                <c:pt idx="4">
                  <c:v>მაისი</c:v>
                </c:pt>
                <c:pt idx="5">
                  <c:v>ივნისი</c:v>
                </c:pt>
                <c:pt idx="6">
                  <c:v>ივლისი</c:v>
                </c:pt>
                <c:pt idx="7">
                  <c:v>აგვისტო</c:v>
                </c:pt>
                <c:pt idx="8">
                  <c:v>სექტემბერი</c:v>
                </c:pt>
                <c:pt idx="9">
                  <c:v>ოქტომბერი</c:v>
                </c:pt>
                <c:pt idx="10">
                  <c:v>ნოემბერი</c:v>
                </c:pt>
                <c:pt idx="11">
                  <c:v>დეკემბერი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449</c:v>
                </c:pt>
                <c:pt idx="1">
                  <c:v>495</c:v>
                </c:pt>
                <c:pt idx="2">
                  <c:v>493</c:v>
                </c:pt>
                <c:pt idx="3">
                  <c:v>540</c:v>
                </c:pt>
                <c:pt idx="4">
                  <c:v>620</c:v>
                </c:pt>
                <c:pt idx="5">
                  <c:v>577</c:v>
                </c:pt>
                <c:pt idx="6">
                  <c:v>380</c:v>
                </c:pt>
                <c:pt idx="7">
                  <c:v>538</c:v>
                </c:pt>
                <c:pt idx="8">
                  <c:v>388</c:v>
                </c:pt>
                <c:pt idx="9">
                  <c:v>370</c:v>
                </c:pt>
                <c:pt idx="10">
                  <c:v>377</c:v>
                </c:pt>
                <c:pt idx="11">
                  <c:v>369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59-489F-9E71-700C95881C0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მიგრანტი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იანვარი</c:v>
                </c:pt>
                <c:pt idx="1">
                  <c:v>თებერვალი</c:v>
                </c:pt>
                <c:pt idx="2">
                  <c:v>მარტი</c:v>
                </c:pt>
                <c:pt idx="3">
                  <c:v>აპრილი</c:v>
                </c:pt>
                <c:pt idx="4">
                  <c:v>მაისი</c:v>
                </c:pt>
                <c:pt idx="5">
                  <c:v>ივნისი</c:v>
                </c:pt>
                <c:pt idx="6">
                  <c:v>ივლისი</c:v>
                </c:pt>
                <c:pt idx="7">
                  <c:v>აგვისტო</c:v>
                </c:pt>
                <c:pt idx="8">
                  <c:v>სექტემბერი</c:v>
                </c:pt>
                <c:pt idx="9">
                  <c:v>ოქტომბერი</c:v>
                </c:pt>
                <c:pt idx="10">
                  <c:v>ნოემბერი</c:v>
                </c:pt>
                <c:pt idx="11">
                  <c:v>დეკემბერი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0</c:v>
                </c:pt>
                <c:pt idx="4">
                  <c:v>3</c:v>
                </c:pt>
                <c:pt idx="5">
                  <c:v>0</c:v>
                </c:pt>
                <c:pt idx="6">
                  <c:v>3</c:v>
                </c:pt>
                <c:pt idx="7">
                  <c:v>2</c:v>
                </c:pt>
                <c:pt idx="8">
                  <c:v>2</c:v>
                </c:pt>
                <c:pt idx="9">
                  <c:v>4</c:v>
                </c:pt>
                <c:pt idx="10">
                  <c:v>1</c:v>
                </c:pt>
                <c:pt idx="1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59-489F-9E71-700C95881C0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სსსკ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იანვარი</c:v>
                </c:pt>
                <c:pt idx="1">
                  <c:v>თებერვალი</c:v>
                </c:pt>
                <c:pt idx="2">
                  <c:v>მარტი</c:v>
                </c:pt>
                <c:pt idx="3">
                  <c:v>აპრილი</c:v>
                </c:pt>
                <c:pt idx="4">
                  <c:v>მაისი</c:v>
                </c:pt>
                <c:pt idx="5">
                  <c:v>ივნისი</c:v>
                </c:pt>
                <c:pt idx="6">
                  <c:v>ივლისი</c:v>
                </c:pt>
                <c:pt idx="7">
                  <c:v>აგვისტო</c:v>
                </c:pt>
                <c:pt idx="8">
                  <c:v>სექტემბერი</c:v>
                </c:pt>
                <c:pt idx="9">
                  <c:v>ოქტომბერი</c:v>
                </c:pt>
                <c:pt idx="10">
                  <c:v>ნოემბერი</c:v>
                </c:pt>
                <c:pt idx="11">
                  <c:v>დეკემბერი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4F-4AE8-9159-DA68727364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660544"/>
        <c:axId val="77664640"/>
      </c:barChart>
      <c:catAx>
        <c:axId val="77660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664640"/>
        <c:crosses val="autoZero"/>
        <c:auto val="1"/>
        <c:lblAlgn val="ctr"/>
        <c:lblOffset val="100"/>
        <c:noMultiLvlLbl val="0"/>
      </c:catAx>
      <c:valAx>
        <c:axId val="77664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66054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3002023028795659E-2"/>
          <c:y val="2.1233194101335527E-2"/>
          <c:w val="0.96056869915375687"/>
          <c:h val="0.7919778005009764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Sheet1!$A$2:$A$18</c:f>
              <c:strCache>
                <c:ptCount val="17"/>
                <c:pt idx="0">
                  <c:v>ასკ 166-173</c:v>
                </c:pt>
                <c:pt idx="1">
                  <c:v>ასკ 173</c:v>
                </c:pt>
                <c:pt idx="2">
                  <c:v>ასკ 166</c:v>
                </c:pt>
                <c:pt idx="3">
                  <c:v>ასკ 166-173-45</c:v>
                </c:pt>
                <c:pt idx="4">
                  <c:v>ასკ 173-45</c:v>
                </c:pt>
                <c:pt idx="5">
                  <c:v>ასკ 166-45</c:v>
                </c:pt>
                <c:pt idx="6">
                  <c:v>ასკ 166-173-181¹</c:v>
                </c:pt>
                <c:pt idx="7">
                  <c:v>ასკ 166-181</c:v>
                </c:pt>
                <c:pt idx="8">
                  <c:v>ასკ 173-181¹-45¹</c:v>
                </c:pt>
                <c:pt idx="9">
                  <c:v>ასკ 173-45¹</c:v>
                </c:pt>
                <c:pt idx="10">
                  <c:v>ასკ 166-45¹</c:v>
                </c:pt>
                <c:pt idx="11">
                  <c:v>ასკ 45</c:v>
                </c:pt>
                <c:pt idx="12">
                  <c:v>ასკ 166-181¹</c:v>
                </c:pt>
                <c:pt idx="13">
                  <c:v>ასკ 166-173-45¹</c:v>
                </c:pt>
                <c:pt idx="14">
                  <c:v>ასკ 182¹</c:v>
                </c:pt>
                <c:pt idx="15">
                  <c:v>ასკ 181¹</c:v>
                </c:pt>
                <c:pt idx="16">
                  <c:v>ასკ 173-181¹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3114</c:v>
                </c:pt>
                <c:pt idx="1">
                  <c:v>1703</c:v>
                </c:pt>
                <c:pt idx="2">
                  <c:v>709</c:v>
                </c:pt>
                <c:pt idx="3">
                  <c:v>6</c:v>
                </c:pt>
                <c:pt idx="4">
                  <c:v>38</c:v>
                </c:pt>
                <c:pt idx="5">
                  <c:v>2</c:v>
                </c:pt>
                <c:pt idx="6">
                  <c:v>5</c:v>
                </c:pt>
                <c:pt idx="7">
                  <c:v>1</c:v>
                </c:pt>
                <c:pt idx="8">
                  <c:v>1</c:v>
                </c:pt>
                <c:pt idx="9">
                  <c:v>4</c:v>
                </c:pt>
                <c:pt idx="10">
                  <c:v>1</c:v>
                </c:pt>
                <c:pt idx="11">
                  <c:v>2</c:v>
                </c:pt>
                <c:pt idx="12">
                  <c:v>2</c:v>
                </c:pt>
                <c:pt idx="13">
                  <c:v>4</c:v>
                </c:pt>
                <c:pt idx="14">
                  <c:v>1</c:v>
                </c:pt>
                <c:pt idx="15">
                  <c:v>1</c:v>
                </c:pt>
                <c:pt idx="1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54-4DE6-A3F6-99F46CD6EDC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6488832"/>
        <c:axId val="26491520"/>
        <c:axId val="0"/>
      </c:bar3DChart>
      <c:catAx>
        <c:axId val="26488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491520"/>
        <c:crosses val="autoZero"/>
        <c:auto val="1"/>
        <c:lblAlgn val="ctr"/>
        <c:lblOffset val="100"/>
        <c:noMultiLvlLbl val="0"/>
      </c:catAx>
      <c:valAx>
        <c:axId val="26491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488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002487202180184"/>
          <c:y val="2.1233194101335527E-2"/>
          <c:w val="0.96056869915375687"/>
          <c:h val="0.7919778005009764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საქართველოდან  გაძევების მიზნით უცხოელის დაკავების და დროებითი განთავსების ცენტრში მოთავსების მიზნით დაკავებული პირები  64-ე მუხლი  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54-4DE6-A3F6-99F46CD6EDC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613376"/>
        <c:axId val="22619648"/>
        <c:axId val="24561856"/>
      </c:bar3DChart>
      <c:catAx>
        <c:axId val="22613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19648"/>
        <c:crosses val="autoZero"/>
        <c:auto val="1"/>
        <c:lblAlgn val="ctr"/>
        <c:lblOffset val="100"/>
        <c:noMultiLvlLbl val="0"/>
      </c:catAx>
      <c:valAx>
        <c:axId val="22619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13376"/>
        <c:crosses val="autoZero"/>
        <c:crossBetween val="between"/>
      </c:valAx>
      <c:serAx>
        <c:axId val="24561856"/>
        <c:scaling>
          <c:orientation val="minMax"/>
        </c:scaling>
        <c:delete val="1"/>
        <c:axPos val="b"/>
        <c:majorTickMark val="out"/>
        <c:minorTickMark val="none"/>
        <c:tickLblPos val="nextTo"/>
        <c:crossAx val="22619648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3002023028795659E-2"/>
          <c:y val="2.1233194101335527E-2"/>
          <c:w val="0.96056869915375687"/>
          <c:h val="0.7919778005009764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საქართველოს სისხლის სამართლის საპროცესო კოდექსის 171-ე მუხლის საფუძველზე დაკავებული ძებნილები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27-4DC1-A850-D6CAE518F57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658432"/>
        <c:axId val="22784256"/>
        <c:axId val="20786240"/>
      </c:bar3DChart>
      <c:catAx>
        <c:axId val="2265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784256"/>
        <c:crosses val="autoZero"/>
        <c:auto val="1"/>
        <c:lblAlgn val="ctr"/>
        <c:lblOffset val="100"/>
        <c:noMultiLvlLbl val="0"/>
      </c:catAx>
      <c:valAx>
        <c:axId val="22784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58432"/>
        <c:crosses val="autoZero"/>
        <c:crossBetween val="between"/>
      </c:valAx>
      <c:serAx>
        <c:axId val="20786240"/>
        <c:scaling>
          <c:orientation val="minMax"/>
        </c:scaling>
        <c:delete val="1"/>
        <c:axPos val="b"/>
        <c:majorTickMark val="out"/>
        <c:minorTickMark val="none"/>
        <c:tickLblPos val="nextTo"/>
        <c:crossAx val="22784256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2494922534608472E-2"/>
          <c:y val="0.1554888888888889"/>
          <c:w val="0.88868067050334443"/>
          <c:h val="0.588251443569553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სქესი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მდედრობითი</c:v>
                </c:pt>
                <c:pt idx="1">
                  <c:v>მამრობითი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445</c:v>
                </c:pt>
                <c:pt idx="1">
                  <c:v>14746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A8-4B62-B7A3-64E760879AA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413312"/>
        <c:axId val="22416000"/>
        <c:axId val="0"/>
      </c:bar3DChart>
      <c:catAx>
        <c:axId val="22413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416000"/>
        <c:crosses val="autoZero"/>
        <c:auto val="1"/>
        <c:lblAlgn val="ctr"/>
        <c:lblOffset val="100"/>
        <c:noMultiLvlLbl val="0"/>
      </c:catAx>
      <c:valAx>
        <c:axId val="22416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413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1163017052538615E-2"/>
          <c:y val="0.23053578071268943"/>
          <c:w val="0.90483470772546792"/>
          <c:h val="0.513181723312481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ასაკის დიაპაზონი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&lt;18</c:v>
                </c:pt>
                <c:pt idx="1">
                  <c:v>18-24</c:v>
                </c:pt>
                <c:pt idx="2">
                  <c:v>25-44</c:v>
                </c:pt>
                <c:pt idx="3">
                  <c:v>&gt;44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196</c:v>
                </c:pt>
                <c:pt idx="1">
                  <c:v>2641</c:v>
                </c:pt>
                <c:pt idx="2">
                  <c:v>9439</c:v>
                </c:pt>
                <c:pt idx="3">
                  <c:v>2915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B8-4117-85A6-6CC4002A191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160320"/>
        <c:axId val="23164800"/>
        <c:axId val="0"/>
      </c:bar3DChart>
      <c:catAx>
        <c:axId val="23160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64800"/>
        <c:crosses val="autoZero"/>
        <c:auto val="1"/>
        <c:lblAlgn val="ctr"/>
        <c:lblOffset val="100"/>
        <c:noMultiLvlLbl val="0"/>
      </c:catAx>
      <c:valAx>
        <c:axId val="23164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60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7603988954492553"/>
          <c:y val="1.33333333333333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6117413688270837E-2"/>
          <c:y val="0.1407338747734001"/>
          <c:w val="0.93378480060195634"/>
          <c:h val="0.6318713301552875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მოქალაქეობა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საქართველოს მოქალაქე</c:v>
                </c:pt>
                <c:pt idx="1">
                  <c:v>უცხო ქვეყნის მოქალაქე</c:v>
                </c:pt>
                <c:pt idx="2">
                  <c:v>მოქალაქეობის არმქონე პირი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14218</c:v>
                </c:pt>
                <c:pt idx="1">
                  <c:v>957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35-4EE7-BE12-72087A016D4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075840"/>
        <c:axId val="23078784"/>
        <c:axId val="0"/>
      </c:bar3DChart>
      <c:catAx>
        <c:axId val="23075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078784"/>
        <c:crosses val="autoZero"/>
        <c:auto val="1"/>
        <c:lblAlgn val="ctr"/>
        <c:lblOffset val="100"/>
        <c:noMultiLvlLbl val="0"/>
      </c:catAx>
      <c:valAx>
        <c:axId val="23078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075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519749180463977E-2"/>
          <c:y val="1.4659563423935758E-2"/>
          <c:w val="0.91088271236903795"/>
          <c:h val="0.4634657303827960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დაზიანებები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სულ</c:v>
                </c:pt>
                <c:pt idx="1">
                  <c:v>დაკავებამდე</c:v>
                </c:pt>
                <c:pt idx="2">
                  <c:v>დაკავებისას</c:v>
                </c:pt>
                <c:pt idx="3">
                  <c:v>დაკავების შემდეგ</c:v>
                </c:pt>
                <c:pt idx="4">
                  <c:v>დაკავებამდე-დაკავებისას</c:v>
                </c:pt>
                <c:pt idx="5">
                  <c:v>დაკავებამდე-დაკავების შემდეგ</c:v>
                </c:pt>
                <c:pt idx="6">
                  <c:v>დაკავებისას-დაკავების შემდეგ</c:v>
                </c:pt>
                <c:pt idx="7">
                  <c:v>დაკავებამდე-დაკავებისას-დაკავების შემდეგ</c:v>
                </c:pt>
                <c:pt idx="8">
                  <c:v>დაზიანების წარმომავლობა  არ განმარტა</c:v>
                </c:pt>
                <c:pt idx="9">
                  <c:v>პრეტენზია პოლიციის თანამშრომლის მიმართ</c:v>
                </c:pt>
                <c:pt idx="10">
                  <c:v>მათ შორის ფიზიკურ შეურაცხყოფაზე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10348</c:v>
                </c:pt>
                <c:pt idx="1">
                  <c:v>9631</c:v>
                </c:pt>
                <c:pt idx="2">
                  <c:v>215</c:v>
                </c:pt>
                <c:pt idx="3">
                  <c:v>34</c:v>
                </c:pt>
                <c:pt idx="4">
                  <c:v>286</c:v>
                </c:pt>
                <c:pt idx="5">
                  <c:v>64</c:v>
                </c:pt>
                <c:pt idx="6">
                  <c:v>18</c:v>
                </c:pt>
                <c:pt idx="7">
                  <c:v>39</c:v>
                </c:pt>
                <c:pt idx="8">
                  <c:v>61</c:v>
                </c:pt>
                <c:pt idx="9">
                  <c:v>429</c:v>
                </c:pt>
                <c:pt idx="10">
                  <c:v>343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03-42A6-91E9-46D9C7E3EE9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104896"/>
        <c:axId val="23132416"/>
        <c:axId val="0"/>
      </c:bar3DChart>
      <c:catAx>
        <c:axId val="23104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32416"/>
        <c:crosses val="autoZero"/>
        <c:auto val="1"/>
        <c:lblAlgn val="ctr"/>
        <c:lblOffset val="100"/>
        <c:noMultiLvlLbl val="0"/>
      </c:catAx>
      <c:valAx>
        <c:axId val="23132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04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4302045195610686E-2"/>
          <c:y val="0.82148670902150478"/>
          <c:w val="0.11036604818368279"/>
          <c:h val="4.08915250199621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2645939754966888E-2"/>
          <c:y val="5.0897928697189898E-2"/>
          <c:w val="0.94985323612467776"/>
          <c:h val="0.8033873138070742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გადაყვანილი პირები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სულ </c:v>
                </c:pt>
                <c:pt idx="1">
                  <c:v>1 დღე</c:v>
                </c:pt>
                <c:pt idx="2">
                  <c:v>2 დღე</c:v>
                </c:pt>
                <c:pt idx="3">
                  <c:v>3 დღე</c:v>
                </c:pt>
                <c:pt idx="4">
                  <c:v>4 დღე</c:v>
                </c:pt>
                <c:pt idx="5">
                  <c:v>5 დღე</c:v>
                </c:pt>
                <c:pt idx="6">
                  <c:v>6 დღე</c:v>
                </c:pt>
                <c:pt idx="7">
                  <c:v>7 დღე</c:v>
                </c:pt>
                <c:pt idx="8">
                  <c:v>8 დღე</c:v>
                </c:pt>
                <c:pt idx="9">
                  <c:v>9 დღე</c:v>
                </c:pt>
                <c:pt idx="10">
                  <c:v>10 დღე</c:v>
                </c:pt>
                <c:pt idx="11">
                  <c:v>11 დღე</c:v>
                </c:pt>
                <c:pt idx="12">
                  <c:v>12 დღე</c:v>
                </c:pt>
                <c:pt idx="13">
                  <c:v>13 დღე</c:v>
                </c:pt>
                <c:pt idx="14">
                  <c:v>14 დღე</c:v>
                </c:pt>
                <c:pt idx="15">
                  <c:v>15 დღე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901</c:v>
                </c:pt>
                <c:pt idx="1">
                  <c:v>104</c:v>
                </c:pt>
                <c:pt idx="2">
                  <c:v>141</c:v>
                </c:pt>
                <c:pt idx="3">
                  <c:v>194</c:v>
                </c:pt>
                <c:pt idx="4">
                  <c:v>111</c:v>
                </c:pt>
                <c:pt idx="5">
                  <c:v>208</c:v>
                </c:pt>
                <c:pt idx="6">
                  <c:v>15</c:v>
                </c:pt>
                <c:pt idx="7">
                  <c:v>56</c:v>
                </c:pt>
                <c:pt idx="8">
                  <c:v>8</c:v>
                </c:pt>
                <c:pt idx="9">
                  <c:v>0</c:v>
                </c:pt>
                <c:pt idx="10">
                  <c:v>43</c:v>
                </c:pt>
                <c:pt idx="11">
                  <c:v>3</c:v>
                </c:pt>
                <c:pt idx="12">
                  <c:v>4</c:v>
                </c:pt>
                <c:pt idx="13">
                  <c:v>3</c:v>
                </c:pt>
                <c:pt idx="14">
                  <c:v>6</c:v>
                </c:pt>
                <c:pt idx="1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54-4DE6-A3F6-99F46CD6EDC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215104"/>
        <c:axId val="23603072"/>
        <c:axId val="0"/>
      </c:bar3DChart>
      <c:catAx>
        <c:axId val="23215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603072"/>
        <c:crosses val="autoZero"/>
        <c:auto val="1"/>
        <c:lblAlgn val="ctr"/>
        <c:lblOffset val="100"/>
        <c:noMultiLvlLbl val="0"/>
      </c:catAx>
      <c:valAx>
        <c:axId val="23603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215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0592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4535" y="0"/>
            <a:ext cx="3040592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1E5612CB-532A-44D7-8AF3-D43F4CF95EF2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80004"/>
            <a:ext cx="561340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0592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4535" y="8842031"/>
            <a:ext cx="3040592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34272B40-B300-4817-BB89-7DBA758ED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58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72B40-B300-4817-BB89-7DBA758ED2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109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72B40-B300-4817-BB89-7DBA758ED23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2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72B40-B300-4817-BB89-7DBA758ED2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52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72B40-B300-4817-BB89-7DBA758ED23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12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72B40-B300-4817-BB89-7DBA758ED23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97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72B40-B300-4817-BB89-7DBA758ED23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88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60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33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26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94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16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54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45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11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71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78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7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bg1">
              <a:lumMod val="65000"/>
              <a:lumOff val="3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418CF-77DD-44DB-9CC2-7D337AD39A52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479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7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3913"/>
          </a:xfrm>
        </p:spPr>
        <p:txBody>
          <a:bodyPr>
            <a:normAutofit/>
          </a:bodyPr>
          <a:lstStyle/>
          <a:p>
            <a:pPr algn="ctr"/>
            <a:r>
              <a:rPr lang="ka-GE" sz="2000" b="1" dirty="0" smtClean="0"/>
              <a:t>2019 </a:t>
            </a:r>
            <a:r>
              <a:rPr lang="ka-GE" sz="2000" b="1" dirty="0" smtClean="0"/>
              <a:t>წელს </a:t>
            </a:r>
            <a:r>
              <a:rPr lang="ka-GE" sz="2000" b="1" dirty="0"/>
              <a:t>იზოლატორებში </a:t>
            </a:r>
            <a:r>
              <a:rPr lang="ka-GE" sz="2000" b="1" dirty="0" smtClean="0"/>
              <a:t>სულ </a:t>
            </a:r>
            <a:r>
              <a:rPr lang="ka-GE" sz="2000" b="1" dirty="0" smtClean="0"/>
              <a:t>მოთავსებულია </a:t>
            </a:r>
            <a:r>
              <a:rPr lang="ka-GE" sz="2000" b="1" dirty="0"/>
              <a:t>- </a:t>
            </a:r>
            <a:r>
              <a:rPr lang="ka-GE" sz="2000" b="1" dirty="0" smtClean="0"/>
              <a:t>15191 პირი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ka-GE" sz="2000" b="1" dirty="0" smtClean="0"/>
              <a:t>სსკ - 9567;      ასკ - 5596;      მიგრანტი - 25;       </a:t>
            </a:r>
            <a:r>
              <a:rPr lang="ka-GE" sz="2000" b="1" dirty="0" err="1" smtClean="0"/>
              <a:t>სსსკ</a:t>
            </a:r>
            <a:r>
              <a:rPr lang="ka-GE" sz="2000" b="1" dirty="0" smtClean="0"/>
              <a:t> </a:t>
            </a:r>
            <a:r>
              <a:rPr lang="ka-GE" sz="2000" b="1" dirty="0"/>
              <a:t>- 3</a:t>
            </a:r>
            <a:endParaRPr lang="en-US" sz="20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1092564"/>
              </p:ext>
            </p:extLst>
          </p:nvPr>
        </p:nvGraphicFramePr>
        <p:xfrm>
          <a:off x="61546" y="1099039"/>
          <a:ext cx="12054254" cy="5697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0" y="149470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796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6046" y="131885"/>
            <a:ext cx="9577754" cy="949569"/>
          </a:xfrm>
        </p:spPr>
        <p:txBody>
          <a:bodyPr>
            <a:normAutofit/>
          </a:bodyPr>
          <a:lstStyle/>
          <a:p>
            <a:pPr algn="ctr"/>
            <a:r>
              <a:rPr lang="ka-GE" sz="2000" dirty="0" smtClean="0"/>
              <a:t>ადმინისტრაციული წესით დაკავებულ პირთა რაოდენობა, შეფარდებული პატიმრობის დღეების მიხედვით.</a:t>
            </a:r>
            <a:endParaRPr lang="en-US" sz="20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0690132"/>
              </p:ext>
            </p:extLst>
          </p:nvPr>
        </p:nvGraphicFramePr>
        <p:xfrm>
          <a:off x="167052" y="1150083"/>
          <a:ext cx="11852031" cy="5483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0" y="131885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084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"/>
            <a:ext cx="12192000" cy="367552"/>
          </a:xfrm>
          <a:solidFill>
            <a:schemeClr val="bg1">
              <a:lumMod val="75000"/>
              <a:lumOff val="2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1400" dirty="0" smtClean="0"/>
              <a:t>                                  </a:t>
            </a:r>
            <a:r>
              <a:rPr lang="ka-GE" sz="1400" dirty="0" smtClean="0"/>
              <a:t>საქართველოს </a:t>
            </a:r>
            <a:r>
              <a:rPr lang="ka-GE" sz="1400" dirty="0"/>
              <a:t>სისხლის სამართლის კოდექსის შესაბამისი მუხლებით იზოლატორებში მოთავსებულ პირთა რაოდენობა</a:t>
            </a:r>
            <a:endParaRPr lang="en-US" sz="1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670417" y="376293"/>
          <a:ext cx="2001460" cy="6505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5625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415835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42224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</a:t>
                      </a:r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</a:t>
                      </a:r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11¹-120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</a:t>
                      </a:r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179-264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ka-G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</a:t>
                      </a:r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126¹-353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ka-G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</a:t>
                      </a:r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126-353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ka-G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</a:t>
                      </a:r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181-150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ka-G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</a:t>
                      </a:r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181-223¹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</a:t>
                      </a:r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</a:t>
                      </a:r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108-118-236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</a:t>
                      </a:r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108-179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</a:t>
                      </a:r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108-236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</a:t>
                      </a:r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</a:t>
                      </a:r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109-143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</a:t>
                      </a:r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109-236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</a:t>
                      </a:r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11-108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</a:t>
                      </a:r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11¹-109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</a:t>
                      </a:r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11¹-109-236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</a:t>
                      </a:r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11-126¹-11¹-151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94184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</a:t>
                      </a:r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11¹-115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11¹-115-126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11¹-115-126¹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11¹-117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11¹-118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11¹-118-151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11¹-118-187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11¹-126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11¹-126¹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11¹-126-1</a:t>
                      </a:r>
                      <a:r>
                        <a:rPr lang="ka-GE" sz="11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​2</a:t>
                      </a:r>
                      <a:endParaRPr lang="ka-G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11¹-126¹-126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11¹-126¹-126-1²-381¹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11¹-126¹-126-151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11¹-126¹-141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11¹-126¹-143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  <p:pic>
        <p:nvPicPr>
          <p:cNvPr id="8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-263331" y="-82736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0823177"/>
              </p:ext>
            </p:extLst>
          </p:nvPr>
        </p:nvGraphicFramePr>
        <p:xfrm>
          <a:off x="4903695" y="376293"/>
          <a:ext cx="2070847" cy="6477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042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503805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24701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11¹-126¹-151¹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11¹-126¹-151-151¹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11¹-126¹-151-160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11¹-126¹-177-381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11¹-126¹-187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11¹-126-126¹-144³-150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11¹-126¹-381¹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11¹-126-150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11¹-126-151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11¹-126-178-187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11¹-137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11¹-137-138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11¹-137-138-141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11¹-140-151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11¹-141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11¹-143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11¹-150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11¹-150¹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11¹-150-151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11¹-151¹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11¹-151¹-381¹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11¹-151-151¹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11¹-151-160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11¹-151-187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11¹-151-236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11¹-151-381¹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11¹-181-126¹-151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11¹-187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11¹-187-381¹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11¹-19-109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11¹-19-109-108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11¹-19-177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764962"/>
              </p:ext>
            </p:extLst>
          </p:nvPr>
        </p:nvGraphicFramePr>
        <p:xfrm>
          <a:off x="8274423" y="385030"/>
          <a:ext cx="2115546" cy="6479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6273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389273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17647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11-126¹-151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11-126-126¹-381¹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11¹-360-381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11¹-381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11¹-381¹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11¹-381-381¹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11-381¹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115-126¹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117-236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117-239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118-126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118-126¹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118-151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118-236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118-353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120-118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120-126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120-151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120-381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126-1</a:t>
                      </a:r>
                      <a:r>
                        <a:rPr lang="ka-GE" sz="11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​2</a:t>
                      </a:r>
                      <a:endParaRPr lang="ka-G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126-1¹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126¹-11¹-137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126¹-11¹-140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126¹-11¹-150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126¹-11¹-150-151-381¹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126¹-11¹-151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126¹-11¹-151-187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05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"/>
            <a:ext cx="12192000" cy="367552"/>
          </a:xfrm>
          <a:solidFill>
            <a:schemeClr val="bg1">
              <a:lumMod val="75000"/>
              <a:lumOff val="2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1400" dirty="0" smtClean="0"/>
              <a:t>                                  </a:t>
            </a:r>
            <a:r>
              <a:rPr lang="ka-GE" sz="1400" dirty="0" smtClean="0"/>
              <a:t>საქართველოს </a:t>
            </a:r>
            <a:r>
              <a:rPr lang="ka-GE" sz="1400" dirty="0"/>
              <a:t>სისხლის სამართლის კოდექსის შესაბამისი მუხლებით იზოლატორებში მოთავსებულ პირთა რაოდენობა</a:t>
            </a:r>
            <a:endParaRPr lang="en-US" sz="1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670417" y="376293"/>
          <a:ext cx="2001460" cy="6505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5625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415835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42224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126¹-11¹-151-381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126¹-11¹-151-381¹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126¹-11¹-381¹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126-1¹-126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126-1¹-126¹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126-1¹-140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126-1¹-143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126-1¹-150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126-1¹-150-151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126-1¹-150-151-360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126-1¹-151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126-1¹-154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126-1¹-178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126-1¹-180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126-1¹-239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126¹-126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126¹-126-1¹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126-1¹-353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94184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126¹-141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126¹-150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126¹-151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126¹-162¹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126¹-177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126¹-178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126¹-181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126¹-187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126-1²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126¹-236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126¹-260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126-126¹-187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126¹-265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126¹-272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126¹-372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  <p:pic>
        <p:nvPicPr>
          <p:cNvPr id="8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-263331" y="-82736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3"/>
          <p:cNvGraphicFramePr>
            <a:graphicFrameLocks/>
          </p:cNvGraphicFramePr>
          <p:nvPr>
            <p:extLst/>
          </p:nvPr>
        </p:nvGraphicFramePr>
        <p:xfrm>
          <a:off x="4858872" y="387018"/>
          <a:ext cx="2241175" cy="6477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3622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367553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24701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126¹-381¹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126-139-150-151-151¹-236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126-143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126-151¹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126-151-151¹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126-151-151¹-381¹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126-151-177-187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126-151-178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126-151-188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126-160-381¹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126-177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126-178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126-187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126-236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126-353¹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126-381¹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128-276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137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137-141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137-179-236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138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138-151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140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140-141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141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141-160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141-265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143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143-178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143-179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143²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143²-255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/>
          </p:nvPr>
        </p:nvGraphicFramePr>
        <p:xfrm>
          <a:off x="8274423" y="385030"/>
          <a:ext cx="2115546" cy="6479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6273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389273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17647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143-372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144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144-187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144³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144³-143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144³-157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147-333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150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150¹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150¹-236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150-157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150-177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150-236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150-255-273¹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151¹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151¹-150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151¹-157¹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151-151¹-381¹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151-187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151-238¹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151-381¹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154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155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156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157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157¹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157¹-126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157¹-139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157¹-181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157-159-181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157-180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157-181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040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"/>
            <a:ext cx="12192000" cy="367552"/>
          </a:xfrm>
          <a:solidFill>
            <a:schemeClr val="bg1">
              <a:lumMod val="75000"/>
              <a:lumOff val="2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1400" dirty="0" smtClean="0"/>
              <a:t>                                  </a:t>
            </a:r>
            <a:r>
              <a:rPr lang="ka-GE" sz="1400" dirty="0" smtClean="0"/>
              <a:t>საქართველოს </a:t>
            </a:r>
            <a:r>
              <a:rPr lang="ka-GE" sz="1400" dirty="0"/>
              <a:t>სისხლის სამართლის კოდექსის შესაბამისი მუხლებით იზოლატორებში მოთავსებულ პირთა რაოდენობა</a:t>
            </a:r>
            <a:endParaRPr lang="en-US" sz="1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670417" y="376293"/>
          <a:ext cx="2001460" cy="6473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5625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415835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09825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158-177-284-285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160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171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171-327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177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177-150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177-180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177-187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177-236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177-260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177-273¹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177-276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177-282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177-284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177-284-285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177-353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177-360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178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94184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178-143-150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178-143-150-236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54529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178-187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179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179-236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179-236-143-353¹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179-273¹-362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180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180-182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180-185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180-194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180-194-332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180-210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180-284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180-362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  <p:pic>
        <p:nvPicPr>
          <p:cNvPr id="8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-263331" y="-82736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5858685"/>
              </p:ext>
            </p:extLst>
          </p:nvPr>
        </p:nvGraphicFramePr>
        <p:xfrm>
          <a:off x="4903695" y="376293"/>
          <a:ext cx="2070847" cy="6477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042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503805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24701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181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181-386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18-179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18-179-236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18-180-25-362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18-180-341-362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18-19-180-362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182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182-332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185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185-210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185-210-362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185-284-286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186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186-182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187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187-120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187-160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187-236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187-353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187-353¹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19-108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19-108, 19-109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19-108-236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19-109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19-126¹-137-178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19-137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19-137-178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19-138-151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19-177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19-177-151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19-177-284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19-178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/>
          </p:nvPr>
        </p:nvGraphicFramePr>
        <p:xfrm>
          <a:off x="8274423" y="385030"/>
          <a:ext cx="2115546" cy="6479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6273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389273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17647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19-178-179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19-180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19-180-373-378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19-258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19-260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19-260-378¹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19-263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19-338-378¹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19-344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19-344¹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19-344-344¹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19-344-344¹-362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19-344-362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19-378¹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194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194¹-210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194-210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200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200¹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202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203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210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210-214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210-218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210-219-362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212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214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214-236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214-25-339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220¹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220¹-240¹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220¹-362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32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"/>
            <a:ext cx="12192000" cy="367552"/>
          </a:xfrm>
          <a:solidFill>
            <a:schemeClr val="bg1">
              <a:lumMod val="75000"/>
              <a:lumOff val="2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1400" dirty="0" smtClean="0"/>
              <a:t>                                  </a:t>
            </a:r>
            <a:r>
              <a:rPr lang="ka-GE" sz="1400" dirty="0" smtClean="0"/>
              <a:t>საქართველოს </a:t>
            </a:r>
            <a:r>
              <a:rPr lang="ka-GE" sz="1400" dirty="0"/>
              <a:t>სისხლის სამართლის კოდექსის შესაბამისი მუხლებით იზოლატორებში მოთავსებულ პირთა რაოდენობა</a:t>
            </a:r>
            <a:endParaRPr lang="en-US" sz="1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6426287"/>
              </p:ext>
            </p:extLst>
          </p:nvPr>
        </p:nvGraphicFramePr>
        <p:xfrm>
          <a:off x="1670417" y="376293"/>
          <a:ext cx="2166477" cy="64822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5136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421341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18789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221-362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223¹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223⁴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223⁴-181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225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236-11¹-151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236-151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236-151-126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236-151-126¹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236-238¹-273¹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236-239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236-260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236-260-265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236-265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236-273¹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236-353¹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238¹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94184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238¹-260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238¹-273¹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239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239¹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239-187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240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240¹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24-181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25-143²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25-150-180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25-150-180-236-265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64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25-180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3996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25-180-182-210-332-338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25-180-210-332-342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25-180-333-342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  <p:pic>
        <p:nvPicPr>
          <p:cNvPr id="8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-263331" y="-82736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3"/>
          <p:cNvGraphicFramePr>
            <a:graphicFrameLocks/>
          </p:cNvGraphicFramePr>
          <p:nvPr>
            <p:extLst/>
          </p:nvPr>
        </p:nvGraphicFramePr>
        <p:xfrm>
          <a:off x="4903695" y="376293"/>
          <a:ext cx="2070847" cy="6477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042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503805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24701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25-187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25-19-177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25-194-210-218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25-210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25-332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25-344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254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255-376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259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260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260-236-273¹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260-262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260-265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260-273¹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260-276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260-353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260-360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260-381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261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262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262-273¹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265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265-273¹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267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268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272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273¹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273¹-353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276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284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300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322¹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331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8527841"/>
              </p:ext>
            </p:extLst>
          </p:nvPr>
        </p:nvGraphicFramePr>
        <p:xfrm>
          <a:off x="8274423" y="385030"/>
          <a:ext cx="2115546" cy="6479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6273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389273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17647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332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333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337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338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344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344-362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353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353¹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353¹-237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353¹-353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360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362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365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368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370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370-376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372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373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375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375-376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376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377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</a:t>
                      </a:r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378¹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381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 381¹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</a:t>
                      </a:r>
                      <a:r>
                        <a:rPr lang="ka-GE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25-194-210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</a:t>
                      </a: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108-19-109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სსკ</a:t>
                      </a: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178-353¹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fontAlgn="ctr"/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fontAlgn="ctr"/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fontAlgn="ctr"/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fontAlgn="ctr"/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fontAlgn="ctr"/>
                      <a:endParaRPr lang="ka-G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71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6046" y="131885"/>
            <a:ext cx="9577754" cy="949569"/>
          </a:xfrm>
        </p:spPr>
        <p:txBody>
          <a:bodyPr>
            <a:normAutofit/>
          </a:bodyPr>
          <a:lstStyle/>
          <a:p>
            <a:pPr algn="ctr"/>
            <a:r>
              <a:rPr lang="ka-GE" sz="2000" dirty="0" smtClean="0"/>
              <a:t>საქართველოს ადმინისტრაციულ სამართალდარღვევათა კოდექსის შესაბამისი მუხლებით იზოლატორებში </a:t>
            </a:r>
            <a:r>
              <a:rPr lang="ka-GE" sz="2000" dirty="0"/>
              <a:t>მოთავსებულ პირთა </a:t>
            </a:r>
            <a:r>
              <a:rPr lang="ka-GE" sz="2000" dirty="0" smtClean="0"/>
              <a:t>რაოდენობა</a:t>
            </a:r>
            <a:endParaRPr lang="en-US" sz="20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8194288"/>
              </p:ext>
            </p:extLst>
          </p:nvPr>
        </p:nvGraphicFramePr>
        <p:xfrm>
          <a:off x="167052" y="1150083"/>
          <a:ext cx="11852031" cy="5565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0" y="131885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75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6873" y="131885"/>
            <a:ext cx="9274629" cy="949569"/>
          </a:xfrm>
        </p:spPr>
        <p:txBody>
          <a:bodyPr>
            <a:noAutofit/>
          </a:bodyPr>
          <a:lstStyle/>
          <a:p>
            <a:pPr algn="ctr"/>
            <a:r>
              <a:rPr lang="ka-GE" sz="1600" dirty="0"/>
              <a:t>საქართველოდან გაძევების მიზნით უცხოელის დაკავებისა და დროებითი განთავსების ცენტრში მოთავსების </a:t>
            </a:r>
            <a:r>
              <a:rPr lang="ka-GE" sz="1600" dirty="0" smtClean="0"/>
              <a:t>და </a:t>
            </a:r>
            <a:r>
              <a:rPr lang="ka-GE" sz="1600" dirty="0"/>
              <a:t>საქართველოს სისხლის სამართლის საპროცესო კოდექსის </a:t>
            </a:r>
            <a:r>
              <a:rPr lang="ka-GE" sz="1600" dirty="0" smtClean="0"/>
              <a:t>171-ე </a:t>
            </a:r>
            <a:r>
              <a:rPr lang="ka-GE" sz="1600" dirty="0"/>
              <a:t>მუხლით დაკავებული ძებნილი პირების რაოდენობა</a:t>
            </a:r>
            <a:endParaRPr lang="en-US" sz="16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8535539"/>
              </p:ext>
            </p:extLst>
          </p:nvPr>
        </p:nvGraphicFramePr>
        <p:xfrm>
          <a:off x="167052" y="1239715"/>
          <a:ext cx="5574325" cy="5475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0" y="131885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7752903"/>
              </p:ext>
            </p:extLst>
          </p:nvPr>
        </p:nvGraphicFramePr>
        <p:xfrm>
          <a:off x="5969977" y="1239715"/>
          <a:ext cx="6104794" cy="5475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85377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19908"/>
          </a:xfrm>
        </p:spPr>
        <p:txBody>
          <a:bodyPr>
            <a:normAutofit/>
          </a:bodyPr>
          <a:lstStyle/>
          <a:p>
            <a:pPr algn="ctr"/>
            <a:r>
              <a:rPr lang="ka-GE" sz="2000" smtClean="0"/>
              <a:t>იზოლატორებში </a:t>
            </a:r>
            <a:r>
              <a:rPr lang="ka-GE" sz="2000" dirty="0" smtClean="0"/>
              <a:t>მოთავსებულ პირთა სქესი, ასაკის დიაპაზონი და მოქალაქეობა</a:t>
            </a:r>
            <a:endParaRPr lang="en-US" sz="2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70757253"/>
              </p:ext>
            </p:extLst>
          </p:nvPr>
        </p:nvGraphicFramePr>
        <p:xfrm>
          <a:off x="76202" y="970126"/>
          <a:ext cx="3203330" cy="5681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06378802"/>
              </p:ext>
            </p:extLst>
          </p:nvPr>
        </p:nvGraphicFramePr>
        <p:xfrm>
          <a:off x="3352801" y="970126"/>
          <a:ext cx="3956537" cy="5681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0" y="43738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00025" y="6563919"/>
            <a:ext cx="11791950" cy="230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US" sz="800" dirty="0" smtClean="0"/>
          </a:p>
        </p:txBody>
      </p:sp>
      <p:graphicFrame>
        <p:nvGraphicFramePr>
          <p:cNvPr id="8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9470504"/>
              </p:ext>
            </p:extLst>
          </p:nvPr>
        </p:nvGraphicFramePr>
        <p:xfrm>
          <a:off x="7397261" y="970126"/>
          <a:ext cx="4682637" cy="5681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11487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3677" y="70339"/>
            <a:ext cx="10638691" cy="1142999"/>
          </a:xfrm>
        </p:spPr>
        <p:txBody>
          <a:bodyPr>
            <a:normAutofit/>
          </a:bodyPr>
          <a:lstStyle/>
          <a:p>
            <a:pPr algn="ctr"/>
            <a:r>
              <a:rPr lang="ka-GE" sz="2000" b="1" dirty="0" smtClean="0"/>
              <a:t>სხეულზე არსებული დაზიანებებით და პრეტენზიით მოთავსებულ პირთა რაოდენობა</a:t>
            </a:r>
            <a:endParaRPr lang="en-US" sz="20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2443535"/>
              </p:ext>
            </p:extLst>
          </p:nvPr>
        </p:nvGraphicFramePr>
        <p:xfrm>
          <a:off x="-1" y="869577"/>
          <a:ext cx="12192001" cy="6347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838200" y="6391836"/>
            <a:ext cx="10515600" cy="2779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ka-GE" sz="800" dirty="0"/>
              <a:t>* დაკავებამდე მიღებული დაზიანება - სხეულზე არსებული დაზიანება ან დაზიანების კვალი, რომელიც პიროვნებას თავისი </a:t>
            </a:r>
            <a:endParaRPr lang="en-US" sz="800" dirty="0" smtClean="0"/>
          </a:p>
          <a:p>
            <a:pPr algn="just"/>
            <a:r>
              <a:rPr lang="en-US" sz="800" dirty="0" smtClean="0"/>
              <a:t>   </a:t>
            </a:r>
            <a:r>
              <a:rPr lang="ka-GE" sz="800" dirty="0" smtClean="0"/>
              <a:t>გადმოცემით </a:t>
            </a:r>
            <a:r>
              <a:rPr lang="ka-GE" sz="800" dirty="0"/>
              <a:t>მიღებული აქვს დაკავებამდე, მათ შორის რამდენიმე წლით ადრე მიღებული დაზიანებები, პოსტოპერაციული ნაწიბურები და სხვა.</a:t>
            </a:r>
            <a:endParaRPr lang="en-US" sz="1200" b="1" dirty="0"/>
          </a:p>
        </p:txBody>
      </p:sp>
      <p:pic>
        <p:nvPicPr>
          <p:cNvPr id="5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-70338" y="103595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3785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2491</TotalTime>
  <Words>1397</Words>
  <Application>Microsoft Office PowerPoint</Application>
  <PresentationFormat>Widescreen</PresentationFormat>
  <Paragraphs>828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Sylfaen</vt:lpstr>
      <vt:lpstr>Office Theme</vt:lpstr>
      <vt:lpstr>2019 წელს იზოლატორებში სულ მოთავსებულია - 15191 პირი სსკ - 9567;      ასკ - 5596;      მიგრანტი - 25;       სსსკ - 3</vt:lpstr>
      <vt:lpstr>                                  საქართველოს სისხლის სამართლის კოდექსის შესაბამისი მუხლებით იზოლატორებში მოთავსებულ პირთა რაოდენობა</vt:lpstr>
      <vt:lpstr>                                  საქართველოს სისხლის სამართლის კოდექსის შესაბამისი მუხლებით იზოლატორებში მოთავსებულ პირთა რაოდენობა</vt:lpstr>
      <vt:lpstr>                                  საქართველოს სისხლის სამართლის კოდექსის შესაბამისი მუხლებით იზოლატორებში მოთავსებულ პირთა რაოდენობა</vt:lpstr>
      <vt:lpstr>                                  საქართველოს სისხლის სამართლის კოდექსის შესაბამისი მუხლებით იზოლატორებში მოთავსებულ პირთა რაოდენობა</vt:lpstr>
      <vt:lpstr>საქართველოს ადმინისტრაციულ სამართალდარღვევათა კოდექსის შესაბამისი მუხლებით იზოლატორებში მოთავსებულ პირთა რაოდენობა</vt:lpstr>
      <vt:lpstr>საქართველოდან გაძევების მიზნით უცხოელის დაკავებისა და დროებითი განთავსების ცენტრში მოთავსების და საქართველოს სისხლის სამართლის საპროცესო კოდექსის 171-ე მუხლით დაკავებული ძებნილი პირების რაოდენობა</vt:lpstr>
      <vt:lpstr>იზოლატორებში მოთავსებულ პირთა სქესი, ასაკის დიაპაზონი და მოქალაქეობა</vt:lpstr>
      <vt:lpstr>სხეულზე არსებული დაზიანებებით და პრეტენზიით მოთავსებულ პირთა რაოდენობა</vt:lpstr>
      <vt:lpstr>ადმინისტრაციული წესით დაკავებულ პირთა რაოდენობა, შეფარდებული პატიმრობის დღეების მიხედვით.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giorgi gamezardashvili</dc:creator>
  <cp:lastModifiedBy>sergo okhanashvili</cp:lastModifiedBy>
  <cp:revision>274</cp:revision>
  <cp:lastPrinted>2020-01-24T14:57:57Z</cp:lastPrinted>
  <dcterms:created xsi:type="dcterms:W3CDTF">2019-01-08T07:29:18Z</dcterms:created>
  <dcterms:modified xsi:type="dcterms:W3CDTF">2020-01-25T08:36:11Z</dcterms:modified>
</cp:coreProperties>
</file>