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62" r:id="rId2"/>
    <p:sldId id="274" r:id="rId3"/>
    <p:sldId id="275" r:id="rId4"/>
    <p:sldId id="276" r:id="rId5"/>
    <p:sldId id="273" r:id="rId6"/>
    <p:sldId id="271" r:id="rId7"/>
    <p:sldId id="267" r:id="rId8"/>
    <p:sldId id="259" r:id="rId9"/>
    <p:sldId id="272" r:id="rId10"/>
    <p:sldId id="261" r:id="rId11"/>
  </p:sldIdLst>
  <p:sldSz cx="12192000" cy="6858000"/>
  <p:notesSz cx="701675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9" autoAdjust="0"/>
    <p:restoredTop sz="92674" autoAdjust="0"/>
  </p:normalViewPr>
  <p:slideViewPr>
    <p:cSldViewPr snapToGrid="0">
      <p:cViewPr varScale="1">
        <p:scale>
          <a:sx n="84" d="100"/>
          <a:sy n="84" d="100"/>
        </p:scale>
        <p:origin x="105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ka-GE"/>
              <a:t>რაოდენობა თვეების მიხედვით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401487474878169E-2"/>
          <c:y val="0.12852247404788417"/>
          <c:w val="0.90759847332791421"/>
          <c:h val="0.5862589851673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სსკ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იანვარი</c:v>
                </c:pt>
                <c:pt idx="1">
                  <c:v>თებერვალი</c:v>
                </c:pt>
                <c:pt idx="2">
                  <c:v>მარტი</c:v>
                </c:pt>
                <c:pt idx="3">
                  <c:v>აპრილი</c:v>
                </c:pt>
                <c:pt idx="4">
                  <c:v>მაისი</c:v>
                </c:pt>
                <c:pt idx="5">
                  <c:v>ივნისი</c:v>
                </c:pt>
                <c:pt idx="6">
                  <c:v>ივლისი</c:v>
                </c:pt>
                <c:pt idx="7">
                  <c:v>აგვისტო</c:v>
                </c:pt>
                <c:pt idx="8">
                  <c:v>სექტემბერი</c:v>
                </c:pt>
                <c:pt idx="9">
                  <c:v>ოქტომბერი</c:v>
                </c:pt>
                <c:pt idx="10">
                  <c:v>ნოემბერი</c:v>
                </c:pt>
                <c:pt idx="11">
                  <c:v>დეკემბერი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731</c:v>
                </c:pt>
                <c:pt idx="1">
                  <c:v>895</c:v>
                </c:pt>
                <c:pt idx="2">
                  <c:v>623</c:v>
                </c:pt>
                <c:pt idx="3">
                  <c:v>412</c:v>
                </c:pt>
                <c:pt idx="4">
                  <c:v>595</c:v>
                </c:pt>
                <c:pt idx="5">
                  <c:v>804</c:v>
                </c:pt>
                <c:pt idx="6">
                  <c:v>781</c:v>
                </c:pt>
                <c:pt idx="7">
                  <c:v>661</c:v>
                </c:pt>
                <c:pt idx="8">
                  <c:v>698</c:v>
                </c:pt>
                <c:pt idx="9">
                  <c:v>501</c:v>
                </c:pt>
                <c:pt idx="10">
                  <c:v>452</c:v>
                </c:pt>
                <c:pt idx="11">
                  <c:v>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9-489F-9E71-700C95881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ასკ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იანვარი</c:v>
                </c:pt>
                <c:pt idx="1">
                  <c:v>თებერვალი</c:v>
                </c:pt>
                <c:pt idx="2">
                  <c:v>მარტი</c:v>
                </c:pt>
                <c:pt idx="3">
                  <c:v>აპრილი</c:v>
                </c:pt>
                <c:pt idx="4">
                  <c:v>მაისი</c:v>
                </c:pt>
                <c:pt idx="5">
                  <c:v>ივნისი</c:v>
                </c:pt>
                <c:pt idx="6">
                  <c:v>ივლისი</c:v>
                </c:pt>
                <c:pt idx="7">
                  <c:v>აგვისტო</c:v>
                </c:pt>
                <c:pt idx="8">
                  <c:v>სექტემბერი</c:v>
                </c:pt>
                <c:pt idx="9">
                  <c:v>ოქტომბერი</c:v>
                </c:pt>
                <c:pt idx="10">
                  <c:v>ნოემბერი</c:v>
                </c:pt>
                <c:pt idx="11">
                  <c:v>დეკემბერი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299</c:v>
                </c:pt>
                <c:pt idx="1">
                  <c:v>332</c:v>
                </c:pt>
                <c:pt idx="2">
                  <c:v>437</c:v>
                </c:pt>
                <c:pt idx="3">
                  <c:v>482</c:v>
                </c:pt>
                <c:pt idx="4">
                  <c:v>378</c:v>
                </c:pt>
                <c:pt idx="5">
                  <c:v>399</c:v>
                </c:pt>
                <c:pt idx="6">
                  <c:v>362</c:v>
                </c:pt>
                <c:pt idx="7">
                  <c:v>473</c:v>
                </c:pt>
                <c:pt idx="8">
                  <c:v>320</c:v>
                </c:pt>
                <c:pt idx="9">
                  <c:v>172</c:v>
                </c:pt>
                <c:pt idx="10">
                  <c:v>214</c:v>
                </c:pt>
                <c:pt idx="11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9-489F-9E71-700C95881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მიგრანტი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იანვარი</c:v>
                </c:pt>
                <c:pt idx="1">
                  <c:v>თებერვალი</c:v>
                </c:pt>
                <c:pt idx="2">
                  <c:v>მარტი</c:v>
                </c:pt>
                <c:pt idx="3">
                  <c:v>აპრილი</c:v>
                </c:pt>
                <c:pt idx="4">
                  <c:v>მაისი</c:v>
                </c:pt>
                <c:pt idx="5">
                  <c:v>ივნისი</c:v>
                </c:pt>
                <c:pt idx="6">
                  <c:v>ივლისი</c:v>
                </c:pt>
                <c:pt idx="7">
                  <c:v>აგვისტო</c:v>
                </c:pt>
                <c:pt idx="8">
                  <c:v>სექტემბერი</c:v>
                </c:pt>
                <c:pt idx="9">
                  <c:v>ოქტომბერი</c:v>
                </c:pt>
                <c:pt idx="10">
                  <c:v>ნოემბერი</c:v>
                </c:pt>
                <c:pt idx="11">
                  <c:v>დეკემბერი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</c:v>
                </c:pt>
                <c:pt idx="1">
                  <c:v>4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9-489F-9E71-700C95881C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სსსკ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Sheet1!$A$2:$A$13</c:f>
              <c:strCache>
                <c:ptCount val="12"/>
                <c:pt idx="0">
                  <c:v>იანვარი</c:v>
                </c:pt>
                <c:pt idx="1">
                  <c:v>თებერვალი</c:v>
                </c:pt>
                <c:pt idx="2">
                  <c:v>მარტი</c:v>
                </c:pt>
                <c:pt idx="3">
                  <c:v>აპრილი</c:v>
                </c:pt>
                <c:pt idx="4">
                  <c:v>მაისი</c:v>
                </c:pt>
                <c:pt idx="5">
                  <c:v>ივნისი</c:v>
                </c:pt>
                <c:pt idx="6">
                  <c:v>ივლისი</c:v>
                </c:pt>
                <c:pt idx="7">
                  <c:v>აგვისტო</c:v>
                </c:pt>
                <c:pt idx="8">
                  <c:v>სექტემბერი</c:v>
                </c:pt>
                <c:pt idx="9">
                  <c:v>ოქტომბერი</c:v>
                </c:pt>
                <c:pt idx="10">
                  <c:v>ნოემბერი</c:v>
                </c:pt>
                <c:pt idx="11">
                  <c:v>დეკემბერი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F-4AE8-9159-DA6872736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660544"/>
        <c:axId val="77664640"/>
      </c:barChart>
      <c:catAx>
        <c:axId val="776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664640"/>
        <c:crosses val="autoZero"/>
        <c:auto val="1"/>
        <c:lblAlgn val="ctr"/>
        <c:lblOffset val="100"/>
        <c:noMultiLvlLbl val="0"/>
      </c:catAx>
      <c:valAx>
        <c:axId val="776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660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002023028795659E-2"/>
          <c:y val="2.1233194101335527E-2"/>
          <c:w val="0.96056869915375687"/>
          <c:h val="0.791977800500976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Sheet1!$A$2:$A$23</c:f>
              <c:strCache>
                <c:ptCount val="22"/>
                <c:pt idx="0">
                  <c:v>166-173</c:v>
                </c:pt>
                <c:pt idx="1">
                  <c:v>173</c:v>
                </c:pt>
                <c:pt idx="2">
                  <c:v>166</c:v>
                </c:pt>
                <c:pt idx="3">
                  <c:v>173-45</c:v>
                </c:pt>
                <c:pt idx="4">
                  <c:v>166-173-45</c:v>
                </c:pt>
                <c:pt idx="5">
                  <c:v>173-45¹</c:v>
                </c:pt>
                <c:pt idx="6">
                  <c:v>166-173-181¹</c:v>
                </c:pt>
                <c:pt idx="7">
                  <c:v>166-173-182¹</c:v>
                </c:pt>
                <c:pt idx="8">
                  <c:v>166-173-45¹</c:v>
                </c:pt>
                <c:pt idx="9">
                  <c:v>173-181¹</c:v>
                </c:pt>
                <c:pt idx="10">
                  <c:v>171-173</c:v>
                </c:pt>
                <c:pt idx="11">
                  <c:v>121-173</c:v>
                </c:pt>
                <c:pt idx="12">
                  <c:v>166-173-171</c:v>
                </c:pt>
                <c:pt idx="13">
                  <c:v>173-181¹-45</c:v>
                </c:pt>
                <c:pt idx="14">
                  <c:v>166¹</c:v>
                </c:pt>
                <c:pt idx="15">
                  <c:v>166-181¹</c:v>
                </c:pt>
                <c:pt idx="16">
                  <c:v>166-166¹</c:v>
                </c:pt>
                <c:pt idx="17">
                  <c:v>166-182¹</c:v>
                </c:pt>
                <c:pt idx="18">
                  <c:v>166-167</c:v>
                </c:pt>
                <c:pt idx="19">
                  <c:v>121</c:v>
                </c:pt>
                <c:pt idx="20">
                  <c:v>123</c:v>
                </c:pt>
                <c:pt idx="21">
                  <c:v>45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2189</c:v>
                </c:pt>
                <c:pt idx="1">
                  <c:v>1476</c:v>
                </c:pt>
                <c:pt idx="2">
                  <c:v>442</c:v>
                </c:pt>
                <c:pt idx="3">
                  <c:v>21</c:v>
                </c:pt>
                <c:pt idx="4">
                  <c:v>5</c:v>
                </c:pt>
                <c:pt idx="5">
                  <c:v>1</c:v>
                </c:pt>
                <c:pt idx="6">
                  <c:v>7</c:v>
                </c:pt>
                <c:pt idx="7">
                  <c:v>1</c:v>
                </c:pt>
                <c:pt idx="8">
                  <c:v>2</c:v>
                </c:pt>
                <c:pt idx="9">
                  <c:v>4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2</c:v>
                </c:pt>
                <c:pt idx="18">
                  <c:v>1</c:v>
                </c:pt>
                <c:pt idx="19">
                  <c:v>2</c:v>
                </c:pt>
                <c:pt idx="20">
                  <c:v>1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88832"/>
        <c:axId val="26491520"/>
        <c:axId val="0"/>
      </c:bar3DChart>
      <c:catAx>
        <c:axId val="264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91520"/>
        <c:crosses val="autoZero"/>
        <c:auto val="1"/>
        <c:lblAlgn val="ctr"/>
        <c:lblOffset val="100"/>
        <c:noMultiLvlLbl val="0"/>
      </c:catAx>
      <c:valAx>
        <c:axId val="264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624750301358912E-2"/>
          <c:y val="2.8122969103636562E-2"/>
          <c:w val="0.96056869915375687"/>
          <c:h val="0.79197780050097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114300" dist="19050" dir="5400000" sx="105000" sy="105000" algn="ctr" rotWithShape="0">
                <a:srgbClr val="000000">
                  <a:alpha val="56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საქართველოდან  გაძევების მიზნით უცხოელის დაკავების და დროებითი განთავსების ცენტრში მოთავსების მიზნით დაკავებული პირები  64-ე მუხლი 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8"/>
        <c:gapDepth val="490"/>
        <c:shape val="box"/>
        <c:axId val="22613376"/>
        <c:axId val="22619648"/>
        <c:axId val="24561856"/>
      </c:bar3DChart>
      <c:catAx>
        <c:axId val="226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9648"/>
        <c:crosses val="autoZero"/>
        <c:auto val="1"/>
        <c:lblAlgn val="ctr"/>
        <c:lblOffset val="100"/>
        <c:noMultiLvlLbl val="0"/>
      </c:catAx>
      <c:valAx>
        <c:axId val="22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title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3376"/>
        <c:crosses val="autoZero"/>
        <c:crossBetween val="between"/>
      </c:valAx>
      <c:serAx>
        <c:axId val="2456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226196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5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53824649939049E-2"/>
          <c:y val="1.8913971934106162E-2"/>
          <c:w val="0.96056869915375687"/>
          <c:h val="0.822197414524993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საქართველოს სისხლის სამართლის საპროცესო კოდექსის 171-ე მუხლის საფუძველზე დაკავებული ძებნილები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DC1-A850-D6CAE518F5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2"/>
        <c:gapDepth val="498"/>
        <c:shape val="box"/>
        <c:axId val="22658432"/>
        <c:axId val="22784256"/>
        <c:axId val="0"/>
      </c:bar3DChart>
      <c:catAx>
        <c:axId val="226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84256"/>
        <c:crosses val="autoZero"/>
        <c:auto val="1"/>
        <c:lblAlgn val="ctr"/>
        <c:lblOffset val="100"/>
        <c:noMultiLvlLbl val="0"/>
      </c:catAx>
      <c:valAx>
        <c:axId val="227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494922534608472E-2"/>
          <c:y val="0.1554888888888889"/>
          <c:w val="0.88868067050334443"/>
          <c:h val="0.58825144356955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სქესი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მდედრობითი</c:v>
                </c:pt>
                <c:pt idx="1">
                  <c:v>მამრობითი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235</c:v>
                </c:pt>
                <c:pt idx="1">
                  <c:v>11656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8-4B62-B7A3-64E760879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13312"/>
        <c:axId val="22416000"/>
        <c:axId val="0"/>
      </c:bar3DChart>
      <c:catAx>
        <c:axId val="224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16000"/>
        <c:crosses val="autoZero"/>
        <c:auto val="1"/>
        <c:lblAlgn val="ctr"/>
        <c:lblOffset val="100"/>
        <c:noMultiLvlLbl val="0"/>
      </c:catAx>
      <c:valAx>
        <c:axId val="22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1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63017052538615E-2"/>
          <c:y val="0.23053578071268943"/>
          <c:w val="0.90483470772546792"/>
          <c:h val="0.513181723312481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ასაკის დიაპაზონი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&lt;18</c:v>
                </c:pt>
                <c:pt idx="1">
                  <c:v>18-24</c:v>
                </c:pt>
                <c:pt idx="2">
                  <c:v>25-44</c:v>
                </c:pt>
                <c:pt idx="3">
                  <c:v>&gt;44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158</c:v>
                </c:pt>
                <c:pt idx="1">
                  <c:v>1998</c:v>
                </c:pt>
                <c:pt idx="2">
                  <c:v>7351</c:v>
                </c:pt>
                <c:pt idx="3">
                  <c:v>2384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8-4117-85A6-6CC4002A1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60320"/>
        <c:axId val="23164800"/>
        <c:axId val="0"/>
      </c:bar3DChart>
      <c:catAx>
        <c:axId val="2316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64800"/>
        <c:crosses val="autoZero"/>
        <c:auto val="1"/>
        <c:lblAlgn val="ctr"/>
        <c:lblOffset val="100"/>
        <c:noMultiLvlLbl val="0"/>
      </c:catAx>
      <c:valAx>
        <c:axId val="231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6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60398895449255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17413688270837E-2"/>
          <c:y val="0.1407338747734001"/>
          <c:w val="0.93378480060195634"/>
          <c:h val="0.63187133015528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მოქალაქეობა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საქართველოს მოქალაქე</c:v>
                </c:pt>
                <c:pt idx="1">
                  <c:v>უცხო ქვეყნის მოქალაქე</c:v>
                </c:pt>
                <c:pt idx="2">
                  <c:v>მოქალაქეობის არმქონე პირი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11367</c:v>
                </c:pt>
                <c:pt idx="1">
                  <c:v>512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5-4EE7-BE12-72087A016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075840"/>
        <c:axId val="23078784"/>
        <c:axId val="0"/>
      </c:bar3DChart>
      <c:catAx>
        <c:axId val="2307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78784"/>
        <c:crosses val="autoZero"/>
        <c:auto val="1"/>
        <c:lblAlgn val="ctr"/>
        <c:lblOffset val="100"/>
        <c:noMultiLvlLbl val="0"/>
      </c:catAx>
      <c:valAx>
        <c:axId val="2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7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519749180463977E-2"/>
          <c:y val="1.4659563423935758E-2"/>
          <c:w val="0.91088271236903795"/>
          <c:h val="0.463465730382796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დაზიანებები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C1E3-4B23-AC07-9A4A00585C32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1E3-4B23-AC07-9A4A00585C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დაკავების შემდეგ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დაკავებამდე - დაკავებისას - არ განმარტა</c:v>
                </c:pt>
                <c:pt idx="9">
                  <c:v>დაკავებამდე - არ განმარტა</c:v>
                </c:pt>
                <c:pt idx="10">
                  <c:v>დაკავებისას - არ განმარტა</c:v>
                </c:pt>
                <c:pt idx="11">
                  <c:v>დაკავებამდე - დაკავების შემდეგ - არ განმარტა</c:v>
                </c:pt>
                <c:pt idx="12">
                  <c:v>დაზიანების წარმომავლობა  არ განმარტა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8761</c:v>
                </c:pt>
                <c:pt idx="1">
                  <c:v>8077</c:v>
                </c:pt>
                <c:pt idx="2">
                  <c:v>147</c:v>
                </c:pt>
                <c:pt idx="3">
                  <c:v>29</c:v>
                </c:pt>
                <c:pt idx="4">
                  <c:v>213</c:v>
                </c:pt>
                <c:pt idx="5">
                  <c:v>64</c:v>
                </c:pt>
                <c:pt idx="6">
                  <c:v>12</c:v>
                </c:pt>
                <c:pt idx="7">
                  <c:v>44</c:v>
                </c:pt>
                <c:pt idx="8">
                  <c:v>8</c:v>
                </c:pt>
                <c:pt idx="9">
                  <c:v>80</c:v>
                </c:pt>
                <c:pt idx="10">
                  <c:v>3</c:v>
                </c:pt>
                <c:pt idx="11">
                  <c:v>1</c:v>
                </c:pt>
                <c:pt idx="12">
                  <c:v>83</c:v>
                </c:pt>
                <c:pt idx="13">
                  <c:v>341</c:v>
                </c:pt>
                <c:pt idx="14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3-42A6-91E9-46D9C7E3EE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04896"/>
        <c:axId val="23132416"/>
        <c:axId val="0"/>
      </c:bar3DChart>
      <c:catAx>
        <c:axId val="2310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32416"/>
        <c:crosses val="autoZero"/>
        <c:auto val="1"/>
        <c:lblAlgn val="ctr"/>
        <c:lblOffset val="100"/>
        <c:noMultiLvlLbl val="0"/>
      </c:catAx>
      <c:valAx>
        <c:axId val="231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0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45939754966888E-2"/>
          <c:y val="5.0897928697189898E-2"/>
          <c:w val="0.94985323612467776"/>
          <c:h val="0.803387313807074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გადაყვანილი პირები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662</c:v>
                </c:pt>
                <c:pt idx="1">
                  <c:v>109</c:v>
                </c:pt>
                <c:pt idx="2">
                  <c:v>117</c:v>
                </c:pt>
                <c:pt idx="3">
                  <c:v>167</c:v>
                </c:pt>
                <c:pt idx="4">
                  <c:v>36</c:v>
                </c:pt>
                <c:pt idx="5">
                  <c:v>126</c:v>
                </c:pt>
                <c:pt idx="6">
                  <c:v>15</c:v>
                </c:pt>
                <c:pt idx="7">
                  <c:v>55</c:v>
                </c:pt>
                <c:pt idx="8">
                  <c:v>6</c:v>
                </c:pt>
                <c:pt idx="9">
                  <c:v>1</c:v>
                </c:pt>
                <c:pt idx="10">
                  <c:v>21</c:v>
                </c:pt>
                <c:pt idx="11">
                  <c:v>1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5104"/>
        <c:axId val="23603072"/>
        <c:axId val="0"/>
      </c:bar3DChart>
      <c:catAx>
        <c:axId val="23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3072"/>
        <c:crosses val="autoZero"/>
        <c:auto val="1"/>
        <c:lblAlgn val="ctr"/>
        <c:lblOffset val="100"/>
        <c:noMultiLvlLbl val="0"/>
      </c:catAx>
      <c:valAx>
        <c:axId val="23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5" y="0"/>
            <a:ext cx="3040592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1E5612CB-532A-44D7-8AF3-D43F4CF95EF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80004"/>
            <a:ext cx="561340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0592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5" y="8842031"/>
            <a:ext cx="3040592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4272B40-B300-4817-BB89-7DBA758ED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458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04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88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21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7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8CF-77DD-44DB-9CC2-7D337AD39A52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3913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2020 წელს </a:t>
            </a:r>
            <a:r>
              <a:rPr lang="ka-GE" sz="2000" b="1" dirty="0"/>
              <a:t>იზოლატორებში </a:t>
            </a:r>
            <a:r>
              <a:rPr lang="ka-GE" sz="2000" b="1" dirty="0" smtClean="0"/>
              <a:t>სულ მოთავსებულია </a:t>
            </a:r>
            <a:r>
              <a:rPr lang="ka-GE" sz="2000" b="1" dirty="0"/>
              <a:t>- </a:t>
            </a:r>
            <a:r>
              <a:rPr lang="ka-GE" sz="2000" b="1" dirty="0" smtClean="0"/>
              <a:t>11 891 პირი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ka-GE" sz="2000" b="1" dirty="0" smtClean="0"/>
              <a:t>სსკ -7719 ;      ასკ -4163 ;      მიგრანტი -8 ;       სსსკ </a:t>
            </a:r>
            <a:r>
              <a:rPr lang="ka-GE" sz="2000" b="1" dirty="0"/>
              <a:t>- </a:t>
            </a:r>
            <a:r>
              <a:rPr lang="ka-GE" sz="2000" b="1" dirty="0" smtClean="0"/>
              <a:t>1</a:t>
            </a:r>
            <a:endParaRPr lang="en-US" sz="2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141681"/>
              </p:ext>
            </p:extLst>
          </p:nvPr>
        </p:nvGraphicFramePr>
        <p:xfrm>
          <a:off x="61546" y="1099039"/>
          <a:ext cx="12054254" cy="5697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4947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96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046" y="131885"/>
            <a:ext cx="9577754" cy="949569"/>
          </a:xfrm>
        </p:spPr>
        <p:txBody>
          <a:bodyPr>
            <a:normAutofit/>
          </a:bodyPr>
          <a:lstStyle/>
          <a:p>
            <a:pPr algn="ctr"/>
            <a:r>
              <a:rPr lang="ka-GE" sz="2000" dirty="0" smtClean="0"/>
              <a:t>ადმინისტრაციული წესით დაკავებულ პირთა რაოდენობა, შეფარდებული პატიმრობის დღეების მიხედვით.</a:t>
            </a:r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508421"/>
              </p:ext>
            </p:extLst>
          </p:nvPr>
        </p:nvGraphicFramePr>
        <p:xfrm>
          <a:off x="167052" y="1150083"/>
          <a:ext cx="11852031" cy="548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8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400" dirty="0" smtClean="0"/>
              <a:t>                                  </a:t>
            </a:r>
            <a:r>
              <a:rPr lang="ka-GE" sz="1400" dirty="0" smtClean="0"/>
              <a:t>საქართველოს </a:t>
            </a:r>
            <a:r>
              <a:rPr lang="ka-GE" sz="14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53878" y="376293"/>
          <a:ext cx="2130618" cy="6473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5136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85482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9825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9418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63331" y="-82736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4903695" y="376293"/>
          <a:ext cx="2151529" cy="647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11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03412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108-118-236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109-143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11¹-109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11¹-115-126¹-151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11¹-115-144³-150¹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11¹-115-126¹-143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117-11¹-120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8274423" y="385030"/>
          <a:ext cx="2115546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6273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89273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120-126¹-150-151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120-151-236-265-273¹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11¹-126¹-143-151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11¹-126¹-151-160-187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11¹-126¹-187-381¹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126-126¹-151-187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11¹-126¹-140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00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400" dirty="0" smtClean="0"/>
              <a:t>                                  </a:t>
            </a:r>
            <a:r>
              <a:rPr lang="ka-GE" sz="1400" dirty="0" smtClean="0"/>
              <a:t>საქართველოს </a:t>
            </a:r>
            <a:r>
              <a:rPr lang="ka-GE" sz="14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26982" y="375747"/>
          <a:ext cx="2130618" cy="6482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5136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85482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8789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143-150-181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11¹-126¹-150-151-177-236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126-150¹-151-160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150-151-339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11¹-151¹-381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941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11¹-126¹-151-160-178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11¹-126-140-151-260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63331" y="-82736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4858872" y="387018"/>
          <a:ext cx="2133599" cy="647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152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94447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151-157¹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151-369¹-370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19-137-151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19-151-177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11¹-143-151¹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11¹-151-151¹-381¹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11¹-151-187-236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126-151-177-381¹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151-151¹-381¹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8193743" y="387018"/>
          <a:ext cx="2151528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94447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157¹-284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157-180-284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19-160-177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126-177-19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177-284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19-126-177-178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177-180-344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177-353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11¹-178-381¹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126-143-178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04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400" dirty="0" smtClean="0"/>
              <a:t>                                  </a:t>
            </a:r>
            <a:r>
              <a:rPr lang="ka-GE" sz="1400" dirty="0" smtClean="0"/>
              <a:t>საქართველოს </a:t>
            </a:r>
            <a:r>
              <a:rPr lang="ka-GE" sz="14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39870" y="376293"/>
          <a:ext cx="2112689" cy="6473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617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7651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9825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179-187-236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18-179-236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180-185-210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24-180-220-362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180-220-362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180-362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180-284-286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25-180-341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941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180-246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25-180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54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180-284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180-286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181-223¹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182-341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185-210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185-192-194-210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185-192-210-299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63331" y="-82736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4903695" y="376293"/>
          <a:ext cx="2151529" cy="647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11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03412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185-194-210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185-210-362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24-185-194-210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187-353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187-366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19-108-109-187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11¹-19-109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11¹-19-109-381¹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19-108-109-236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126¹-137-139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137-141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137-360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19-137-236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126¹-143-265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126¹-353¹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126-238¹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8206360" y="378068"/>
          <a:ext cx="2112016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428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5858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11-126¹-381¹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126-143-223¹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126-143-225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128-276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118-284-360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223³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143-223¹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223¹-223²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223³-223⁴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225-239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143-225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44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400" dirty="0" smtClean="0"/>
              <a:t>                                  </a:t>
            </a:r>
            <a:r>
              <a:rPr lang="ka-GE" sz="1400" dirty="0" smtClean="0"/>
              <a:t>საქართველოს </a:t>
            </a:r>
            <a:r>
              <a:rPr lang="ka-GE" sz="14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024088" y="376293"/>
          <a:ext cx="2130618" cy="6482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5136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85482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8789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19-236-353¹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236-353¹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260-261-273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19-260-378¹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260-276-381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9418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265-273¹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284-369¹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143-143²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647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3996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11¹-372-381¹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3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11¹-373-381¹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63331" y="-82736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6929719" y="376293"/>
          <a:ext cx="2133599" cy="647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116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385483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19-112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344-362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370-376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41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6046" y="131885"/>
            <a:ext cx="9577754" cy="949569"/>
          </a:xfrm>
        </p:spPr>
        <p:txBody>
          <a:bodyPr>
            <a:normAutofit/>
          </a:bodyPr>
          <a:lstStyle/>
          <a:p>
            <a:pPr algn="ctr"/>
            <a:r>
              <a:rPr lang="ka-GE" sz="2000" dirty="0" smtClean="0"/>
              <a:t>საქართველოს ადმინისტრაციულ სამართალდარღვევათა კოდექსის შესაბამისი მუხლებით იზოლატორებში </a:t>
            </a:r>
            <a:r>
              <a:rPr lang="ka-GE" sz="2000" dirty="0"/>
              <a:t>მოთავსებულ პირთა </a:t>
            </a:r>
            <a:r>
              <a:rPr lang="ka-GE" sz="2000" dirty="0" smtClean="0"/>
              <a:t>რაოდენობა</a:t>
            </a:r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768751"/>
              </p:ext>
            </p:extLst>
          </p:nvPr>
        </p:nvGraphicFramePr>
        <p:xfrm>
          <a:off x="167052" y="1150083"/>
          <a:ext cx="11852031" cy="55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873" y="131885"/>
            <a:ext cx="9274629" cy="949569"/>
          </a:xfrm>
        </p:spPr>
        <p:txBody>
          <a:bodyPr>
            <a:noAutofit/>
          </a:bodyPr>
          <a:lstStyle/>
          <a:p>
            <a:pPr algn="ctr"/>
            <a:r>
              <a:rPr lang="ka-GE" sz="1600" dirty="0"/>
              <a:t>საქართველოდან გაძევების მიზნით უცხოელის დაკავებისა და დროებითი განთავსების ცენტრში მოთავსების </a:t>
            </a:r>
            <a:r>
              <a:rPr lang="ka-GE" sz="1600" dirty="0" smtClean="0"/>
              <a:t>და </a:t>
            </a:r>
            <a:r>
              <a:rPr lang="ka-GE" sz="1600" dirty="0"/>
              <a:t>საქართველოს სისხლის სამართლის საპროცესო კოდექსის </a:t>
            </a:r>
            <a:r>
              <a:rPr lang="ka-GE" sz="1600" dirty="0" smtClean="0"/>
              <a:t>171-ე </a:t>
            </a:r>
            <a:r>
              <a:rPr lang="ka-GE" sz="1600" dirty="0"/>
              <a:t>მუხლით დაკავებული ძებნილი პირების რაოდენობა</a:t>
            </a:r>
            <a:endParaRPr lang="en-US" sz="1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379033"/>
              </p:ext>
            </p:extLst>
          </p:nvPr>
        </p:nvGraphicFramePr>
        <p:xfrm>
          <a:off x="167052" y="1239716"/>
          <a:ext cx="5695866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8444770"/>
              </p:ext>
            </p:extLst>
          </p:nvPr>
        </p:nvGraphicFramePr>
        <p:xfrm>
          <a:off x="5943600" y="1239716"/>
          <a:ext cx="6104794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5377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19908"/>
          </a:xfrm>
        </p:spPr>
        <p:txBody>
          <a:bodyPr>
            <a:normAutofit/>
          </a:bodyPr>
          <a:lstStyle/>
          <a:p>
            <a:pPr algn="ctr"/>
            <a:r>
              <a:rPr lang="ka-GE" sz="2000" smtClean="0"/>
              <a:t>იზოლატორებში </a:t>
            </a:r>
            <a:r>
              <a:rPr lang="ka-GE" sz="2000" dirty="0" smtClean="0"/>
              <a:t>მოთავსებულ პირთა სქესი, ასაკის დიაპაზონი და მოქალაქეობა</a:t>
            </a:r>
            <a:endParaRPr lang="en-U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00609904"/>
              </p:ext>
            </p:extLst>
          </p:nvPr>
        </p:nvGraphicFramePr>
        <p:xfrm>
          <a:off x="76202" y="970126"/>
          <a:ext cx="3203330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71696907"/>
              </p:ext>
            </p:extLst>
          </p:nvPr>
        </p:nvGraphicFramePr>
        <p:xfrm>
          <a:off x="3352801" y="970126"/>
          <a:ext cx="39565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43738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00025" y="6563919"/>
            <a:ext cx="11791950" cy="230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800" dirty="0" smtClean="0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673093"/>
              </p:ext>
            </p:extLst>
          </p:nvPr>
        </p:nvGraphicFramePr>
        <p:xfrm>
          <a:off x="7397261" y="970126"/>
          <a:ext cx="46826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114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677" y="70339"/>
            <a:ext cx="10638691" cy="1142999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სხეულზე არსებული დაზიანებებით და პრეტენზიით მოთავსებულ პირთა რაოდენობა</a:t>
            </a:r>
            <a:endParaRPr lang="en-US" sz="2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772924"/>
              </p:ext>
            </p:extLst>
          </p:nvPr>
        </p:nvGraphicFramePr>
        <p:xfrm>
          <a:off x="-1" y="869577"/>
          <a:ext cx="12192001" cy="634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838200" y="6391836"/>
            <a:ext cx="10515600" cy="277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ka-GE" sz="800" dirty="0"/>
              <a:t>* დაკავებამდე მიღებული დაზიანება - სხეულზე არსებული დაზიანება ან დაზიანების კვალი, რომელიც პიროვნებას თავისი </a:t>
            </a:r>
            <a:endParaRPr lang="en-US" sz="800" dirty="0" smtClean="0"/>
          </a:p>
          <a:p>
            <a:pPr algn="just"/>
            <a:r>
              <a:rPr lang="en-US" sz="800" dirty="0" smtClean="0"/>
              <a:t>   </a:t>
            </a:r>
            <a:r>
              <a:rPr lang="ka-GE" sz="800" dirty="0" smtClean="0"/>
              <a:t>გადმოცემით </a:t>
            </a:r>
            <a:r>
              <a:rPr lang="ka-GE" sz="800" dirty="0"/>
              <a:t>მიღებული აქვს დაკავებამდე, მათ შორის რამდენიმე წლით ადრე მიღებული დაზიანებები, პოსტოპერაციული ნაწიბურები და სხვა.</a:t>
            </a:r>
            <a:endParaRPr lang="en-US" sz="1200" b="1" dirty="0"/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70338" y="10359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85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2636</TotalTime>
  <Words>920</Words>
  <Application>Microsoft Office PowerPoint</Application>
  <PresentationFormat>Widescreen</PresentationFormat>
  <Paragraphs>751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Sylfaen</vt:lpstr>
      <vt:lpstr>Office Theme</vt:lpstr>
      <vt:lpstr>2020 წელს იზოლატორებში სულ მოთავსებულია - 11 891 პირი სსკ -7719 ;      ასკ -4163 ;      მიგრანტი -8 ;       სსსკ - 1</vt:lpstr>
      <vt:lpstr>                                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                             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                             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                             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პირთა რაოდენობა</vt:lpstr>
      <vt:lpstr>საქართველოდან გაძევების მიზნით უცხოელის დაკავებისა და დროებითი განთავსების ცენტრში მოთავსების და საქართველოს სისხლის სამართლის საპროცესო კოდექსის 171-ე მუხლით დაკავებული ძებნილი პირების რაოდენობა</vt:lpstr>
      <vt:lpstr>იზოლატორებში მოთავსებულ პირთა სქესი, ასაკის დიაპაზონი და მოქალაქეობა</vt:lpstr>
      <vt:lpstr>სხეულზე არსებული დაზიანებებით და პრეტენზიით მოთავსებულ პირთა რაოდენობა</vt:lpstr>
      <vt:lpstr>ადმინისტრაციული წესით დაკავებულ პირთა რაოდენობა, შეფარდებული პატიმრობის დღეების მიხედვით.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gamezardashvili</dc:creator>
  <cp:lastModifiedBy>khatuna qveladze</cp:lastModifiedBy>
  <cp:revision>289</cp:revision>
  <cp:lastPrinted>2020-01-24T14:57:57Z</cp:lastPrinted>
  <dcterms:created xsi:type="dcterms:W3CDTF">2019-01-08T07:29:18Z</dcterms:created>
  <dcterms:modified xsi:type="dcterms:W3CDTF">2021-02-25T07:50:37Z</dcterms:modified>
</cp:coreProperties>
</file>