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charts/chart3.xml" ContentType="application/vnd.openxmlformats-officedocument.drawingml.chart+xml"/>
  <Override PartName="/ppt/notesSlides/notesSlide5.xml" ContentType="application/vnd.openxmlformats-officedocument.presentationml.notesSlide+xml"/>
  <Override PartName="/ppt/charts/chart4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5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notesSlides/notesSlide6.xml" ContentType="application/vnd.openxmlformats-officedocument.presentationml.notesSlide+xml"/>
  <Override PartName="/ppt/charts/chart6.xml" ContentType="application/vnd.openxmlformats-officedocument.drawingml.chart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charts/chart8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notesSlides/notesSlide8.xml" ContentType="application/vnd.openxmlformats-officedocument.presentationml.notesSlide+xml"/>
  <Override PartName="/ppt/charts/chart9.xml" ContentType="application/vnd.openxmlformats-officedocument.drawingml.chart+xml"/>
  <Override PartName="/ppt/charts/chart10.xml" ContentType="application/vnd.openxmlformats-officedocument.drawingml.chart+xml"/>
  <Override PartName="/ppt/notesSlides/notesSlide9.xml" ContentType="application/vnd.openxmlformats-officedocument.presentationml.notesSlide+xml"/>
  <Override PartName="/ppt/charts/chart11.xml" ContentType="application/vnd.openxmlformats-officedocument.drawingml.chart+xml"/>
  <Override PartName="/ppt/charts/chart12.xml" ContentType="application/vnd.openxmlformats-officedocument.drawingml.chart+xml"/>
  <Override PartName="/ppt/charts/chart13.xml" ContentType="application/vnd.openxmlformats-officedocument.drawingml.chart+xml"/>
  <Override PartName="/ppt/charts/chart14.xml" ContentType="application/vnd.openxmlformats-officedocument.drawingml.chart+xml"/>
  <Override PartName="/ppt/notesSlides/notesSlide10.xml" ContentType="application/vnd.openxmlformats-officedocument.presentationml.notesSlide+xml"/>
  <Override PartName="/ppt/charts/chart15.xml" ContentType="application/vnd.openxmlformats-officedocument.drawingml.chart+xml"/>
  <Override PartName="/ppt/charts/chart16.xml" ContentType="application/vnd.openxmlformats-officedocument.drawingml.chart+xml"/>
  <Override PartName="/ppt/drawings/drawing1.xml" ContentType="application/vnd.openxmlformats-officedocument.drawingml.chartshapes+xml"/>
  <Override PartName="/ppt/charts/chart17.xml" ContentType="application/vnd.openxmlformats-officedocument.drawingml.chart+xml"/>
  <Override PartName="/ppt/notesSlides/notesSlide11.xml" ContentType="application/vnd.openxmlformats-officedocument.presentationml.notesSlide+xml"/>
  <Override PartName="/ppt/charts/chart18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notesSlides/notesSlide12.xml" ContentType="application/vnd.openxmlformats-officedocument.presentationml.notesSlide+xml"/>
  <Override PartName="/ppt/charts/chart19.xml" ContentType="application/vnd.openxmlformats-officedocument.drawingml.chart+xml"/>
  <Override PartName="/ppt/charts/chart20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65" r:id="rId2"/>
    <p:sldId id="266" r:id="rId3"/>
    <p:sldId id="267" r:id="rId4"/>
    <p:sldId id="268" r:id="rId5"/>
    <p:sldId id="269" r:id="rId6"/>
    <p:sldId id="278" r:id="rId7"/>
    <p:sldId id="270" r:id="rId8"/>
    <p:sldId id="279" r:id="rId9"/>
    <p:sldId id="280" r:id="rId10"/>
    <p:sldId id="281" r:id="rId11"/>
    <p:sldId id="282" r:id="rId12"/>
    <p:sldId id="273" r:id="rId13"/>
    <p:sldId id="277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CC"/>
    <a:srgbClr val="B3B9A3"/>
    <a:srgbClr val="9DA8BF"/>
    <a:srgbClr val="788AE4"/>
    <a:srgbClr val="9C13B3"/>
    <a:srgbClr val="9999FF"/>
    <a:srgbClr val="E0F468"/>
    <a:srgbClr val="F0AE6C"/>
    <a:srgbClr val="54251C"/>
    <a:srgbClr val="12080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3B4B98B0-60AC-42C2-AFA5-B58CD77FA1E5}" styleName="Light Style 1 - Accent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1"/>
              </a:solidFill>
            </a:ln>
          </a:bottom>
        </a:tcBdr>
        <a:fill>
          <a:noFill/>
        </a:fill>
      </a:tcStyle>
    </a:firstRow>
  </a:tblStyle>
  <a:tblStyle styleId="{5FD0F851-EC5A-4D38-B0AD-8093EC10F338}" styleName="Light Style 1 - Accent 5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accent5"/>
              </a:solidFill>
            </a:ln>
          </a:top>
          <a:bottom>
            <a:ln w="12700" cmpd="sng">
              <a:solidFill>
                <a:schemeClr val="accent5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accent5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accent5"/>
              </a:solidFill>
            </a:ln>
          </a:bottom>
        </a:tcBdr>
        <a:fill>
          <a:noFill/>
        </a:fill>
      </a:tcStyle>
    </a:firstRow>
  </a:tblStyle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89" d="100"/>
          <a:sy n="89" d="100"/>
        </p:scale>
        <p:origin x="1068" y="84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9.xlsx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0.xlsx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1.xlsx"/></Relationships>
</file>

<file path=ppt/charts/_rels/chart1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2.xlsx"/></Relationships>
</file>

<file path=ppt/charts/_rels/chart1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3.xlsx"/></Relationships>
</file>

<file path=ppt/charts/_rels/chart1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4.xlsx"/></Relationships>
</file>

<file path=ppt/charts/_rels/chart16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5.xlsx"/></Relationships>
</file>

<file path=ppt/charts/_rels/chart1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6.xlsx"/></Relationships>
</file>

<file path=ppt/charts/_rels/chart1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7.xlsx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1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8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1.xlsx"/></Relationships>
</file>

<file path=ppt/charts/_rels/chart20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19.xlsx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3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4.xlsx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5.xlsx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6.xlsx"/></Relationships>
</file>

<file path=ppt/charts/_rels/chart8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7.xlsx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8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Sheet1!$A$2:$A$21</c:f>
              <c:strCache>
                <c:ptCount val="20"/>
                <c:pt idx="0">
                  <c:v>სარფი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თბილისის აეროპორტი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ვალე</c:v>
                </c:pt>
                <c:pt idx="8">
                  <c:v>ვახტანგისი</c:v>
                </c:pt>
                <c:pt idx="9">
                  <c:v>ბათუმის აეროპორტი</c:v>
                </c:pt>
                <c:pt idx="10">
                  <c:v>ქუთაისის აეროპორტი</c:v>
                </c:pt>
                <c:pt idx="11">
                  <c:v>გარდაბნის რკინიგზა</c:v>
                </c:pt>
                <c:pt idx="12">
                  <c:v>გუგუთი</c:v>
                </c:pt>
                <c:pt idx="13">
                  <c:v>სადახლოს რკინიგზა</c:v>
                </c:pt>
                <c:pt idx="14">
                  <c:v>ფოთის პორტი</c:v>
                </c:pt>
                <c:pt idx="15">
                  <c:v>ბათუმის პორტი</c:v>
                </c:pt>
                <c:pt idx="16">
                  <c:v>კარწახი</c:v>
                </c:pt>
                <c:pt idx="17">
                  <c:v>ყულევის პორტი</c:v>
                </c:pt>
                <c:pt idx="18">
                  <c:v>ახკერპი</c:v>
                </c:pt>
                <c:pt idx="19">
                  <c:v>სამთაწყარო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3204697</c:v>
                </c:pt>
                <c:pt idx="1">
                  <c:v>1445904</c:v>
                </c:pt>
                <c:pt idx="2">
                  <c:v>1227030</c:v>
                </c:pt>
                <c:pt idx="3">
                  <c:v>961262</c:v>
                </c:pt>
                <c:pt idx="4">
                  <c:v>943129</c:v>
                </c:pt>
                <c:pt idx="5">
                  <c:v>363100</c:v>
                </c:pt>
                <c:pt idx="6">
                  <c:v>307010</c:v>
                </c:pt>
                <c:pt idx="7">
                  <c:v>104132</c:v>
                </c:pt>
                <c:pt idx="8">
                  <c:v>98283</c:v>
                </c:pt>
                <c:pt idx="9">
                  <c:v>88784</c:v>
                </c:pt>
                <c:pt idx="10">
                  <c:v>86493</c:v>
                </c:pt>
                <c:pt idx="11">
                  <c:v>58206</c:v>
                </c:pt>
                <c:pt idx="12">
                  <c:v>40118</c:v>
                </c:pt>
                <c:pt idx="13">
                  <c:v>28681</c:v>
                </c:pt>
                <c:pt idx="14">
                  <c:v>27398</c:v>
                </c:pt>
                <c:pt idx="15">
                  <c:v>24680</c:v>
                </c:pt>
                <c:pt idx="16">
                  <c:v>6724</c:v>
                </c:pt>
                <c:pt idx="17">
                  <c:v>3217</c:v>
                </c:pt>
                <c:pt idx="18">
                  <c:v>1106</c:v>
                </c:pt>
                <c:pt idx="19">
                  <c:v>948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FBC-4CAE-9DAA-C9D7E983CE5F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>
              <a:solidFill>
                <a:srgbClr val="FF7C80"/>
              </a:solidFill>
            </a:ln>
          </c:spPr>
          <c:invertIfNegative val="0"/>
          <c:cat>
            <c:strRef>
              <c:f>Sheet1!$A$2:$A$21</c:f>
              <c:strCache>
                <c:ptCount val="20"/>
                <c:pt idx="0">
                  <c:v>სარფი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თბილისის აეროპორტი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ვალე</c:v>
                </c:pt>
                <c:pt idx="8">
                  <c:v>ვახტანგისი</c:v>
                </c:pt>
                <c:pt idx="9">
                  <c:v>ბათუმის აეროპორტი</c:v>
                </c:pt>
                <c:pt idx="10">
                  <c:v>ქუთაისის აეროპორტი</c:v>
                </c:pt>
                <c:pt idx="11">
                  <c:v>გარდაბნის რკინიგზა</c:v>
                </c:pt>
                <c:pt idx="12">
                  <c:v>გუგუთი</c:v>
                </c:pt>
                <c:pt idx="13">
                  <c:v>სადახლოს რკინიგზა</c:v>
                </c:pt>
                <c:pt idx="14">
                  <c:v>ფოთის პორტი</c:v>
                </c:pt>
                <c:pt idx="15">
                  <c:v>ბათუმის პორტი</c:v>
                </c:pt>
                <c:pt idx="16">
                  <c:v>კარწახი</c:v>
                </c:pt>
                <c:pt idx="17">
                  <c:v>ყულევის პორტი</c:v>
                </c:pt>
                <c:pt idx="18">
                  <c:v>ახკერპი</c:v>
                </c:pt>
                <c:pt idx="19">
                  <c:v>სამთაწყარო</c:v>
                </c:pt>
              </c:strCache>
            </c:strRef>
          </c:cat>
          <c:val>
            <c:numRef>
              <c:f>Sheet1!$C$2:$C$21</c:f>
              <c:numCache>
                <c:formatCode>General</c:formatCode>
                <c:ptCount val="20"/>
                <c:pt idx="0">
                  <c:v>3209023</c:v>
                </c:pt>
                <c:pt idx="1">
                  <c:v>1423381</c:v>
                </c:pt>
                <c:pt idx="2">
                  <c:v>1197711</c:v>
                </c:pt>
                <c:pt idx="3">
                  <c:v>988821</c:v>
                </c:pt>
                <c:pt idx="4">
                  <c:v>944262</c:v>
                </c:pt>
                <c:pt idx="5">
                  <c:v>352788</c:v>
                </c:pt>
                <c:pt idx="6">
                  <c:v>315977</c:v>
                </c:pt>
                <c:pt idx="7">
                  <c:v>111264</c:v>
                </c:pt>
                <c:pt idx="8">
                  <c:v>95731</c:v>
                </c:pt>
                <c:pt idx="9">
                  <c:v>94446</c:v>
                </c:pt>
                <c:pt idx="10">
                  <c:v>97290</c:v>
                </c:pt>
                <c:pt idx="11">
                  <c:v>55211</c:v>
                </c:pt>
                <c:pt idx="12">
                  <c:v>44797</c:v>
                </c:pt>
                <c:pt idx="13">
                  <c:v>28710</c:v>
                </c:pt>
                <c:pt idx="14">
                  <c:v>28383</c:v>
                </c:pt>
                <c:pt idx="15">
                  <c:v>20333</c:v>
                </c:pt>
                <c:pt idx="16">
                  <c:v>5722</c:v>
                </c:pt>
                <c:pt idx="17">
                  <c:v>3252</c:v>
                </c:pt>
                <c:pt idx="18">
                  <c:v>1127</c:v>
                </c:pt>
                <c:pt idx="19">
                  <c:v>923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FBC-4CAE-9DAA-C9D7E983CE5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3712128"/>
        <c:axId val="23713664"/>
        <c:axId val="0"/>
      </c:bar3DChart>
      <c:catAx>
        <c:axId val="2371212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800">
                <a:latin typeface="Sylfaen" panose="010A0502050306030303" pitchFamily="18" charset="0"/>
              </a:defRPr>
            </a:pPr>
            <a:endParaRPr lang="en-US"/>
          </a:p>
        </c:txPr>
        <c:crossAx val="23713664"/>
        <c:crosses val="autoZero"/>
        <c:auto val="1"/>
        <c:lblAlgn val="ctr"/>
        <c:lblOffset val="100"/>
        <c:noMultiLvlLbl val="0"/>
      </c:catAx>
      <c:valAx>
        <c:axId val="23713664"/>
        <c:scaling>
          <c:orientation val="minMax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23712128"/>
        <c:crosses val="autoZero"/>
        <c:crossBetween val="between"/>
      </c:valAx>
      <c:dTable>
        <c:showHorzBorder val="1"/>
        <c:showVertBorder val="1"/>
        <c:showOutline val="1"/>
        <c:showKeys val="1"/>
        <c:txPr>
          <a:bodyPr/>
          <a:lstStyle/>
          <a:p>
            <a:pPr rtl="0">
              <a:defRPr sz="600">
                <a:latin typeface="Sylfaen" panose="010A0502050306030303" pitchFamily="18" charset="0"/>
              </a:defRPr>
            </a:pPr>
            <a:endParaRPr lang="en-US"/>
          </a:p>
        </c:txPr>
      </c:dTable>
    </c:plotArea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0070C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71353</c:v>
                </c:pt>
                <c:pt idx="1">
                  <c:v>329298</c:v>
                </c:pt>
                <c:pt idx="2">
                  <c:v>487787</c:v>
                </c:pt>
                <c:pt idx="3">
                  <c:v>362393</c:v>
                </c:pt>
                <c:pt idx="4">
                  <c:v>115194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3FD-497F-BF41-C7E8081ED3C7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1"/>
              <c:layout>
                <c:manualLayout>
                  <c:x val="0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6005-4343-90E9-3F70EA108058}"/>
                </c:ext>
              </c:extLst>
            </c:dLbl>
            <c:dLbl>
              <c:idx val="2"/>
              <c:layout>
                <c:manualLayout>
                  <c:x val="3.8216562426228117E-3"/>
                  <c:y val="-2.59515535580805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E604-4989-AB23-5B22E960641D}"/>
                </c:ext>
              </c:extLst>
            </c:dLbl>
            <c:dLbl>
              <c:idx val="3"/>
              <c:layout>
                <c:manualLayout>
                  <c:x val="7.0062888408952611E-17"/>
                  <c:y val="-1.038062142323223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604-4989-AB23-5B22E960641D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3FD-497F-BF41-C7E8081ED3C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72684</c:v>
                </c:pt>
                <c:pt idx="1">
                  <c:v>332180</c:v>
                </c:pt>
                <c:pt idx="2">
                  <c:v>490914</c:v>
                </c:pt>
                <c:pt idx="3">
                  <c:v>363495</c:v>
                </c:pt>
                <c:pt idx="4">
                  <c:v>115176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A3FD-497F-BF41-C7E8081ED3C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64192"/>
        <c:axId val="65465728"/>
        <c:axId val="0"/>
      </c:bar3DChart>
      <c:catAx>
        <c:axId val="6546419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65728"/>
        <c:crosses val="autoZero"/>
        <c:auto val="1"/>
        <c:lblAlgn val="ctr"/>
        <c:lblOffset val="100"/>
        <c:noMultiLvlLbl val="0"/>
      </c:catAx>
      <c:valAx>
        <c:axId val="65465728"/>
        <c:scaling>
          <c:orientation val="minMax"/>
          <c:max val="7000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6419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სარფი</c:v>
                </c:pt>
                <c:pt idx="2">
                  <c:v>ყაზბეგი</c:v>
                </c:pt>
                <c:pt idx="3">
                  <c:v>წითელი ხიდი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ვახტანგისი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316350</c:v>
                </c:pt>
                <c:pt idx="1">
                  <c:v>285829</c:v>
                </c:pt>
                <c:pt idx="2">
                  <c:v>217760</c:v>
                </c:pt>
                <c:pt idx="3">
                  <c:v>199988</c:v>
                </c:pt>
                <c:pt idx="4">
                  <c:v>79959</c:v>
                </c:pt>
                <c:pt idx="5">
                  <c:v>51633</c:v>
                </c:pt>
                <c:pt idx="6">
                  <c:v>25632</c:v>
                </c:pt>
                <c:pt idx="7">
                  <c:v>12361</c:v>
                </c:pt>
                <c:pt idx="8">
                  <c:v>4113</c:v>
                </c:pt>
                <c:pt idx="9">
                  <c:v>1806</c:v>
                </c:pt>
                <c:pt idx="10">
                  <c:v>756</c:v>
                </c:pt>
                <c:pt idx="11">
                  <c:v>204</c:v>
                </c:pt>
                <c:pt idx="12">
                  <c:v>12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სადახლო</c:v>
                </c:pt>
                <c:pt idx="1">
                  <c:v>სარფი</c:v>
                </c:pt>
                <c:pt idx="2">
                  <c:v>ყაზბეგი</c:v>
                </c:pt>
                <c:pt idx="3">
                  <c:v>წითელი ხიდი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ვახტანგისი</c:v>
                </c:pt>
                <c:pt idx="9">
                  <c:v>კარწახი</c:v>
                </c:pt>
                <c:pt idx="10">
                  <c:v>ბათუმის პორტი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337872</c:v>
                </c:pt>
                <c:pt idx="1">
                  <c:v>277513</c:v>
                </c:pt>
                <c:pt idx="2">
                  <c:v>209176</c:v>
                </c:pt>
                <c:pt idx="3">
                  <c:v>203973</c:v>
                </c:pt>
                <c:pt idx="4">
                  <c:v>77698</c:v>
                </c:pt>
                <c:pt idx="5">
                  <c:v>52819</c:v>
                </c:pt>
                <c:pt idx="6">
                  <c:v>26284</c:v>
                </c:pt>
                <c:pt idx="7">
                  <c:v>14765</c:v>
                </c:pt>
                <c:pt idx="8">
                  <c:v>3813</c:v>
                </c:pt>
                <c:pt idx="9">
                  <c:v>1523</c:v>
                </c:pt>
                <c:pt idx="10">
                  <c:v>447</c:v>
                </c:pt>
                <c:pt idx="11">
                  <c:v>202</c:v>
                </c:pt>
                <c:pt idx="1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744704"/>
        <c:axId val="66746240"/>
      </c:barChart>
      <c:catAx>
        <c:axId val="66744704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746240"/>
        <c:crosses val="autoZero"/>
        <c:auto val="1"/>
        <c:lblAlgn val="ctr"/>
        <c:lblOffset val="100"/>
        <c:noMultiLvlLbl val="0"/>
      </c:catAx>
      <c:valAx>
        <c:axId val="66746240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744704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ბათუმის პორტი</c:v>
                </c:pt>
                <c:pt idx="10">
                  <c:v>ვახტანგისი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130796</c:v>
                </c:pt>
                <c:pt idx="1">
                  <c:v>24755</c:v>
                </c:pt>
                <c:pt idx="2">
                  <c:v>22645</c:v>
                </c:pt>
                <c:pt idx="3">
                  <c:v>21421</c:v>
                </c:pt>
                <c:pt idx="4">
                  <c:v>7644</c:v>
                </c:pt>
                <c:pt idx="5">
                  <c:v>3993</c:v>
                </c:pt>
                <c:pt idx="6">
                  <c:v>2504</c:v>
                </c:pt>
                <c:pt idx="7">
                  <c:v>776</c:v>
                </c:pt>
                <c:pt idx="8">
                  <c:v>148</c:v>
                </c:pt>
                <c:pt idx="9">
                  <c:v>118</c:v>
                </c:pt>
                <c:pt idx="10">
                  <c:v>38</c:v>
                </c:pt>
                <c:pt idx="11">
                  <c:v>7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4D3-4276-8AFA-5722944E0BFB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წითელი ხიდი</c:v>
                </c:pt>
                <c:pt idx="2">
                  <c:v>სადახლო</c:v>
                </c:pt>
                <c:pt idx="3">
                  <c:v>ყაზბეგი</c:v>
                </c:pt>
                <c:pt idx="4">
                  <c:v>ნინოწმინდა</c:v>
                </c:pt>
                <c:pt idx="5">
                  <c:v>ცოდნა</c:v>
                </c:pt>
                <c:pt idx="6">
                  <c:v>ვალე</c:v>
                </c:pt>
                <c:pt idx="7">
                  <c:v>გუგუთი</c:v>
                </c:pt>
                <c:pt idx="8">
                  <c:v>კარწახი</c:v>
                </c:pt>
                <c:pt idx="9">
                  <c:v>ბათუმის პორტი</c:v>
                </c:pt>
                <c:pt idx="10">
                  <c:v>ვახტანგისი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128169</c:v>
                </c:pt>
                <c:pt idx="1">
                  <c:v>24868</c:v>
                </c:pt>
                <c:pt idx="2">
                  <c:v>23180</c:v>
                </c:pt>
                <c:pt idx="3">
                  <c:v>21045</c:v>
                </c:pt>
                <c:pt idx="4">
                  <c:v>7386</c:v>
                </c:pt>
                <c:pt idx="5">
                  <c:v>4323</c:v>
                </c:pt>
                <c:pt idx="6">
                  <c:v>2974</c:v>
                </c:pt>
                <c:pt idx="7">
                  <c:v>835</c:v>
                </c:pt>
                <c:pt idx="8">
                  <c:v>125</c:v>
                </c:pt>
                <c:pt idx="9">
                  <c:v>78</c:v>
                </c:pt>
                <c:pt idx="10">
                  <c:v>32</c:v>
                </c:pt>
                <c:pt idx="11">
                  <c:v>7</c:v>
                </c:pt>
                <c:pt idx="12">
                  <c:v>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4D3-4276-8AFA-5722944E0BF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6613632"/>
        <c:axId val="66615168"/>
      </c:barChart>
      <c:catAx>
        <c:axId val="66613632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6615168"/>
        <c:crosses val="autoZero"/>
        <c:auto val="1"/>
        <c:lblAlgn val="ctr"/>
        <c:lblOffset val="100"/>
        <c:noMultiLvlLbl val="0"/>
      </c:catAx>
      <c:valAx>
        <c:axId val="66615168"/>
        <c:scaling>
          <c:orientation val="minMax"/>
          <c:max val="140000"/>
          <c:min val="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6613632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0864785085151167"/>
          <c:y val="0.1675508276858127"/>
          <c:w val="0.8647242813585776"/>
          <c:h val="0.40538690145539386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6"/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ვალე</c:v>
                </c:pt>
                <c:pt idx="6">
                  <c:v>ნინოწმინდა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ფოთის პორტი</c:v>
                </c:pt>
                <c:pt idx="10">
                  <c:v>გუგუთი</c:v>
                </c:pt>
                <c:pt idx="11">
                  <c:v>ახკერპი</c:v>
                </c:pt>
                <c:pt idx="12">
                  <c:v>ვახტანგისი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139287</c:v>
                </c:pt>
                <c:pt idx="1">
                  <c:v>71187</c:v>
                </c:pt>
                <c:pt idx="2">
                  <c:v>51699</c:v>
                </c:pt>
                <c:pt idx="3">
                  <c:v>48300</c:v>
                </c:pt>
                <c:pt idx="4">
                  <c:v>13987</c:v>
                </c:pt>
                <c:pt idx="5">
                  <c:v>11556</c:v>
                </c:pt>
                <c:pt idx="6">
                  <c:v>9944</c:v>
                </c:pt>
                <c:pt idx="7">
                  <c:v>3539</c:v>
                </c:pt>
                <c:pt idx="8">
                  <c:v>646</c:v>
                </c:pt>
                <c:pt idx="9">
                  <c:v>383</c:v>
                </c:pt>
                <c:pt idx="10">
                  <c:v>314</c:v>
                </c:pt>
                <c:pt idx="11">
                  <c:v>60</c:v>
                </c:pt>
                <c:pt idx="12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4">
                <a:lumMod val="60000"/>
                <a:lumOff val="40000"/>
              </a:schemeClr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ცოდნა</c:v>
                </c:pt>
                <c:pt idx="5">
                  <c:v>ვალე</c:v>
                </c:pt>
                <c:pt idx="6">
                  <c:v>ნინოწმინდა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ფოთის პორტი</c:v>
                </c:pt>
                <c:pt idx="10">
                  <c:v>გუგუთი</c:v>
                </c:pt>
                <c:pt idx="11">
                  <c:v>ახკერპი</c:v>
                </c:pt>
                <c:pt idx="12">
                  <c:v>ვახტანგისი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136847</c:v>
                </c:pt>
                <c:pt idx="1">
                  <c:v>65113</c:v>
                </c:pt>
                <c:pt idx="2">
                  <c:v>49684</c:v>
                </c:pt>
                <c:pt idx="3">
                  <c:v>49915</c:v>
                </c:pt>
                <c:pt idx="4">
                  <c:v>20982</c:v>
                </c:pt>
                <c:pt idx="5">
                  <c:v>15176</c:v>
                </c:pt>
                <c:pt idx="6">
                  <c:v>9212</c:v>
                </c:pt>
                <c:pt idx="7">
                  <c:v>1212</c:v>
                </c:pt>
                <c:pt idx="8">
                  <c:v>600</c:v>
                </c:pt>
                <c:pt idx="9">
                  <c:v>79</c:v>
                </c:pt>
                <c:pt idx="10">
                  <c:v>480</c:v>
                </c:pt>
                <c:pt idx="11">
                  <c:v>61</c:v>
                </c:pt>
                <c:pt idx="12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106610688"/>
        <c:axId val="106612224"/>
      </c:barChart>
      <c:catAx>
        <c:axId val="106610688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106612224"/>
        <c:crosses val="autoZero"/>
        <c:auto val="1"/>
        <c:lblAlgn val="ctr"/>
        <c:lblOffset val="100"/>
        <c:noMultiLvlLbl val="0"/>
      </c:catAx>
      <c:valAx>
        <c:axId val="106612224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106610688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>
        <c:manualLayout>
          <c:layoutTarget val="inner"/>
          <c:xMode val="edge"/>
          <c:yMode val="edge"/>
          <c:x val="0.11838937442178604"/>
          <c:y val="3.3598489413844364E-2"/>
          <c:w val="0.86391321972527768"/>
          <c:h val="0.41793740709493393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rgbClr val="CC99FF"/>
            </a:solidFill>
            <a:ln>
              <a:solidFill>
                <a:srgbClr val="CC99FF"/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წითელი ხიდი</c:v>
                </c:pt>
                <c:pt idx="4">
                  <c:v>ნინოწმინდა</c:v>
                </c:pt>
                <c:pt idx="5">
                  <c:v>ვალე</c:v>
                </c:pt>
                <c:pt idx="6">
                  <c:v>ცოდნა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კარწახი</c:v>
                </c:pt>
                <c:pt idx="10">
                  <c:v>ვახტანგისი</c:v>
                </c:pt>
              </c:strCache>
            </c:strRef>
          </c:cat>
          <c:val>
            <c:numRef>
              <c:f>Sheet1!$B$2:$B$12</c:f>
              <c:numCache>
                <c:formatCode>General</c:formatCode>
                <c:ptCount val="11"/>
                <c:pt idx="0">
                  <c:v>2344</c:v>
                </c:pt>
                <c:pt idx="1">
                  <c:v>1536</c:v>
                </c:pt>
                <c:pt idx="2">
                  <c:v>645</c:v>
                </c:pt>
                <c:pt idx="3">
                  <c:v>391</c:v>
                </c:pt>
                <c:pt idx="4">
                  <c:v>255</c:v>
                </c:pt>
                <c:pt idx="5">
                  <c:v>237</c:v>
                </c:pt>
                <c:pt idx="6">
                  <c:v>168</c:v>
                </c:pt>
                <c:pt idx="7">
                  <c:v>55</c:v>
                </c:pt>
                <c:pt idx="8">
                  <c:v>38</c:v>
                </c:pt>
                <c:pt idx="9">
                  <c:v>5</c:v>
                </c:pt>
                <c:pt idx="10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368-4C02-AFE0-6F5647E543BE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>
              <a:solidFill>
                <a:schemeClr val="accent1">
                  <a:lumMod val="60000"/>
                  <a:lumOff val="40000"/>
                </a:schemeClr>
              </a:solidFill>
            </a:ln>
          </c:spPr>
          <c:invertIfNegative val="0"/>
          <c:cat>
            <c:strRef>
              <c:f>Sheet1!$A$2:$A$12</c:f>
              <c:strCache>
                <c:ptCount val="11"/>
                <c:pt idx="0">
                  <c:v>სარფი</c:v>
                </c:pt>
                <c:pt idx="1">
                  <c:v>ყაზბეგი</c:v>
                </c:pt>
                <c:pt idx="2">
                  <c:v>სადახლო</c:v>
                </c:pt>
                <c:pt idx="3">
                  <c:v>წითელი ხიდი</c:v>
                </c:pt>
                <c:pt idx="4">
                  <c:v>ნინოწმინდა</c:v>
                </c:pt>
                <c:pt idx="5">
                  <c:v>ვალე</c:v>
                </c:pt>
                <c:pt idx="6">
                  <c:v>ცოდნა</c:v>
                </c:pt>
                <c:pt idx="7">
                  <c:v>გუგუთი</c:v>
                </c:pt>
                <c:pt idx="8">
                  <c:v>ბათუმის პორტი</c:v>
                </c:pt>
                <c:pt idx="9">
                  <c:v>კარწახი</c:v>
                </c:pt>
                <c:pt idx="10">
                  <c:v>ვახტანგისი</c:v>
                </c:pt>
              </c:strCache>
            </c:strRef>
          </c:cat>
          <c:val>
            <c:numRef>
              <c:f>Sheet1!$C$2:$C$12</c:f>
              <c:numCache>
                <c:formatCode>General</c:formatCode>
                <c:ptCount val="11"/>
                <c:pt idx="0">
                  <c:v>2299</c:v>
                </c:pt>
                <c:pt idx="1">
                  <c:v>1496</c:v>
                </c:pt>
                <c:pt idx="2">
                  <c:v>773</c:v>
                </c:pt>
                <c:pt idx="3">
                  <c:v>394</c:v>
                </c:pt>
                <c:pt idx="4">
                  <c:v>233</c:v>
                </c:pt>
                <c:pt idx="5">
                  <c:v>248</c:v>
                </c:pt>
                <c:pt idx="6">
                  <c:v>148</c:v>
                </c:pt>
                <c:pt idx="7">
                  <c:v>59</c:v>
                </c:pt>
                <c:pt idx="8">
                  <c:v>37</c:v>
                </c:pt>
                <c:pt idx="9">
                  <c:v>8</c:v>
                </c:pt>
                <c:pt idx="10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368-4C02-AFE0-6F5647E543BE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457216"/>
        <c:axId val="68458752"/>
      </c:barChart>
      <c:catAx>
        <c:axId val="6845721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458752"/>
        <c:crosses val="autoZero"/>
        <c:auto val="1"/>
        <c:lblAlgn val="ctr"/>
        <c:lblOffset val="100"/>
        <c:noMultiLvlLbl val="0"/>
      </c:catAx>
      <c:valAx>
        <c:axId val="68458752"/>
        <c:scaling>
          <c:orientation val="minMax"/>
          <c:max val="3000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457216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 b="0">
          <a:latin typeface="Sylfaen" panose="010A0502050306030303" pitchFamily="18" charset="0"/>
        </a:defRPr>
      </a:pPr>
      <a:endParaRPr lang="en-US"/>
    </a:p>
  </c:txPr>
  <c:externalData r:id="rId1">
    <c:autoUpdate val="0"/>
  </c:externalData>
</c:chartSpace>
</file>

<file path=ppt/charts/chart1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ვალე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გუგუთი</c:v>
                </c:pt>
                <c:pt idx="10">
                  <c:v>ვახტანგისი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6675</c:v>
                </c:pt>
                <c:pt idx="1">
                  <c:v>1695</c:v>
                </c:pt>
                <c:pt idx="2">
                  <c:v>1554</c:v>
                </c:pt>
                <c:pt idx="3">
                  <c:v>1018</c:v>
                </c:pt>
                <c:pt idx="4">
                  <c:v>537</c:v>
                </c:pt>
                <c:pt idx="5">
                  <c:v>269</c:v>
                </c:pt>
                <c:pt idx="6">
                  <c:v>211</c:v>
                </c:pt>
                <c:pt idx="7">
                  <c:v>35</c:v>
                </c:pt>
                <c:pt idx="8">
                  <c:v>24</c:v>
                </c:pt>
                <c:pt idx="9">
                  <c:v>14</c:v>
                </c:pt>
                <c:pt idx="10">
                  <c:v>14</c:v>
                </c:pt>
                <c:pt idx="11">
                  <c:v>12</c:v>
                </c:pt>
                <c:pt idx="12">
                  <c:v>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ვალე</c:v>
                </c:pt>
                <c:pt idx="5">
                  <c:v>ნინოწმინდა</c:v>
                </c:pt>
                <c:pt idx="6">
                  <c:v>ცოდნა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გუგუთი</c:v>
                </c:pt>
                <c:pt idx="10">
                  <c:v>ვახტანგისი</c:v>
                </c:pt>
                <c:pt idx="11">
                  <c:v>ახკერპი</c:v>
                </c:pt>
                <c:pt idx="12">
                  <c:v>ფოთის პორტი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6360</c:v>
                </c:pt>
                <c:pt idx="1">
                  <c:v>1647</c:v>
                </c:pt>
                <c:pt idx="2">
                  <c:v>1477</c:v>
                </c:pt>
                <c:pt idx="3">
                  <c:v>1058</c:v>
                </c:pt>
                <c:pt idx="4">
                  <c:v>685</c:v>
                </c:pt>
                <c:pt idx="5">
                  <c:v>244</c:v>
                </c:pt>
                <c:pt idx="6">
                  <c:v>341</c:v>
                </c:pt>
                <c:pt idx="7">
                  <c:v>13</c:v>
                </c:pt>
                <c:pt idx="8">
                  <c:v>21</c:v>
                </c:pt>
                <c:pt idx="9">
                  <c:v>20</c:v>
                </c:pt>
                <c:pt idx="10">
                  <c:v>15</c:v>
                </c:pt>
                <c:pt idx="11">
                  <c:v>13</c:v>
                </c:pt>
                <c:pt idx="12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316160"/>
        <c:axId val="68334336"/>
      </c:barChart>
      <c:catAx>
        <c:axId val="683161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334336"/>
        <c:crosses val="autoZero"/>
        <c:auto val="1"/>
        <c:lblAlgn val="ctr"/>
        <c:lblOffset val="100"/>
        <c:noMultiLvlLbl val="0"/>
      </c:catAx>
      <c:valAx>
        <c:axId val="68334336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3161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25919265129808727"/>
          <c:y val="0.27130032830908268"/>
          <c:w val="0.61199335192675175"/>
          <c:h val="0.59770568749091557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explosion val="10"/>
          <c:dPt>
            <c:idx val="0"/>
            <c:bubble3D val="0"/>
            <c:spPr>
              <a:solidFill>
                <a:srgbClr val="FFC000"/>
              </a:solidFill>
            </c:spPr>
            <c:extLst>
              <c:ext xmlns:c16="http://schemas.microsoft.com/office/drawing/2014/chart" uri="{C3380CC4-5D6E-409C-BE32-E72D297353CC}">
                <c16:uniqueId val="{00000001-F930-4F5E-9F08-E1590AEA9E03}"/>
              </c:ext>
            </c:extLst>
          </c:dPt>
          <c:dPt>
            <c:idx val="1"/>
            <c:bubble3D val="0"/>
            <c:spPr>
              <a:solidFill>
                <a:srgbClr val="CC99FF"/>
              </a:solidFill>
            </c:spPr>
            <c:extLst>
              <c:ext xmlns:c16="http://schemas.microsoft.com/office/drawing/2014/chart" uri="{C3380CC4-5D6E-409C-BE32-E72D297353CC}">
                <c16:uniqueId val="{00000003-F930-4F5E-9F08-E1590AEA9E03}"/>
              </c:ext>
            </c:extLst>
          </c:dPt>
          <c:dPt>
            <c:idx val="2"/>
            <c:bubble3D val="0"/>
            <c:spPr>
              <a:solidFill>
                <a:srgbClr val="0070C0"/>
              </a:solidFill>
            </c:spPr>
            <c:extLst>
              <c:ext xmlns:c16="http://schemas.microsoft.com/office/drawing/2014/chart" uri="{C3380CC4-5D6E-409C-BE32-E72D297353CC}">
                <c16:uniqueId val="{00000005-F930-4F5E-9F08-E1590AEA9E03}"/>
              </c:ext>
            </c:extLst>
          </c:dPt>
          <c:dPt>
            <c:idx val="3"/>
            <c:bubble3D val="0"/>
            <c:spPr>
              <a:solidFill>
                <a:srgbClr val="FF7C80"/>
              </a:solidFill>
            </c:spPr>
            <c:extLst>
              <c:ext xmlns:c16="http://schemas.microsoft.com/office/drawing/2014/chart" uri="{C3380CC4-5D6E-409C-BE32-E72D297353CC}">
                <c16:uniqueId val="{00000007-F930-4F5E-9F08-E1590AEA9E03}"/>
              </c:ext>
            </c:extLst>
          </c:dPt>
          <c:dPt>
            <c:idx val="4"/>
            <c:bubble3D val="0"/>
            <c:spPr>
              <a:solidFill>
                <a:srgbClr val="7030A0"/>
              </a:solidFill>
            </c:spPr>
            <c:extLst>
              <c:ext xmlns:c16="http://schemas.microsoft.com/office/drawing/2014/chart" uri="{C3380CC4-5D6E-409C-BE32-E72D297353CC}">
                <c16:uniqueId val="{00000009-F930-4F5E-9F08-E1590AEA9E03}"/>
              </c:ext>
            </c:extLst>
          </c:dPt>
          <c:dLbls>
            <c:dLbl>
              <c:idx val="0"/>
              <c:layout>
                <c:manualLayout>
                  <c:x val="-0.15368540789370969"/>
                  <c:y val="7.2665170887412145E-2"/>
                </c:manualLayout>
              </c:layout>
              <c:tx>
                <c:rich>
                  <a:bodyPr/>
                  <a:lstStyle/>
                  <a:p>
                    <a:fld id="{4C5C9448-F592-4A51-B298-FF73883269B8}" type="CATEGORYNAME">
                      <a:rPr lang="ka-GE"/>
                      <a:pPr/>
                      <a:t>[CATEGORY NAME]</a:t>
                    </a:fld>
                    <a:r>
                      <a:rPr lang="ka-GE" baseline="0" dirty="0"/>
                      <a:t>
</a:t>
                    </a:r>
                    <a:r>
                      <a:rPr lang="ka-GE" baseline="0" dirty="0" smtClean="0"/>
                      <a:t>33,8%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1-F930-4F5E-9F08-E1590AEA9E03}"/>
                </c:ext>
              </c:extLst>
            </c:dLbl>
            <c:dLbl>
              <c:idx val="1"/>
              <c:layout>
                <c:manualLayout>
                  <c:x val="-6.4967154839213379E-2"/>
                  <c:y val="-0.2894261289018189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F930-4F5E-9F08-E1590AEA9E03}"/>
                </c:ext>
              </c:extLst>
            </c:dLbl>
            <c:dLbl>
              <c:idx val="2"/>
              <c:layout>
                <c:manualLayout>
                  <c:x val="0.18622049889857284"/>
                  <c:y val="-9.1061377047303077E-2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5-F930-4F5E-9F08-E1590AEA9E03}"/>
                </c:ext>
              </c:extLst>
            </c:dLbl>
            <c:dLbl>
              <c:idx val="3"/>
              <c:layout>
                <c:manualLayout>
                  <c:x val="0.1168468942125907"/>
                  <c:y val="0.10395576358099573"/>
                </c:manualLayout>
              </c:layout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7-F930-4F5E-9F08-E1590AEA9E03}"/>
                </c:ext>
              </c:extLst>
            </c:dLbl>
            <c:dLbl>
              <c:idx val="4"/>
              <c:layout>
                <c:manualLayout>
                  <c:x val="3.1701238006104958E-3"/>
                  <c:y val="2.2510493714506526E-2"/>
                </c:manualLayout>
              </c:layout>
              <c:tx>
                <c:rich>
                  <a:bodyPr/>
                  <a:lstStyle/>
                  <a:p>
                    <a:fld id="{EF989F85-9296-44D9-A066-98A4CD695C50}" type="CATEGORYNAME">
                      <a:rPr lang="ka-GE" dirty="0"/>
                      <a:pPr/>
                      <a:t>[CATEGORY NAME]</a:t>
                    </a:fld>
                    <a:r>
                      <a:rPr lang="ka-GE" baseline="0" dirty="0"/>
                      <a:t>
</a:t>
                    </a:r>
                    <a:r>
                      <a:rPr lang="ka-GE" baseline="0" dirty="0" smtClean="0"/>
                      <a:t>0,2%</a:t>
                    </a:r>
                  </a:p>
                </c:rich>
              </c:tx>
              <c:showLegendKey val="0"/>
              <c:showVal val="0"/>
              <c:showCatName val="1"/>
              <c:showSerName val="0"/>
              <c:showPercent val="1"/>
              <c:showBubbleSize val="0"/>
              <c:extLst>
                <c:ext xmlns:c15="http://schemas.microsoft.com/office/drawing/2012/chart" uri="{CE6537A1-D6FC-4f65-9D91-7224C49458BB}">
                  <c15:dlblFieldTable/>
                  <c15:showDataLabelsRange val="0"/>
                </c:ext>
                <c:ext xmlns:c16="http://schemas.microsoft.com/office/drawing/2014/chart" uri="{C3380CC4-5D6E-409C-BE32-E72D297353CC}">
                  <c16:uniqueId val="{00000009-F930-4F5E-9F08-E1590AEA9E0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1"/>
            <c:showSerName val="0"/>
            <c:showPercent val="1"/>
            <c:showBubbleSize val="0"/>
            <c:showLeaderLines val="0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Sheet1!$A$2:$A$6</c:f>
              <c:strCache>
                <c:ptCount val="5"/>
                <c:pt idx="0">
                  <c:v>თურქეთი</c:v>
                </c:pt>
                <c:pt idx="1">
                  <c:v>სომხეთი</c:v>
                </c:pt>
                <c:pt idx="2">
                  <c:v>აზერბაიჯანი</c:v>
                </c:pt>
                <c:pt idx="3">
                  <c:v>რუსეთი</c:v>
                </c:pt>
                <c:pt idx="4">
                  <c:v>პორტები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1206858</c:v>
                </c:pt>
                <c:pt idx="1">
                  <c:v>1024845</c:v>
                </c:pt>
                <c:pt idx="2">
                  <c:v>750684</c:v>
                </c:pt>
                <c:pt idx="3">
                  <c:v>576848</c:v>
                </c:pt>
                <c:pt idx="4">
                  <c:v>6756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F930-4F5E-9F08-E1590AEA9E0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</c:pie3DChart>
    </c:plotArea>
    <c:plotVisOnly val="1"/>
    <c:dispBlanksAs val="zero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1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  <a:ln w="9525" cap="flat" cmpd="sng" algn="ctr">
              <a:solidFill>
                <a:schemeClr val="accent1">
                  <a:lumMod val="60000"/>
                  <a:lumOff val="40000"/>
                </a:schemeClr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ვალე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ფოთის პორტი</c:v>
                </c:pt>
                <c:pt idx="10">
                  <c:v>გუგუთი</c:v>
                </c:pt>
                <c:pt idx="11">
                  <c:v>ახკერპი</c:v>
                </c:pt>
                <c:pt idx="12">
                  <c:v>ვახტანგისი</c:v>
                </c:pt>
              </c:strCache>
            </c:strRef>
          </c:cat>
          <c:val>
            <c:numRef>
              <c:f>Sheet1!$B$2:$B$14</c:f>
              <c:numCache>
                <c:formatCode>General</c:formatCode>
                <c:ptCount val="13"/>
                <c:pt idx="0">
                  <c:v>116357</c:v>
                </c:pt>
                <c:pt idx="1">
                  <c:v>53293</c:v>
                </c:pt>
                <c:pt idx="2">
                  <c:v>35535</c:v>
                </c:pt>
                <c:pt idx="3">
                  <c:v>31882</c:v>
                </c:pt>
                <c:pt idx="4">
                  <c:v>9451</c:v>
                </c:pt>
                <c:pt idx="5">
                  <c:v>8719</c:v>
                </c:pt>
                <c:pt idx="6">
                  <c:v>5866</c:v>
                </c:pt>
                <c:pt idx="7">
                  <c:v>2868</c:v>
                </c:pt>
                <c:pt idx="8">
                  <c:v>485</c:v>
                </c:pt>
                <c:pt idx="9">
                  <c:v>387</c:v>
                </c:pt>
                <c:pt idx="10">
                  <c:v>125</c:v>
                </c:pt>
                <c:pt idx="11">
                  <c:v>5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24-47E0-AAC5-6D577ABE89D9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7C80"/>
            </a:solidFill>
            <a:ln w="9525" cap="flat" cmpd="sng" algn="ctr">
              <a:solidFill>
                <a:srgbClr val="FF7C80"/>
              </a:solidFill>
              <a:prstDash val="solid"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c:spPr>
          <c:invertIfNegative val="0"/>
          <c:cat>
            <c:strRef>
              <c:f>Sheet1!$A$2:$A$14</c:f>
              <c:strCache>
                <c:ptCount val="13"/>
                <c:pt idx="0">
                  <c:v>სარფი</c:v>
                </c:pt>
                <c:pt idx="1">
                  <c:v>წითელი ხიდი</c:v>
                </c:pt>
                <c:pt idx="2">
                  <c:v>ყაზბეგი</c:v>
                </c:pt>
                <c:pt idx="3">
                  <c:v>სადახლო</c:v>
                </c:pt>
                <c:pt idx="4">
                  <c:v>ვალე</c:v>
                </c:pt>
                <c:pt idx="5">
                  <c:v>ცოდნა</c:v>
                </c:pt>
                <c:pt idx="6">
                  <c:v>ნინოწმინდა</c:v>
                </c:pt>
                <c:pt idx="7">
                  <c:v>ბათუმის პორტი</c:v>
                </c:pt>
                <c:pt idx="8">
                  <c:v>კარწახი</c:v>
                </c:pt>
                <c:pt idx="9">
                  <c:v>ფოთის პორტი</c:v>
                </c:pt>
                <c:pt idx="10">
                  <c:v>გუგუთი</c:v>
                </c:pt>
                <c:pt idx="11">
                  <c:v>ახკერპი</c:v>
                </c:pt>
                <c:pt idx="12">
                  <c:v>ვახტანგისი</c:v>
                </c:pt>
              </c:strCache>
            </c:strRef>
          </c:cat>
          <c:val>
            <c:numRef>
              <c:f>Sheet1!$C$2:$C$14</c:f>
              <c:numCache>
                <c:formatCode>General</c:formatCode>
                <c:ptCount val="13"/>
                <c:pt idx="0">
                  <c:v>113651</c:v>
                </c:pt>
                <c:pt idx="1">
                  <c:v>46946</c:v>
                </c:pt>
                <c:pt idx="2">
                  <c:v>34244</c:v>
                </c:pt>
                <c:pt idx="3">
                  <c:v>32653</c:v>
                </c:pt>
                <c:pt idx="4">
                  <c:v>13073</c:v>
                </c:pt>
                <c:pt idx="5">
                  <c:v>14942</c:v>
                </c:pt>
                <c:pt idx="6">
                  <c:v>5218</c:v>
                </c:pt>
                <c:pt idx="7">
                  <c:v>1222</c:v>
                </c:pt>
                <c:pt idx="8">
                  <c:v>402</c:v>
                </c:pt>
                <c:pt idx="9">
                  <c:v>105</c:v>
                </c:pt>
                <c:pt idx="10">
                  <c:v>186</c:v>
                </c:pt>
                <c:pt idx="11">
                  <c:v>5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724-47E0-AAC5-6D577ABE89D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8914560"/>
        <c:axId val="68916352"/>
      </c:barChart>
      <c:catAx>
        <c:axId val="68914560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crossAx val="68916352"/>
        <c:crosses val="autoZero"/>
        <c:auto val="1"/>
        <c:lblAlgn val="ctr"/>
        <c:lblOffset val="100"/>
        <c:noMultiLvlLbl val="0"/>
      </c:catAx>
      <c:valAx>
        <c:axId val="68916352"/>
        <c:scaling>
          <c:orientation val="minMax"/>
        </c:scaling>
        <c:delete val="0"/>
        <c:axPos val="l"/>
        <c:majorGridlines>
          <c:spPr>
            <a:ln>
              <a:noFill/>
            </a:ln>
          </c:spPr>
        </c:majorGridlines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500"/>
            </a:pPr>
            <a:endParaRPr lang="en-US"/>
          </a:p>
        </c:txPr>
        <c:crossAx val="68914560"/>
        <c:crosses val="autoZero"/>
        <c:crossBetween val="between"/>
      </c:valAx>
      <c:dTable>
        <c:showHorzBorder val="1"/>
        <c:showVertBorder val="1"/>
        <c:showOutline val="1"/>
        <c:showKeys val="1"/>
      </c:dTable>
    </c:plotArea>
    <c:plotVisOnly val="1"/>
    <c:dispBlanksAs val="gap"/>
    <c:showDLblsOverMax val="0"/>
  </c:chart>
  <c:txPr>
    <a:bodyPr/>
    <a:lstStyle/>
    <a:p>
      <a:pPr>
        <a:defRPr sz="800"/>
      </a:pPr>
      <a:endParaRPr lang="en-US"/>
    </a:p>
  </c:txPr>
  <c:externalData r:id="rId1">
    <c:autoUpdate val="0"/>
  </c:externalData>
</c:chartSpace>
</file>

<file path=ppt/charts/chart1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7"/>
    </mc:Choice>
    <mc:Fallback>
      <c:style val="7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5">
                    <a:satMod val="103000"/>
                    <a:lumMod val="102000"/>
                    <a:tint val="94000"/>
                  </a:schemeClr>
                </a:gs>
                <a:gs pos="50000">
                  <a:schemeClr val="accent5">
                    <a:satMod val="110000"/>
                    <a:lumMod val="100000"/>
                    <a:shade val="100000"/>
                  </a:schemeClr>
                </a:gs>
                <a:gs pos="100000">
                  <a:schemeClr val="accent5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  <a:sp3d/>
          </c:spPr>
          <c:invertIfNegative val="0"/>
          <c:dLbls>
            <c:dLbl>
              <c:idx val="0"/>
              <c:layout>
                <c:manualLayout>
                  <c:x val="1.4046027714545392E-2"/>
                  <c:y val="-5.203637028152359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86D9-4B00-AEC9-76DA529E4D7B}"/>
                </c:ext>
              </c:extLst>
            </c:dLbl>
            <c:dLbl>
              <c:idx val="1"/>
              <c:layout>
                <c:manualLayout>
                  <c:x val="1.8728036952727189E-2"/>
                  <c:y val="-5.5505461633625165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86D9-4B00-AEC9-76DA529E4D7B}"/>
                </c:ext>
              </c:extLst>
            </c:dLbl>
            <c:dLbl>
              <c:idx val="2"/>
              <c:layout>
                <c:manualLayout>
                  <c:x val="9.3640184763635944E-3"/>
                  <c:y val="-3.469091352101572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86D9-4B00-AEC9-76DA529E4D7B}"/>
                </c:ext>
              </c:extLst>
            </c:dLbl>
            <c:dLbl>
              <c:idx val="3"/>
              <c:layout>
                <c:manualLayout>
                  <c:x val="1.2485357968484793E-2"/>
                  <c:y val="-3.816000487311743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218D-41B2-9641-55A862514A0F}"/>
                </c:ext>
              </c:extLst>
            </c:dLbl>
            <c:dLbl>
              <c:idx val="4"/>
              <c:layout>
                <c:manualLayout>
                  <c:x val="7.8033487303028814E-3"/>
                  <c:y val="-3.816000487311729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E89-460E-90FB-D685695A2F30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2"/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მსუბუქი</c:v>
                </c:pt>
                <c:pt idx="1">
                  <c:v>სატვირთო</c:v>
                </c:pt>
                <c:pt idx="2">
                  <c:v>ავტობუსი</c:v>
                </c:pt>
                <c:pt idx="3">
                  <c:v>სპეც. ტექნიკა</c:v>
                </c:pt>
                <c:pt idx="4">
                  <c:v>მოტოციკლი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180598</c:v>
                </c:pt>
                <c:pt idx="1">
                  <c:v>68300</c:v>
                </c:pt>
                <c:pt idx="2">
                  <c:v>29675</c:v>
                </c:pt>
                <c:pt idx="3">
                  <c:v>2030</c:v>
                </c:pt>
                <c:pt idx="4">
                  <c:v>824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68138496"/>
        <c:axId val="68141440"/>
        <c:axId val="0"/>
      </c:bar3DChart>
      <c:catAx>
        <c:axId val="68138496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68141440"/>
        <c:crosses val="autoZero"/>
        <c:auto val="1"/>
        <c:lblAlgn val="ctr"/>
        <c:lblOffset val="100"/>
        <c:noMultiLvlLbl val="0"/>
      </c:catAx>
      <c:valAx>
        <c:axId val="68141440"/>
        <c:scaling>
          <c:orientation val="minMax"/>
          <c:max val="20000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68138496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1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27"/>
    </mc:Choice>
    <mc:Fallback>
      <c:style val="27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 წელი</c:v>
                </c:pt>
              </c:strCache>
            </c:strRef>
          </c:tx>
          <c:spPr>
            <a:solidFill>
              <a:schemeClr val="accent1">
                <a:lumMod val="60000"/>
                <a:lumOff val="40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3209</c:v>
                </c:pt>
                <c:pt idx="1">
                  <c:v>1224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34B6-451B-94AE-E528F49A3C3D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 წელი</c:v>
                </c:pt>
              </c:strCache>
            </c:strRef>
          </c:tx>
          <c:spPr>
            <a:solidFill>
              <a:srgbClr val="FF7C80"/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1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Sheet1!$A$2:$A$3</c:f>
              <c:strCache>
                <c:ptCount val="2"/>
                <c:pt idx="0">
                  <c:v>ფოთი პორტი</c:v>
                </c:pt>
                <c:pt idx="1">
                  <c:v>ბათუმი პორტი</c:v>
                </c:pt>
              </c:strCache>
            </c:strRef>
          </c:cat>
          <c:val>
            <c:numRef>
              <c:f>Sheet1!$C$2:$C$3</c:f>
              <c:numCache>
                <c:formatCode>General</c:formatCode>
                <c:ptCount val="2"/>
                <c:pt idx="0">
                  <c:v>3038</c:v>
                </c:pt>
                <c:pt idx="1">
                  <c:v>1440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550-481B-9149-0E12FCC2EF87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axId val="69442176"/>
        <c:axId val="69448064"/>
      </c:barChart>
      <c:catAx>
        <c:axId val="69442176"/>
        <c:scaling>
          <c:orientation val="minMax"/>
        </c:scaling>
        <c:delete val="0"/>
        <c:axPos val="b"/>
        <c:numFmt formatCode="General" sourceLinked="0"/>
        <c:majorTickMark val="none"/>
        <c:minorTickMark val="none"/>
        <c:tickLblPos val="nextTo"/>
        <c:txPr>
          <a:bodyPr/>
          <a:lstStyle/>
          <a:p>
            <a:pPr>
              <a:defRPr sz="1200"/>
            </a:pPr>
            <a:endParaRPr lang="en-US"/>
          </a:p>
        </c:txPr>
        <c:crossAx val="69448064"/>
        <c:crosses val="autoZero"/>
        <c:auto val="1"/>
        <c:lblAlgn val="ctr"/>
        <c:lblOffset val="100"/>
        <c:noMultiLvlLbl val="0"/>
      </c:catAx>
      <c:valAx>
        <c:axId val="69448064"/>
        <c:scaling>
          <c:orientation val="minMax"/>
          <c:max val="4000"/>
        </c:scaling>
        <c:delete val="0"/>
        <c:axPos val="l"/>
        <c:majorGridlines/>
        <c:numFmt formatCode="General" sourceLinked="1"/>
        <c:majorTickMark val="none"/>
        <c:minorTickMark val="none"/>
        <c:tickLblPos val="nextTo"/>
        <c:txPr>
          <a:bodyPr/>
          <a:lstStyle/>
          <a:p>
            <a:pPr>
              <a:defRPr sz="900"/>
            </a:pPr>
            <a:endParaRPr lang="en-US"/>
          </a:p>
        </c:txPr>
        <c:crossAx val="6944217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zero"/>
    <c:showDLblsOverMax val="0"/>
  </c:chart>
  <c:spPr>
    <a:effectLst>
      <a:outerShdw dist="279400" sx="1000" sy="1000" algn="ctr" rotWithShape="0">
        <a:srgbClr val="000000">
          <a:alpha val="49000"/>
        </a:srgbClr>
      </a:outerShdw>
    </a:effectLst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75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Sales</c:v>
                </c:pt>
              </c:strCache>
            </c:strRef>
          </c:tx>
          <c:explosion val="25"/>
          <c:dPt>
            <c:idx val="0"/>
            <c:bubble3D val="0"/>
            <c:spPr>
              <a:solidFill>
                <a:schemeClr val="accent1">
                  <a:lumMod val="60000"/>
                  <a:lumOff val="40000"/>
                </a:schemeClr>
              </a:solidFill>
              <a:ln>
                <a:solidFill>
                  <a:schemeClr val="accent1">
                    <a:lumMod val="60000"/>
                    <a:lumOff val="40000"/>
                  </a:schemeClr>
                </a:solidFill>
              </a:ln>
            </c:spPr>
            <c:extLst>
              <c:ext xmlns:c16="http://schemas.microsoft.com/office/drawing/2014/chart" uri="{C3380CC4-5D6E-409C-BE32-E72D297353CC}">
                <c16:uniqueId val="{00000001-D8B7-488A-B8DF-F0A233E4362C}"/>
              </c:ext>
            </c:extLst>
          </c:dPt>
          <c:dPt>
            <c:idx val="1"/>
            <c:bubble3D val="0"/>
            <c:spPr>
              <a:solidFill>
                <a:srgbClr val="FF7C80"/>
              </a:solidFill>
              <a:ln>
                <a:solidFill>
                  <a:srgbClr val="FF7C80"/>
                </a:solidFill>
              </a:ln>
            </c:spPr>
            <c:extLst>
              <c:ext xmlns:c16="http://schemas.microsoft.com/office/drawing/2014/chart" uri="{C3380CC4-5D6E-409C-BE32-E72D297353CC}">
                <c16:uniqueId val="{00000003-D8B7-488A-B8DF-F0A233E4362C}"/>
              </c:ext>
            </c:extLst>
          </c:dPt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800" b="1"/>
                </a:pPr>
                <a:endParaRPr lang="en-US"/>
              </a:p>
            </c:txPr>
            <c:showLegendKey val="0"/>
            <c:showVal val="0"/>
            <c:showCatName val="0"/>
            <c:showSerName val="0"/>
            <c:showPercent val="1"/>
            <c:showBubbleSize val="0"/>
            <c:showLeaderLines val="1"/>
            <c:extLst>
              <c:ext xmlns:c15="http://schemas.microsoft.com/office/drawing/2012/chart" uri="{CE6537A1-D6FC-4f65-9D91-7224C49458BB}"/>
            </c:extLst>
          </c:dLbls>
          <c:cat>
            <c:strRef>
              <c:f>Sheet1!$A$2:$A$3</c:f>
              <c:strCache>
                <c:ptCount val="2"/>
                <c:pt idx="0">
                  <c:v>უცხოელები</c:v>
                </c:pt>
                <c:pt idx="1">
                  <c:v>საქართველო</c:v>
                </c:pt>
              </c:strCache>
            </c:strRef>
          </c:cat>
          <c:val>
            <c:numRef>
              <c:f>Sheet1!$B$2:$B$3</c:f>
              <c:numCache>
                <c:formatCode>General</c:formatCode>
                <c:ptCount val="2"/>
                <c:pt idx="0">
                  <c:v>11788096</c:v>
                </c:pt>
                <c:pt idx="1">
                  <c:v>6251958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8ED-413A-9990-CC38DCCB0D7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>
            <a:defRPr sz="8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Sheet1!$A$3</c:f>
              <c:strCache>
                <c:ptCount val="1"/>
                <c:pt idx="0">
                  <c:v>სამგზავრო შემადგენლობა</c:v>
                </c:pt>
              </c:strCache>
            </c:strRef>
          </c:tx>
          <c:spPr>
            <a:solidFill>
              <a:schemeClr val="accent5">
                <a:lumMod val="60000"/>
                <a:lumOff val="4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2014</c:v>
                  </c:pt>
                  <c:pt idx="2">
                    <c:v>2015</c:v>
                  </c:pt>
                </c:lvl>
              </c:multiLvlStrCache>
            </c:multiLvlStrRef>
          </c:cat>
          <c:val>
            <c:numRef>
              <c:f>Sheet1!$B$3:$E$3</c:f>
              <c:numCache>
                <c:formatCode>General</c:formatCode>
                <c:ptCount val="4"/>
                <c:pt idx="0">
                  <c:v>598</c:v>
                </c:pt>
                <c:pt idx="1">
                  <c:v>598</c:v>
                </c:pt>
                <c:pt idx="2">
                  <c:v>598</c:v>
                </c:pt>
                <c:pt idx="3">
                  <c:v>598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03D-4915-A066-6D47280B298B}"/>
            </c:ext>
          </c:extLst>
        </c:ser>
        <c:ser>
          <c:idx val="1"/>
          <c:order val="1"/>
          <c:tx>
            <c:strRef>
              <c:f>Sheet1!$A$4</c:f>
              <c:strCache>
                <c:ptCount val="1"/>
                <c:pt idx="0">
                  <c:v>სატვირთო შემადგენლობა</c:v>
                </c:pt>
              </c:strCache>
            </c:strRef>
          </c:tx>
          <c:spPr>
            <a:solidFill>
              <a:srgbClr val="FF99CC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multiLvlStrRef>
              <c:f>Sheet1!$B$1:$E$2</c:f>
              <c:multiLvlStrCache>
                <c:ptCount val="4"/>
                <c:lvl>
                  <c:pt idx="0">
                    <c:v>შემოსვლა</c:v>
                  </c:pt>
                  <c:pt idx="1">
                    <c:v>გასვლა</c:v>
                  </c:pt>
                  <c:pt idx="2">
                    <c:v>შემოსვლა</c:v>
                  </c:pt>
                  <c:pt idx="3">
                    <c:v>გასვლა</c:v>
                  </c:pt>
                </c:lvl>
                <c:lvl>
                  <c:pt idx="0">
                    <c:v>2014</c:v>
                  </c:pt>
                  <c:pt idx="2">
                    <c:v>2015</c:v>
                  </c:pt>
                </c:lvl>
              </c:multiLvlStrCache>
            </c:multiLvlStrRef>
          </c:cat>
          <c:val>
            <c:numRef>
              <c:f>Sheet1!$B$4:$E$4</c:f>
              <c:numCache>
                <c:formatCode>General</c:formatCode>
                <c:ptCount val="4"/>
                <c:pt idx="0">
                  <c:v>4998</c:v>
                </c:pt>
                <c:pt idx="1">
                  <c:v>4026</c:v>
                </c:pt>
                <c:pt idx="2">
                  <c:v>4477</c:v>
                </c:pt>
                <c:pt idx="3">
                  <c:v>3505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E03D-4915-A066-6D47280B298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668265472"/>
        <c:axId val="1668273376"/>
      </c:barChart>
      <c:catAx>
        <c:axId val="166826547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73376"/>
        <c:crosses val="autoZero"/>
        <c:auto val="1"/>
        <c:lblAlgn val="ctr"/>
        <c:lblOffset val="100"/>
        <c:noMultiLvlLbl val="0"/>
      </c:catAx>
      <c:valAx>
        <c:axId val="1668273376"/>
        <c:scaling>
          <c:orientation val="minMax"/>
          <c:max val="5500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7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1668265472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0"/>
      <c:rotY val="0"/>
      <c:rAngAx val="0"/>
      <c:perspective val="2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1357860768315794"/>
          <c:y val="0.12815400540682068"/>
          <c:w val="0.86710101026530051"/>
          <c:h val="0.80228615179172158"/>
        </c:manualLayout>
      </c:layout>
      <c:bar3DChart>
        <c:barDir val="col"/>
        <c:grouping val="standar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რაოდენობა</c:v>
                </c:pt>
              </c:strCache>
            </c:strRef>
          </c:tx>
          <c:spPr>
            <a:solidFill>
              <a:srgbClr val="FF99CC"/>
            </a:solidFill>
            <a:ln>
              <a:solidFill>
                <a:schemeClr val="accent5">
                  <a:lumMod val="75000"/>
                </a:schemeClr>
              </a:solidFill>
            </a:ln>
            <a:effectLst>
              <a:outerShdw blurRad="40000" dist="23000" dir="5400000" rotWithShape="0">
                <a:srgbClr val="000000">
                  <a:alpha val="35000"/>
                </a:srgbClr>
              </a:outerShdw>
            </a:effectLst>
            <a:scene3d>
              <a:camera prst="orthographicFront">
                <a:rot lat="0" lon="0" rev="0"/>
              </a:camera>
              <a:lightRig rig="threePt" dir="t">
                <a:rot lat="0" lon="0" rev="1200000"/>
              </a:lightRig>
            </a:scene3d>
            <a:sp3d>
              <a:bevelT w="63500" h="25400"/>
            </a:sp3d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 b="1">
                    <a:solidFill>
                      <a:schemeClr val="tx1"/>
                    </a:solidFill>
                    <a:effectLst>
                      <a:outerShdw blurRad="38100" dist="38100" dir="2700000" algn="tl">
                        <a:srgbClr val="000000">
                          <a:alpha val="43137"/>
                        </a:srgbClr>
                      </a:outerShdw>
                    </a:effectLst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Sheet1!$A$2:$A$5</c:f>
              <c:strCache>
                <c:ptCount val="4"/>
                <c:pt idx="0">
                  <c:v>2012 წელი</c:v>
                </c:pt>
                <c:pt idx="1">
                  <c:v>2013 წელი</c:v>
                </c:pt>
                <c:pt idx="2">
                  <c:v>2014 წელი</c:v>
                </c:pt>
                <c:pt idx="3">
                  <c:v>2015 წელი</c:v>
                </c:pt>
              </c:strCache>
            </c:str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4432048</c:v>
                </c:pt>
                <c:pt idx="1">
                  <c:v>5391168</c:v>
                </c:pt>
                <c:pt idx="2">
                  <c:v>5516090</c:v>
                </c:pt>
                <c:pt idx="3">
                  <c:v>5901118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A4D-41B6-90AA-92D837BD3BD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91"/>
        <c:gapDepth val="130"/>
        <c:shape val="box"/>
        <c:axId val="29228416"/>
        <c:axId val="29234304"/>
        <c:axId val="29486144"/>
      </c:bar3DChart>
      <c:catAx>
        <c:axId val="29228416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1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34304"/>
        <c:crosses val="autoZero"/>
        <c:auto val="1"/>
        <c:lblAlgn val="ctr"/>
        <c:lblOffset val="100"/>
        <c:noMultiLvlLbl val="0"/>
      </c:catAx>
      <c:valAx>
        <c:axId val="29234304"/>
        <c:scaling>
          <c:orientation val="minMax"/>
          <c:max val="11000000"/>
          <c:min val="50000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800" b="0">
                <a:solidFill>
                  <a:schemeClr val="bg2">
                    <a:lumMod val="5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defRPr>
            </a:pPr>
            <a:endParaRPr lang="en-US"/>
          </a:p>
        </c:txPr>
        <c:crossAx val="29228416"/>
        <c:crosses val="autoZero"/>
        <c:crossBetween val="between"/>
      </c:valAx>
      <c:serAx>
        <c:axId val="29486144"/>
        <c:scaling>
          <c:orientation val="minMax"/>
        </c:scaling>
        <c:delete val="1"/>
        <c:axPos val="b"/>
        <c:majorTickMark val="out"/>
        <c:minorTickMark val="none"/>
        <c:tickLblPos val="nextTo"/>
        <c:crossAx val="29234304"/>
        <c:crosses val="autoZero"/>
      </c:serAx>
    </c:plotArea>
    <c:plotVisOnly val="1"/>
    <c:dispBlanksAs val="gap"/>
    <c:showDLblsOverMax val="0"/>
  </c:chart>
  <c:spPr>
    <a:scene3d>
      <a:camera prst="orthographicFront"/>
      <a:lightRig rig="threePt" dir="t"/>
    </a:scene3d>
  </c:spPr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satMod val="103000"/>
                    <a:lumMod val="102000"/>
                    <a:tint val="94000"/>
                  </a:schemeClr>
                </a:gs>
                <a:gs pos="50000">
                  <a:schemeClr val="accent1">
                    <a:satMod val="110000"/>
                    <a:lumMod val="100000"/>
                    <a:shade val="100000"/>
                  </a:schemeClr>
                </a:gs>
                <a:gs pos="100000">
                  <a:schemeClr val="accent1">
                    <a:lumMod val="99000"/>
                    <a:satMod val="120000"/>
                    <a:shade val="78000"/>
                  </a:schemeClr>
                </a:gs>
              </a:gsLst>
              <a:lin ang="5400000" scaled="0"/>
            </a:gradFill>
            <a:ln>
              <a:noFill/>
            </a:ln>
            <a:effectLst/>
          </c:spPr>
          <c:invertIfNegative val="0"/>
          <c:dLbls>
            <c:delete val="1"/>
          </c:dLbls>
          <c:cat>
            <c:strRef>
              <c:f>Sheet1!$A$2:$A$21</c:f>
              <c:strCache>
                <c:ptCount val="20"/>
                <c:pt idx="0">
                  <c:v>პოლონეთი</c:v>
                </c:pt>
                <c:pt idx="1">
                  <c:v>გერმანია</c:v>
                </c:pt>
                <c:pt idx="2">
                  <c:v>ყაზახეთი</c:v>
                </c:pt>
                <c:pt idx="3">
                  <c:v>ა.შ.შ.</c:v>
                </c:pt>
                <c:pt idx="4">
                  <c:v>ბელარუსი</c:v>
                </c:pt>
                <c:pt idx="5">
                  <c:v>ირანის ისლამური რესპუბლიკა</c:v>
                </c:pt>
                <c:pt idx="6">
                  <c:v>დიდი ბრიტანეთი</c:v>
                </c:pt>
                <c:pt idx="7">
                  <c:v>საბერძნეთი</c:v>
                </c:pt>
                <c:pt idx="8">
                  <c:v>არაბ გაერ საე</c:v>
                </c:pt>
                <c:pt idx="9">
                  <c:v>საფრანგეთი</c:v>
                </c:pt>
                <c:pt idx="10">
                  <c:v>ლიეტუვა</c:v>
                </c:pt>
                <c:pt idx="11">
                  <c:v>ინდოეთი</c:v>
                </c:pt>
                <c:pt idx="12">
                  <c:v>იტალია</c:v>
                </c:pt>
                <c:pt idx="13">
                  <c:v>ბულგარეთი</c:v>
                </c:pt>
                <c:pt idx="14">
                  <c:v>საუდის არაბეთი</c:v>
                </c:pt>
                <c:pt idx="15">
                  <c:v>ერაყი</c:v>
                </c:pt>
                <c:pt idx="16">
                  <c:v>ჩინეთი</c:v>
                </c:pt>
                <c:pt idx="17">
                  <c:v>ნიდერლანდები</c:v>
                </c:pt>
                <c:pt idx="18">
                  <c:v>ფილიპინები</c:v>
                </c:pt>
                <c:pt idx="19">
                  <c:v>ლატვია</c:v>
                </c:pt>
              </c:strCache>
            </c:strRef>
          </c:cat>
          <c:val>
            <c:numRef>
              <c:f>Sheet1!$B$2:$B$21</c:f>
              <c:numCache>
                <c:formatCode>General</c:formatCode>
                <c:ptCount val="20"/>
                <c:pt idx="0">
                  <c:v>41523</c:v>
                </c:pt>
                <c:pt idx="1">
                  <c:v>37048</c:v>
                </c:pt>
                <c:pt idx="2">
                  <c:v>36763</c:v>
                </c:pt>
                <c:pt idx="3">
                  <c:v>31223</c:v>
                </c:pt>
                <c:pt idx="4">
                  <c:v>28935</c:v>
                </c:pt>
                <c:pt idx="5">
                  <c:v>25134</c:v>
                </c:pt>
                <c:pt idx="6">
                  <c:v>19326</c:v>
                </c:pt>
                <c:pt idx="7">
                  <c:v>19310</c:v>
                </c:pt>
                <c:pt idx="8">
                  <c:v>17231</c:v>
                </c:pt>
                <c:pt idx="9">
                  <c:v>14078</c:v>
                </c:pt>
                <c:pt idx="10">
                  <c:v>12381</c:v>
                </c:pt>
                <c:pt idx="11">
                  <c:v>12323</c:v>
                </c:pt>
                <c:pt idx="12">
                  <c:v>12000</c:v>
                </c:pt>
                <c:pt idx="13">
                  <c:v>10859</c:v>
                </c:pt>
                <c:pt idx="14">
                  <c:v>9845</c:v>
                </c:pt>
                <c:pt idx="15">
                  <c:v>9796</c:v>
                </c:pt>
                <c:pt idx="16">
                  <c:v>9696</c:v>
                </c:pt>
                <c:pt idx="17">
                  <c:v>9661</c:v>
                </c:pt>
                <c:pt idx="18">
                  <c:v>9454</c:v>
                </c:pt>
                <c:pt idx="19">
                  <c:v>8907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71E-4C58-A21D-477851FCF804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00"/>
        <c:overlap val="-24"/>
        <c:axId val="29786112"/>
        <c:axId val="29787648"/>
      </c:barChart>
      <c:catAx>
        <c:axId val="29786112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2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0" i="0" u="none" strike="noStrike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787648"/>
        <c:crosses val="autoZero"/>
        <c:auto val="1"/>
        <c:lblAlgn val="ctr"/>
        <c:lblOffset val="100"/>
        <c:noMultiLvlLbl val="0"/>
      </c:catAx>
      <c:valAx>
        <c:axId val="29787648"/>
        <c:scaling>
          <c:orientation val="minMax"/>
          <c:max val="250000"/>
        </c:scaling>
        <c:delete val="1"/>
        <c:axPos val="l"/>
        <c:majorGridlines>
          <c:spPr>
            <a:ln w="9525" cap="flat" cmpd="sng" algn="ctr">
              <a:solidFill>
                <a:schemeClr val="tx2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786112"/>
        <c:crosses val="autoZero"/>
        <c:crossBetween val="between"/>
      </c:valAx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2014 წ.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სომხეთი</c:v>
                </c:pt>
                <c:pt idx="1">
                  <c:v>აზერბაიჯანი</c:v>
                </c:pt>
                <c:pt idx="2">
                  <c:v>თურქეთი</c:v>
                </c:pt>
                <c:pt idx="3">
                  <c:v>რუსეთის ფედერაცია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ისრაელი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1325547</c:v>
                </c:pt>
                <c:pt idx="1">
                  <c:v>1283127</c:v>
                </c:pt>
                <c:pt idx="2">
                  <c:v>1442457</c:v>
                </c:pt>
                <c:pt idx="3">
                  <c:v>811834</c:v>
                </c:pt>
                <c:pt idx="4">
                  <c:v>232944</c:v>
                </c:pt>
                <c:pt idx="5">
                  <c:v>143522</c:v>
                </c:pt>
                <c:pt idx="6">
                  <c:v>42403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770-4735-9691-5EFB105B04F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2015 წ.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</c:spPr>
          <c:invertIfNegative val="0"/>
          <c:cat>
            <c:strRef>
              <c:f>Sheet1!$A$2:$A$8</c:f>
              <c:strCache>
                <c:ptCount val="7"/>
                <c:pt idx="0">
                  <c:v>სომხეთი</c:v>
                </c:pt>
                <c:pt idx="1">
                  <c:v>აზერბაიჯანი</c:v>
                </c:pt>
                <c:pt idx="2">
                  <c:v>თურქეთი</c:v>
                </c:pt>
                <c:pt idx="3">
                  <c:v>რუსეთის ფედერაცია</c:v>
                </c:pt>
                <c:pt idx="4">
                  <c:v>ევროკავშირის ქვეყნები</c:v>
                </c:pt>
                <c:pt idx="5">
                  <c:v>უკრაინა</c:v>
                </c:pt>
                <c:pt idx="6">
                  <c:v>ისრაელი</c:v>
                </c:pt>
              </c:strCache>
            </c:strRef>
          </c:cat>
          <c:val>
            <c:numRef>
              <c:f>Sheet1!$C$2:$C$8</c:f>
              <c:numCache>
                <c:formatCode>General</c:formatCode>
                <c:ptCount val="7"/>
                <c:pt idx="0">
                  <c:v>1468651</c:v>
                </c:pt>
                <c:pt idx="1">
                  <c:v>1393572</c:v>
                </c:pt>
                <c:pt idx="2">
                  <c:v>1384550</c:v>
                </c:pt>
                <c:pt idx="3">
                  <c:v>927441</c:v>
                </c:pt>
                <c:pt idx="4">
                  <c:v>243131</c:v>
                </c:pt>
                <c:pt idx="5">
                  <c:v>144658</c:v>
                </c:pt>
                <c:pt idx="6">
                  <c:v>59487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770-4735-9691-5EFB105B04F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00"/>
        <c:overlap val="-24"/>
        <c:axId val="29381760"/>
        <c:axId val="29383296"/>
      </c:barChart>
      <c:catAx>
        <c:axId val="29381760"/>
        <c:scaling>
          <c:orientation val="minMax"/>
        </c:scaling>
        <c:delete val="0"/>
        <c:axPos val="b"/>
        <c:numFmt formatCode="#,##0.00" sourceLinked="0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29383296"/>
        <c:crosses val="autoZero"/>
        <c:auto val="1"/>
        <c:lblAlgn val="ctr"/>
        <c:lblOffset val="100"/>
        <c:noMultiLvlLbl val="0"/>
      </c:catAx>
      <c:valAx>
        <c:axId val="29383296"/>
        <c:scaling>
          <c:orientation val="minMax"/>
          <c:max val="4000000"/>
        </c:scaling>
        <c:delete val="1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29381760"/>
        <c:crosses val="autoZero"/>
        <c:crossBetween val="between"/>
      </c:valAx>
      <c:dTable>
        <c:showHorzBorder val="1"/>
        <c:showVertBorder val="1"/>
        <c:showOutline val="1"/>
        <c:showKeys val="1"/>
        <c:spPr>
          <a:noFill/>
          <a:ln w="9525">
            <a:solidFill>
              <a:schemeClr val="tx1">
                <a:lumMod val="15000"/>
                <a:lumOff val="85000"/>
              </a:schemeClr>
            </a:solidFill>
          </a:ln>
          <a:effectLst/>
        </c:spPr>
        <c:txPr>
          <a:bodyPr rot="0" spcFirstLastPara="1" vertOverflow="ellipsis" vert="horz" wrap="square" anchor="ctr" anchorCtr="1"/>
          <a:lstStyle/>
          <a:p>
            <a:pPr rtl="0">
              <a:defRPr sz="900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</c:dTable>
      <c:spPr>
        <a:noFill/>
        <a:ln>
          <a:noFill/>
        </a:ln>
        <a:effectLst/>
      </c:spPr>
    </c:plotArea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263593</c:v>
                </c:pt>
                <c:pt idx="1">
                  <c:v>1052151</c:v>
                </c:pt>
                <c:pt idx="2">
                  <c:v>1567751</c:v>
                </c:pt>
                <c:pt idx="3">
                  <c:v>1048523</c:v>
                </c:pt>
                <c:pt idx="4">
                  <c:v>276419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B995-4191-9072-A72EAAB73B44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4"/>
              <c:layout>
                <c:manualLayout>
                  <c:x val="5.7324843639342173E-3"/>
                  <c:y val="-2.378864928640069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D32-490B-9A48-54D2AF1F3499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262076</c:v>
                </c:pt>
                <c:pt idx="1">
                  <c:v>1049984</c:v>
                </c:pt>
                <c:pt idx="2">
                  <c:v>1565376</c:v>
                </c:pt>
                <c:pt idx="3">
                  <c:v>1047336</c:v>
                </c:pt>
                <c:pt idx="4">
                  <c:v>275895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B995-4191-9072-A72EAAB73B44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613056"/>
        <c:axId val="29704960"/>
        <c:axId val="0"/>
      </c:bar3DChart>
      <c:catAx>
        <c:axId val="29613056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704960"/>
        <c:crosses val="autoZero"/>
        <c:auto val="1"/>
        <c:lblAlgn val="ctr"/>
        <c:lblOffset val="100"/>
        <c:noMultiLvlLbl val="0"/>
      </c:catAx>
      <c:valAx>
        <c:axId val="29704960"/>
        <c:scaling>
          <c:orientation val="minMax"/>
          <c:max val="25000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613056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9108281213113358E-3"/>
                  <c:y val="1.5570932134848359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7C7E-4A9A-B201-3AACB0BEFDBA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206125</c:v>
                </c:pt>
                <c:pt idx="1">
                  <c:v>399673</c:v>
                </c:pt>
                <c:pt idx="2">
                  <c:v>487763</c:v>
                </c:pt>
                <c:pt idx="3">
                  <c:v>423729</c:v>
                </c:pt>
                <c:pt idx="4">
                  <c:v>175391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4F0F-4B17-B083-A1F8A90E4C18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invertIfNegative val="0"/>
          <c:dLbls>
            <c:dLbl>
              <c:idx val="0"/>
              <c:layout>
                <c:manualLayout>
                  <c:x val="1.1464968727868435E-2"/>
                  <c:y val="-9.5154597145602773E-17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7C7E-4A9A-B201-3AACB0BEFDBA}"/>
                </c:ext>
              </c:extLst>
            </c:dLbl>
            <c:dLbl>
              <c:idx val="4"/>
              <c:layout>
                <c:manualLayout>
                  <c:x val="1.9108281213114058E-3"/>
                  <c:y val="-1.0380621423232251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4F0F-4B17-B083-A1F8A90E4C18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9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204712</c:v>
                </c:pt>
                <c:pt idx="1">
                  <c:v>397120</c:v>
                </c:pt>
                <c:pt idx="2">
                  <c:v>486568</c:v>
                </c:pt>
                <c:pt idx="3">
                  <c:v>422972</c:v>
                </c:pt>
                <c:pt idx="4">
                  <c:v>174939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4F0F-4B17-B083-A1F8A90E4C18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29901952"/>
        <c:axId val="29903488"/>
        <c:axId val="0"/>
      </c:bar3DChart>
      <c:catAx>
        <c:axId val="29901952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29903488"/>
        <c:crosses val="autoZero"/>
        <c:auto val="1"/>
        <c:lblAlgn val="ctr"/>
        <c:lblOffset val="100"/>
        <c:noMultiLvlLbl val="0"/>
      </c:catAx>
      <c:valAx>
        <c:axId val="29903488"/>
        <c:scaling>
          <c:orientation val="minMax"/>
          <c:max val="9000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29901952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1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>
        <c:manualLayout>
          <c:layoutTarget val="inner"/>
          <c:xMode val="edge"/>
          <c:yMode val="edge"/>
          <c:x val="1.3611841720463298E-2"/>
          <c:y val="0"/>
          <c:w val="0.95721992602140105"/>
          <c:h val="0.74226297307188838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gradFill rotWithShape="1">
              <a:gsLst>
                <a:gs pos="0">
                  <a:schemeClr val="accent1">
                    <a:lumMod val="110000"/>
                    <a:satMod val="105000"/>
                    <a:tint val="67000"/>
                  </a:schemeClr>
                </a:gs>
                <a:gs pos="50000">
                  <a:schemeClr val="accent1">
                    <a:lumMod val="105000"/>
                    <a:satMod val="103000"/>
                    <a:tint val="73000"/>
                  </a:schemeClr>
                </a:gs>
                <a:gs pos="100000">
                  <a:schemeClr val="accent1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1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1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7.7781952688361347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A8E3-47B4-8876-349D28B57717}"/>
                </c:ext>
              </c:extLst>
            </c:dLbl>
            <c:dLbl>
              <c:idx val="1"/>
              <c:layout>
                <c:manualLayout>
                  <c:x val="5.8336464516271632E-3"/>
                  <c:y val="0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Sheet1!$B$2:$B$3</c:f>
              <c:numCache>
                <c:formatCode>General</c:formatCode>
                <c:ptCount val="2"/>
                <c:pt idx="0">
                  <c:v>3092509</c:v>
                </c:pt>
                <c:pt idx="1">
                  <c:v>3119784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0262-477F-BFDC-AF82EE0DF04A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gradFill rotWithShape="1">
              <a:gsLst>
                <a:gs pos="0">
                  <a:schemeClr val="accent2">
                    <a:lumMod val="110000"/>
                    <a:satMod val="105000"/>
                    <a:tint val="67000"/>
                  </a:schemeClr>
                </a:gs>
                <a:gs pos="50000">
                  <a:schemeClr val="accent2">
                    <a:lumMod val="105000"/>
                    <a:satMod val="103000"/>
                    <a:tint val="73000"/>
                  </a:schemeClr>
                </a:gs>
                <a:gs pos="100000">
                  <a:schemeClr val="accent2">
                    <a:lumMod val="105000"/>
                    <a:satMod val="109000"/>
                    <a:tint val="81000"/>
                  </a:schemeClr>
                </a:gs>
              </a:gsLst>
              <a:lin ang="5400000" scaled="0"/>
            </a:gradFill>
            <a:ln w="9525" cap="flat" cmpd="sng" algn="ctr">
              <a:solidFill>
                <a:schemeClr val="accent2">
                  <a:shade val="95000"/>
                </a:schemeClr>
              </a:solidFill>
              <a:round/>
            </a:ln>
            <a:effectLst/>
            <a:sp3d contourW="9525">
              <a:contourClr>
                <a:schemeClr val="accent2">
                  <a:shade val="95000"/>
                </a:schemeClr>
              </a:contourClr>
            </a:sp3d>
          </c:spPr>
          <c:invertIfNegative val="0"/>
          <c:dLbls>
            <c:dLbl>
              <c:idx val="0"/>
              <c:layout>
                <c:manualLayout>
                  <c:x val="1.1667292903254255E-2"/>
                  <c:y val="5.3181198813095657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A8E3-47B4-8876-349D28B57717}"/>
                </c:ext>
              </c:extLst>
            </c:dLbl>
            <c:dLbl>
              <c:idx val="1"/>
              <c:layout>
                <c:manualLayout>
                  <c:x val="9.7227440860451781E-3"/>
                  <c:y val="-5.3181198813096143E-3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3-A8E3-47B4-8876-349D28B57717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Sheet1!$A$2:$A$3</c:f>
              <c:numCache>
                <c:formatCode>General</c:formatCode>
                <c:ptCount val="2"/>
                <c:pt idx="0">
                  <c:v>2014</c:v>
                </c:pt>
                <c:pt idx="1">
                  <c:v>2015</c:v>
                </c:pt>
              </c:numCache>
            </c:numRef>
          </c:cat>
          <c:val>
            <c:numRef>
              <c:f>Sheet1!$C$2:$C$3</c:f>
              <c:numCache>
                <c:formatCode>General</c:formatCode>
                <c:ptCount val="2"/>
                <c:pt idx="0">
                  <c:v>3103441</c:v>
                </c:pt>
                <c:pt idx="1">
                  <c:v>3132174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0262-477F-BFDC-AF82EE0DF04A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cylinder"/>
        <c:axId val="57555584"/>
        <c:axId val="57565568"/>
        <c:axId val="0"/>
      </c:bar3DChart>
      <c:catAx>
        <c:axId val="57555584"/>
        <c:scaling>
          <c:orientation val="minMax"/>
        </c:scaling>
        <c:delete val="0"/>
        <c:axPos val="l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50000"/>
                    <a:lumOff val="50000"/>
                  </a:schemeClr>
                </a:solidFill>
                <a:latin typeface="+mn-lt"/>
                <a:ea typeface="+mn-ea"/>
                <a:cs typeface="+mn-cs"/>
              </a:defRPr>
            </a:pPr>
            <a:endParaRPr lang="en-US"/>
          </a:p>
        </c:txPr>
        <c:crossAx val="57565568"/>
        <c:crosses val="autoZero"/>
        <c:auto val="1"/>
        <c:lblAlgn val="ctr"/>
        <c:lblOffset val="100"/>
        <c:noMultiLvlLbl val="0"/>
      </c:catAx>
      <c:valAx>
        <c:axId val="57565568"/>
        <c:scaling>
          <c:orientation val="minMax"/>
          <c:max val="6000000"/>
        </c:scaling>
        <c:delete val="1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crossAx val="57555584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50000"/>
                  <a:lumOff val="50000"/>
                </a:schemeClr>
              </a:solidFill>
              <a:latin typeface="+mn-lt"/>
              <a:ea typeface="+mn-ea"/>
              <a:cs typeface="+mn-cs"/>
            </a:defRPr>
          </a:pPr>
          <a:endParaRPr lang="en-US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en-US"/>
    </a:p>
  </c:txPr>
  <c:externalData r:id="rId3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0.14582642789640543"/>
          <c:y val="5.7093417827777319E-2"/>
          <c:w val="0.68867765127025682"/>
          <c:h val="0.85137565711581387"/>
        </c:manualLayout>
      </c:layout>
      <c:bar3DChart>
        <c:barDir val="bar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შემოსვლა</c:v>
                </c:pt>
              </c:strCache>
            </c:strRef>
          </c:tx>
          <c:spPr>
            <a:solidFill>
              <a:schemeClr val="accent1">
                <a:lumMod val="75000"/>
              </a:schemeClr>
            </a:solidFill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Sheet1!$B$2:$B$6</c:f>
              <c:numCache>
                <c:formatCode>General</c:formatCode>
                <c:ptCount val="5"/>
                <c:pt idx="0">
                  <c:v>92887</c:v>
                </c:pt>
                <c:pt idx="1">
                  <c:v>562777</c:v>
                </c:pt>
                <c:pt idx="2">
                  <c:v>639482</c:v>
                </c:pt>
                <c:pt idx="3">
                  <c:v>369588</c:v>
                </c:pt>
                <c:pt idx="4">
                  <c:v>89025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EFC1-4383-85C7-719A5719EBE3}"/>
            </c:ext>
          </c:extLst>
        </c:ser>
        <c:ser>
          <c:idx val="1"/>
          <c:order val="1"/>
          <c:tx>
            <c:strRef>
              <c:f>Sheet1!$C$1</c:f>
              <c:strCache>
                <c:ptCount val="1"/>
                <c:pt idx="0">
                  <c:v>გასვლა</c:v>
                </c:pt>
              </c:strCache>
            </c:strRef>
          </c:tx>
          <c:spPr>
            <a:solidFill>
              <a:srgbClr val="FF99CC"/>
            </a:solidFill>
          </c:spPr>
          <c:invertIfNegative val="0"/>
          <c:dLbls>
            <c:dLbl>
              <c:idx val="2"/>
              <c:layout>
                <c:manualLayout>
                  <c:x val="-1.5045890718987447E-7"/>
                  <c:y val="-3.114186426969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1-EFC1-4383-85C7-719A5719EBE3}"/>
                </c:ext>
              </c:extLst>
            </c:dLbl>
            <c:dLbl>
              <c:idx val="3"/>
              <c:layout>
                <c:manualLayout>
                  <c:x val="5.7324843639342173E-3"/>
                  <c:y val="-3.114186426969671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0-0093-4F88-A1CC-D20005E9732C}"/>
                </c:ext>
              </c:extLst>
            </c:dLbl>
            <c:dLbl>
              <c:idx val="4"/>
              <c:layout>
                <c:manualLayout>
                  <c:x val="0"/>
                  <c:y val="-2.0761242846464478E-2"/>
                </c:manualLayout>
              </c:layout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/>
                <c:ext xmlns:c16="http://schemas.microsoft.com/office/drawing/2014/chart" uri="{C3380CC4-5D6E-409C-BE32-E72D297353CC}">
                  <c16:uniqueId val="{00000002-EFC1-4383-85C7-719A5719EBE3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/>
              <a:lstStyle/>
              <a:p>
                <a:pPr>
                  <a:defRPr sz="1000"/>
                </a:pPr>
                <a:endParaRPr lang="en-US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0"/>
              </c:ext>
            </c:extLst>
          </c:dLbls>
          <c:cat>
            <c:strRef>
              <c:f>Sheet1!$A$2:$A$6</c:f>
              <c:strCache>
                <c:ptCount val="5"/>
                <c:pt idx="0">
                  <c:v>0-17</c:v>
                </c:pt>
                <c:pt idx="1">
                  <c:v>18-30</c:v>
                </c:pt>
                <c:pt idx="2">
                  <c:v>31-45</c:v>
                </c:pt>
                <c:pt idx="3">
                  <c:v>46-59</c:v>
                </c:pt>
                <c:pt idx="4">
                  <c:v>60 და ზევით</c:v>
                </c:pt>
              </c:strCache>
            </c:strRef>
          </c:cat>
          <c:val>
            <c:numRef>
              <c:f>Sheet1!$C$2:$C$6</c:f>
              <c:numCache>
                <c:formatCode>General</c:formatCode>
                <c:ptCount val="5"/>
                <c:pt idx="0">
                  <c:v>94630</c:v>
                </c:pt>
                <c:pt idx="1">
                  <c:v>565707</c:v>
                </c:pt>
                <c:pt idx="2">
                  <c:v>640003</c:v>
                </c:pt>
                <c:pt idx="3">
                  <c:v>368759</c:v>
                </c:pt>
                <c:pt idx="4">
                  <c:v>88626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EFC1-4383-85C7-719A5719EBE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65413120"/>
        <c:axId val="65414656"/>
        <c:axId val="0"/>
      </c:bar3DChart>
      <c:catAx>
        <c:axId val="65413120"/>
        <c:scaling>
          <c:orientation val="minMax"/>
        </c:scaling>
        <c:delete val="0"/>
        <c:axPos val="l"/>
        <c:numFmt formatCode="General" sourceLinked="0"/>
        <c:majorTickMark val="out"/>
        <c:minorTickMark val="none"/>
        <c:tickLblPos val="nextTo"/>
        <c:txPr>
          <a:bodyPr/>
          <a:lstStyle/>
          <a:p>
            <a:pPr>
              <a:defRPr sz="1000"/>
            </a:pPr>
            <a:endParaRPr lang="en-US"/>
          </a:p>
        </c:txPr>
        <c:crossAx val="65414656"/>
        <c:crosses val="autoZero"/>
        <c:auto val="1"/>
        <c:lblAlgn val="ctr"/>
        <c:lblOffset val="100"/>
        <c:noMultiLvlLbl val="0"/>
      </c:catAx>
      <c:valAx>
        <c:axId val="65414656"/>
        <c:scaling>
          <c:orientation val="minMax"/>
          <c:max val="900000"/>
        </c:scaling>
        <c:delete val="0"/>
        <c:axPos val="b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600"/>
            </a:pPr>
            <a:endParaRPr lang="en-US"/>
          </a:p>
        </c:txPr>
        <c:crossAx val="65413120"/>
        <c:crosses val="autoZero"/>
        <c:crossBetween val="between"/>
      </c:valAx>
    </c:plotArea>
    <c:legend>
      <c:legendPos val="r"/>
      <c:overlay val="0"/>
      <c:txPr>
        <a:bodyPr/>
        <a:lstStyle/>
        <a:p>
          <a:pPr>
            <a:defRPr sz="1000"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withinLinear" id="18">
  <a:schemeClr val="accent5"/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7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  <a:lumOff val="2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2.xml><?xml version="1.0" encoding="utf-8"?>
<cs:chartStyle xmlns:cs="http://schemas.microsoft.com/office/drawing/2012/chartStyle" xmlns:a="http://schemas.openxmlformats.org/drawingml/2006/main" id="206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89">
  <cs:axisTitle>
    <cs:lnRef idx="0"/>
    <cs:fillRef idx="0"/>
    <cs:effectRef idx="0"/>
    <cs:fontRef idx="minor">
      <a:schemeClr val="tx1">
        <a:lumMod val="50000"/>
        <a:lumOff val="50000"/>
      </a:schemeClr>
    </cs:fontRef>
    <cs:defRPr sz="1197" kern="1200" cap="all"/>
  </cs:axisTitle>
  <cs:category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>
  <cs:dataPoint3D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3D>
  <cs:dataPointLine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158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2">
      <cs:styleClr val="auto"/>
    </cs:fillRef>
    <cs:effectRef idx="1"/>
    <cs:fontRef idx="minor">
      <a:schemeClr val="dk1"/>
    </cs:fontRef>
    <cs:spPr>
      <a:ln w="9525" cap="flat" cmpd="sng" algn="ctr">
        <a:solidFill>
          <a:schemeClr val="phClr">
            <a:shade val="95000"/>
          </a:schemeClr>
        </a:solidFill>
        <a:round/>
      </a:ln>
    </cs:spPr>
  </cs:dataPointMarker>
  <cs:dataPointMarkerLayout symbol="circle" size="4"/>
  <cs:dataPointWirefram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50000"/>
        <a:lumOff val="50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1">
        <a:lumMod val="50000"/>
        <a:lumOff val="50000"/>
      </a:schemeClr>
    </cs:fontRef>
    <cs:defRPr sz="1862" kern="1200" cap="none" spc="20" baseline="0"/>
  </cs:title>
  <cs:trendline>
    <cs:lnRef idx="0">
      <cs:styleClr val="auto"/>
    </cs:lnRef>
    <cs:fillRef idx="2"/>
    <cs:effectRef idx="0"/>
    <cs:fontRef idx="minor">
      <a:schemeClr val="dk1"/>
    </cs:fontRef>
    <cs:spPr>
      <a:ln w="9525" cap="rnd">
        <a:solidFill>
          <a:schemeClr val="phClr"/>
        </a:solidFill>
      </a:ln>
    </cs:spPr>
  </cs:trendline>
  <cs:trendlineLabel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50000"/>
        <a:lumOff val="50000"/>
      </a:schemeClr>
    </cs:fontRef>
    <cs:defRPr sz="1197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90">
  <cs:axisTitle>
    <cs:lnRef idx="0"/>
    <cs:fillRef idx="0"/>
    <cs:effectRef idx="0"/>
    <cs:fontRef idx="minor">
      <a:schemeClr val="tx2"/>
    </cs:fontRef>
    <cs:defRPr sz="1197" b="1" kern="1200"/>
  </cs:axisTitle>
  <cs:category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2"/>
    </cs:fontRef>
    <cs:spPr>
      <a:solidFill>
        <a:schemeClr val="bg1"/>
      </a:solidFill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2"/>
    </cs:fontRef>
    <cs:defRPr sz="1197" kern="1200"/>
  </cs:dataLabel>
  <cs:dataLabelCallout>
    <cs:lnRef idx="0"/>
    <cs:fillRef idx="0"/>
    <cs:effectRef idx="0"/>
    <cs:fontRef idx="minor">
      <a:schemeClr val="dk2">
        <a:lumMod val="7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3">
      <cs:styleClr val="auto"/>
    </cs:fillRef>
    <cs:effectRef idx="2"/>
    <cs:fontRef idx="minor">
      <a:schemeClr val="tx2"/>
    </cs:fontRef>
  </cs:dataPoint>
  <cs:dataPoint3D>
    <cs:lnRef idx="0"/>
    <cs:fillRef idx="3">
      <cs:styleClr val="auto"/>
    </cs:fillRef>
    <cs:effectRef idx="2"/>
    <cs:fontRef idx="minor">
      <a:schemeClr val="tx2"/>
    </cs:fontRef>
  </cs:dataPoint3D>
  <cs:dataPointLine>
    <cs:lnRef idx="0">
      <cs:styleClr val="auto"/>
    </cs:lnRef>
    <cs:fillRef idx="3"/>
    <cs:effectRef idx="2"/>
    <cs:fontRef idx="minor">
      <a:schemeClr val="tx2"/>
    </cs:fontRef>
    <cs:spPr>
      <a:ln w="31750" cap="rnd">
        <a:solidFill>
          <a:schemeClr val="phClr"/>
        </a:solidFill>
        <a:round/>
      </a:ln>
    </cs:spPr>
  </cs:dataPointLine>
  <cs:dataPointMarker>
    <cs:lnRef idx="0"/>
    <cs:fillRef idx="3">
      <cs:styleClr val="auto"/>
    </cs:fillRef>
    <cs:effectRef idx="2"/>
    <cs:fontRef idx="minor">
      <a:schemeClr val="tx2"/>
    </cs:fontRef>
    <cs:spPr>
      <a:ln w="12700">
        <a:solidFill>
          <a:schemeClr val="lt2"/>
        </a:solidFill>
        <a:round/>
      </a:ln>
    </cs:spPr>
  </cs:dataPointMarker>
  <cs:dataPointMarkerLayout symbol="circle" size="6"/>
  <cs:dataPointWireframe>
    <cs:lnRef idx="0">
      <cs:styleClr val="auto"/>
    </cs:lnRef>
    <cs:fillRef idx="3"/>
    <cs:effectRef idx="2"/>
    <cs:fontRef idx="minor">
      <a:schemeClr val="tx2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2"/>
    </cs:fontRef>
    <cs:spPr>
      <a:ln w="9525">
        <a:solidFill>
          <a:schemeClr val="tx2">
            <a:lumMod val="15000"/>
            <a:lumOff val="85000"/>
          </a:schemeClr>
        </a:solidFill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tx2"/>
    </cs:fontRef>
    <cs:spPr>
      <a:ln w="9525">
        <a:solidFill>
          <a:schemeClr val="tx2">
            <a:lumMod val="75000"/>
          </a:schemeClr>
        </a:solidFill>
        <a:round/>
      </a:ln>
    </cs:spPr>
  </cs:errorBar>
  <cs:floor>
    <cs:lnRef idx="0"/>
    <cs:fillRef idx="0"/>
    <cs:effectRef idx="0"/>
    <cs:fontRef idx="minor">
      <a:schemeClr val="tx2"/>
    </cs:fontRef>
  </cs:floor>
  <cs:gridlineMajor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2"/>
    </cs:fontRef>
    <cs:spPr>
      <a:ln>
        <a:solidFill>
          <a:schemeClr val="tx2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2"/>
    </cs:fontRef>
    <cs:defRPr sz="1197" kern="1200"/>
  </cs:legend>
  <cs:plotArea>
    <cs:lnRef idx="0"/>
    <cs:fillRef idx="0"/>
    <cs:effectRef idx="0"/>
    <cs:fontRef idx="minor">
      <a:schemeClr val="tx2"/>
    </cs:fontRef>
  </cs:plotArea>
  <cs:plotArea3D>
    <cs:lnRef idx="0"/>
    <cs:fillRef idx="0"/>
    <cs:effectRef idx="0"/>
    <cs:fontRef idx="minor">
      <a:schemeClr val="tx2"/>
    </cs:fontRef>
  </cs:plotArea3D>
  <cs:seriesAxis>
    <cs:lnRef idx="0"/>
    <cs:fillRef idx="0"/>
    <cs:effectRef idx="0"/>
    <cs:fontRef idx="minor">
      <a:schemeClr val="tx2"/>
    </cs:fontRef>
    <cs:spPr>
      <a:ln w="9525" cap="flat" cmpd="sng" algn="ctr">
        <a:solidFill>
          <a:schemeClr val="tx2">
            <a:lumMod val="15000"/>
            <a:lumOff val="85000"/>
          </a:schemeClr>
        </a:solidFill>
        <a:round/>
      </a:ln>
    </cs:spPr>
    <cs:defRPr sz="1197" kern="1200"/>
  </cs:seriesAxis>
  <cs:seriesLine>
    <cs:lnRef idx="0"/>
    <cs:fillRef idx="0"/>
    <cs:effectRef idx="0"/>
    <cs:fontRef idx="minor">
      <a:schemeClr val="tx2"/>
    </cs:fontRef>
    <cs:spPr>
      <a:ln w="9525">
        <a:solidFill>
          <a:schemeClr val="tx2">
            <a:lumMod val="60000"/>
            <a:lumOff val="40000"/>
          </a:schemeClr>
        </a:solidFill>
        <a:prstDash val="dash"/>
      </a:ln>
    </cs:spPr>
  </cs:seriesLine>
  <cs:title>
    <cs:lnRef idx="0"/>
    <cs:fillRef idx="0"/>
    <cs:effectRef idx="0"/>
    <cs:fontRef idx="minor">
      <a:schemeClr val="tx2"/>
    </cs:fontRef>
    <cs:defRPr sz="2128" b="1" kern="1200"/>
  </cs:title>
  <cs:trendline>
    <cs:lnRef idx="0">
      <cs:styleClr val="auto"/>
    </cs:lnRef>
    <cs:fillRef idx="0"/>
    <cs:effectRef idx="0"/>
    <cs:fontRef idx="minor">
      <a:schemeClr val="tx2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2"/>
    </cs:fontRef>
    <cs:defRPr sz="1197" kern="1200"/>
  </cs:trendlineLabel>
  <cs:upBar>
    <cs:lnRef idx="0"/>
    <cs:fillRef idx="0"/>
    <cs:effectRef idx="0"/>
    <cs:fontRef idx="minor">
      <a:schemeClr val="tx2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2"/>
    </cs:fontRef>
    <cs:defRPr sz="1197" kern="1200"/>
  </cs:valueAxis>
  <cs:wall>
    <cs:lnRef idx="0"/>
    <cs:fillRef idx="0"/>
    <cs:effectRef idx="0"/>
    <cs:fontRef idx="minor">
      <a:schemeClr val="tx2"/>
    </cs:fontRef>
  </cs:wall>
</cs:chartStyle>
</file>

<file path=ppt/charts/style5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0.35195</cdr:x>
      <cdr:y>0</cdr:y>
    </cdr:from>
    <cdr:to>
      <cdr:x>0.68517</cdr:x>
      <cdr:y>0.1383</cdr:y>
    </cdr:to>
    <cdr:sp macro="" textlink="">
      <cdr:nvSpPr>
        <cdr:cNvPr id="2" name="Title 1"/>
        <cdr:cNvSpPr txBox="1">
          <a:spLocks xmlns:a="http://schemas.openxmlformats.org/drawingml/2006/main"/>
        </cdr:cNvSpPr>
      </cdr:nvSpPr>
      <cdr:spPr>
        <a:xfrm xmlns:a="http://schemas.openxmlformats.org/drawingml/2006/main">
          <a:off x="1424509" y="0"/>
          <a:ext cx="1348719" cy="309195"/>
        </a:xfrm>
        <a:prstGeom xmlns:a="http://schemas.openxmlformats.org/drawingml/2006/main" prst="rect">
          <a:avLst/>
        </a:prstGeom>
        <a:ln xmlns:a="http://schemas.openxmlformats.org/drawingml/2006/main">
          <a:solidFill>
            <a:schemeClr val="tx2">
              <a:lumMod val="40000"/>
              <a:lumOff val="60000"/>
            </a:schemeClr>
          </a:solidFill>
          <a:prstDash val="sysDash"/>
        </a:ln>
      </cdr:spPr>
      <cdr:txBody>
        <a:bodyPr xmlns:a="http://schemas.openxmlformats.org/drawingml/2006/main" vert="horz" lIns="91440" tIns="45720" rIns="91440" bIns="45720" rtlCol="0" anchor="b">
          <a:noAutofit/>
        </a:bodyPr>
        <a:lstStyle xmlns:a="http://schemas.openxmlformats.org/drawingml/2006/main">
          <a:defPPr>
            <a:defRPr lang="en-US"/>
          </a:defPPr>
          <a:lvl1pPr marL="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1pPr>
          <a:lvl2pPr marL="457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2pPr>
          <a:lvl3pPr marL="914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3pPr>
          <a:lvl4pPr marL="1371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4pPr>
          <a:lvl5pPr marL="18288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5pPr>
          <a:lvl6pPr marL="22860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6pPr>
          <a:lvl7pPr marL="27432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7pPr>
          <a:lvl8pPr marL="32004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8pPr>
          <a:lvl9pPr marL="3657600" algn="l" defTabSz="914400" rtl="0" eaLnBrk="1" latinLnBrk="0" hangingPunct="1">
            <a:defRPr sz="1800" kern="1200">
              <a:solidFill>
                <a:schemeClr val="tx1"/>
              </a:solidFill>
              <a:latin typeface="+mn-lt"/>
              <a:ea typeface="+mn-ea"/>
              <a:cs typeface="+mn-cs"/>
            </a:defRPr>
          </a:lvl9pPr>
        </a:lstStyle>
        <a:p xmlns:a="http://schemas.openxmlformats.org/drawingml/2006/main">
          <a:pPr lvl="0" algn="ctr"/>
          <a:r>
            <a:rPr lang="ka-GE" sz="900" i="1" dirty="0" smtClean="0"/>
            <a:t>პორტები– </a:t>
          </a:r>
        </a:p>
        <a:p xmlns:a="http://schemas.openxmlformats.org/drawingml/2006/main">
          <a:pPr lvl="0" algn="ctr"/>
          <a:r>
            <a:rPr lang="ka-GE" sz="900" b="1" i="1" dirty="0" smtClean="0"/>
            <a:t>6 756-</a:t>
          </a:r>
          <a:r>
            <a:rPr lang="ka-GE" sz="900" i="1" dirty="0" smtClean="0"/>
            <a:t>ჯერ</a:t>
          </a:r>
          <a:endParaRPr lang="en-US" sz="900" i="1" dirty="0"/>
        </a:p>
      </cdr:txBody>
    </cdr:sp>
  </cdr:relSizeAnchor>
</c:userShape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75D8BA-589C-4C86-8FAA-DC361E304510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289C2F0-1C49-41AF-915B-8A5729E21DB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742389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603313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5944817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62623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1650516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678921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751890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6674696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665580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154633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289C2F0-1C49-41AF-915B-8A5729E21DBE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5773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94703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180237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59161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43642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483943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353191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838826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31031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6813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208468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401685-5A90-4ABD-A358-200BB0725D20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078639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2401685-5A90-4ABD-A358-200BB0725D20}" type="datetimeFigureOut">
              <a:rPr lang="en-US" smtClean="0"/>
              <a:t>12/31/2021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43FE97B-9D95-4D5F-921F-3A7F5C98275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343854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chart" Target="../charts/chart17.xml"/><Relationship Id="rId3" Type="http://schemas.openxmlformats.org/officeDocument/2006/relationships/image" Target="../media/image1.png"/><Relationship Id="rId7" Type="http://schemas.microsoft.com/office/2007/relationships/hdphoto" Target="../media/hdphoto1.wdp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4.png"/><Relationship Id="rId5" Type="http://schemas.openxmlformats.org/officeDocument/2006/relationships/chart" Target="../charts/chart16.xml"/><Relationship Id="rId10" Type="http://schemas.microsoft.com/office/2007/relationships/hdphoto" Target="../media/hdphoto2.wdp"/><Relationship Id="rId4" Type="http://schemas.openxmlformats.org/officeDocument/2006/relationships/chart" Target="../charts/chart15.xml"/><Relationship Id="rId9" Type="http://schemas.openxmlformats.org/officeDocument/2006/relationships/image" Target="../media/image15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8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chart" Target="../charts/chart20.xml"/><Relationship Id="rId3" Type="http://schemas.openxmlformats.org/officeDocument/2006/relationships/image" Target="../media/image16.png"/><Relationship Id="rId7" Type="http://schemas.openxmlformats.org/officeDocument/2006/relationships/image" Target="../media/image18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7.png"/><Relationship Id="rId5" Type="http://schemas.openxmlformats.org/officeDocument/2006/relationships/chart" Target="../charts/chart19.xml"/><Relationship Id="rId4" Type="http://schemas.openxmlformats.org/officeDocument/2006/relationships/image" Target="../media/image1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2.xml"/><Relationship Id="rId4" Type="http://schemas.openxmlformats.org/officeDocument/2006/relationships/chart" Target="../charts/char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Relationship Id="rId5" Type="http://schemas.openxmlformats.org/officeDocument/2006/relationships/chart" Target="../charts/chart5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7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6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chart" Target="../charts/chart8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7" Type="http://schemas.openxmlformats.org/officeDocument/2006/relationships/chart" Target="../charts/chart10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Relationship Id="rId6" Type="http://schemas.openxmlformats.org/officeDocument/2006/relationships/chart" Target="../charts/chart9.xml"/><Relationship Id="rId5" Type="http://schemas.openxmlformats.org/officeDocument/2006/relationships/image" Target="../media/image7.jpeg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2.png"/><Relationship Id="rId3" Type="http://schemas.openxmlformats.org/officeDocument/2006/relationships/image" Target="../media/image1.png"/><Relationship Id="rId7" Type="http://schemas.openxmlformats.org/officeDocument/2006/relationships/image" Target="../media/image11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0.png"/><Relationship Id="rId11" Type="http://schemas.openxmlformats.org/officeDocument/2006/relationships/image" Target="../media/image13.png"/><Relationship Id="rId5" Type="http://schemas.openxmlformats.org/officeDocument/2006/relationships/chart" Target="../charts/chart12.xml"/><Relationship Id="rId10" Type="http://schemas.openxmlformats.org/officeDocument/2006/relationships/chart" Target="../charts/chart14.xml"/><Relationship Id="rId4" Type="http://schemas.openxmlformats.org/officeDocument/2006/relationships/chart" Target="../charts/chart11.xml"/><Relationship Id="rId9" Type="http://schemas.openxmlformats.org/officeDocument/2006/relationships/chart" Target="../charts/chart1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29" name="TextBox 1"/>
          <p:cNvSpPr txBox="1">
            <a:spLocks noChangeArrowheads="1"/>
          </p:cNvSpPr>
          <p:nvPr/>
        </p:nvSpPr>
        <p:spPr bwMode="auto">
          <a:xfrm>
            <a:off x="4965912" y="2200368"/>
            <a:ext cx="6974800" cy="15696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24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საქართველოს სახელმწიფო საზღვრის კვეთის სტატისტიკა</a:t>
            </a:r>
          </a:p>
          <a:p>
            <a:pPr algn="ctr">
              <a:lnSpc>
                <a:spcPct val="150000"/>
              </a:lnSpc>
            </a:pPr>
            <a:r>
              <a:rPr lang="ka-GE" sz="1600" b="1" dirty="0" smtClean="0"/>
              <a:t> 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6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130" name="Rectangle 129"/>
          <p:cNvSpPr/>
          <p:nvPr/>
        </p:nvSpPr>
        <p:spPr>
          <a:xfrm>
            <a:off x="6806666" y="6481417"/>
            <a:ext cx="5257800" cy="2308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ka-GE" sz="900" dirty="0"/>
              <a:t>© </a:t>
            </a:r>
            <a:r>
              <a:rPr lang="ka-GE" sz="900" dirty="0" smtClean="0"/>
              <a:t>20</a:t>
            </a:r>
            <a:r>
              <a:rPr lang="en-US" sz="900" dirty="0" smtClean="0">
                <a:latin typeface="Sylfaen" panose="010A0502050306030303" pitchFamily="18" charset="0"/>
              </a:rPr>
              <a:t>2</a:t>
            </a:r>
            <a:r>
              <a:rPr lang="ka-GE" sz="900" dirty="0" smtClean="0">
                <a:latin typeface="Sylfaen" panose="010A0502050306030303" pitchFamily="18" charset="0"/>
              </a:rPr>
              <a:t>1</a:t>
            </a:r>
            <a:r>
              <a:rPr lang="ka-GE" sz="900" dirty="0" smtClean="0"/>
              <a:t>, </a:t>
            </a:r>
            <a:r>
              <a:rPr lang="en-US" sz="900" dirty="0" smtClean="0"/>
              <a:t> </a:t>
            </a:r>
            <a:r>
              <a:rPr lang="ka-GE" sz="900" dirty="0"/>
              <a:t>შსს საინფორმაციო-ანალიტიკური დეპარტამენტი</a:t>
            </a:r>
            <a:r>
              <a:rPr lang="en-US" sz="900" dirty="0"/>
              <a:t> - </a:t>
            </a:r>
            <a:r>
              <a:rPr lang="ka-GE" sz="900" dirty="0"/>
              <a:t>საინფორმაციო  ცენტრი</a:t>
            </a:r>
            <a:endParaRPr lang="en-US" sz="900" dirty="0"/>
          </a:p>
        </p:txBody>
      </p:sp>
    </p:spTree>
    <p:extLst>
      <p:ext uri="{BB962C8B-B14F-4D97-AF65-F5344CB8AC3E}">
        <p14:creationId xmlns:p14="http://schemas.microsoft.com/office/powerpoint/2010/main" val="32107172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690963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sz="1400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99981093"/>
              </p:ext>
            </p:extLst>
          </p:nvPr>
        </p:nvGraphicFramePr>
        <p:xfrm>
          <a:off x="2183394" y="869088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სასაზღვრო-გამტარი პუნქტების მიხედვით</a:t>
            </a:r>
            <a:r>
              <a:rPr lang="ka-GE" sz="3400" b="1" dirty="0" smtClean="0"/>
              <a:t>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30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1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336826988"/>
              </p:ext>
            </p:extLst>
          </p:nvPr>
        </p:nvGraphicFramePr>
        <p:xfrm>
          <a:off x="5372276" y="2425811"/>
          <a:ext cx="4047476" cy="22502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67" name="Title 1"/>
          <p:cNvSpPr txBox="1">
            <a:spLocks/>
          </p:cNvSpPr>
          <p:nvPr/>
        </p:nvSpPr>
        <p:spPr>
          <a:xfrm>
            <a:off x="2041778" y="2749599"/>
            <a:ext cx="2902638" cy="1381328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>
              <a:lnSpc>
                <a:spcPct val="100000"/>
              </a:lnSpc>
            </a:pPr>
            <a:r>
              <a:rPr lang="ka-GE" sz="1200" b="1" dirty="0">
                <a:latin typeface="Sylfaen (Headings)"/>
              </a:rPr>
              <a:t>საავტომობილო ტრანსპორტის </a:t>
            </a:r>
            <a:r>
              <a:rPr lang="ka-GE" sz="1200" b="1" dirty="0" smtClean="0">
                <a:latin typeface="Sylfaen (Headings)"/>
              </a:rPr>
              <a:t>მოძრაობის დინამიკა მოსაზღვრე ქვეყნების მიხედვით </a:t>
            </a: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კვეთების</a:t>
            </a:r>
            <a:endParaRPr lang="en-US" sz="1200" dirty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dirty="0" smtClean="0">
                <a:latin typeface="Sylfaen (Headings)"/>
              </a:rPr>
              <a:t>რაოდენობა </a:t>
            </a:r>
            <a:r>
              <a:rPr lang="ka-GE" sz="1200" dirty="0">
                <a:latin typeface="Sylfaen (Headings)"/>
              </a:rPr>
              <a:t>ორივე </a:t>
            </a:r>
            <a:r>
              <a:rPr lang="ka-GE" sz="1200" dirty="0" smtClean="0">
                <a:latin typeface="Sylfaen (Headings)"/>
              </a:rPr>
              <a:t>მიმართულებით:  </a:t>
            </a:r>
            <a:endParaRPr lang="en-US" sz="1200" dirty="0" smtClean="0">
              <a:latin typeface="Sylfaen (Headings)"/>
            </a:endParaRPr>
          </a:p>
          <a:p>
            <a:pPr lvl="0">
              <a:lnSpc>
                <a:spcPct val="100000"/>
              </a:lnSpc>
            </a:pPr>
            <a:r>
              <a:rPr lang="ka-GE" sz="1200" b="1" dirty="0" smtClean="0">
                <a:solidFill>
                  <a:srgbClr val="FF0000"/>
                </a:solidFill>
                <a:latin typeface="Sylfaen (Headings)"/>
              </a:rPr>
              <a:t>3 565 991</a:t>
            </a:r>
            <a:endParaRPr lang="en-US" sz="1200" b="1" dirty="0">
              <a:solidFill>
                <a:srgbClr val="FF0000"/>
              </a:solidFill>
              <a:latin typeface="Sylfaen (Headings)"/>
            </a:endParaRPr>
          </a:p>
        </p:txBody>
      </p:sp>
      <p:sp>
        <p:nvSpPr>
          <p:cNvPr id="68" name="Title 1"/>
          <p:cNvSpPr txBox="1">
            <a:spLocks/>
          </p:cNvSpPr>
          <p:nvPr/>
        </p:nvSpPr>
        <p:spPr>
          <a:xfrm>
            <a:off x="8204200" y="2616922"/>
            <a:ext cx="1116159" cy="499382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თურქეთისკენ/ თურქეთიდან - </a:t>
            </a:r>
            <a:r>
              <a:rPr lang="ka-GE" sz="900" i="1" dirty="0" smtClean="0"/>
              <a:t>   </a:t>
            </a:r>
            <a:r>
              <a:rPr lang="ka-GE" sz="900" b="1" i="1" dirty="0" smtClean="0"/>
              <a:t>1 206 858-</a:t>
            </a:r>
            <a:r>
              <a:rPr lang="ka-GE" sz="900" i="1" dirty="0" smtClean="0"/>
              <a:t>ჯერ</a:t>
            </a:r>
            <a:endParaRPr lang="ka-GE" sz="900" i="1" dirty="0"/>
          </a:p>
        </p:txBody>
      </p:sp>
      <p:sp>
        <p:nvSpPr>
          <p:cNvPr id="69" name="Title 1"/>
          <p:cNvSpPr txBox="1">
            <a:spLocks/>
          </p:cNvSpPr>
          <p:nvPr/>
        </p:nvSpPr>
        <p:spPr>
          <a:xfrm>
            <a:off x="7998054" y="4130927"/>
            <a:ext cx="1391188" cy="521874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სომხეთისკენ/</a:t>
            </a:r>
          </a:p>
          <a:p>
            <a:pPr lvl="0"/>
            <a:r>
              <a:rPr lang="ka-GE" sz="900" i="1" dirty="0"/>
              <a:t>სომხეთიდან - </a:t>
            </a:r>
            <a:endParaRPr lang="ka-GE" sz="900" i="1" dirty="0" smtClean="0"/>
          </a:p>
          <a:p>
            <a:pPr lvl="0"/>
            <a:r>
              <a:rPr lang="ka-GE" sz="900" b="1" i="1" dirty="0" smtClean="0"/>
              <a:t>1 024 845-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0" name="Title 1"/>
          <p:cNvSpPr txBox="1">
            <a:spLocks/>
          </p:cNvSpPr>
          <p:nvPr/>
        </p:nvSpPr>
        <p:spPr>
          <a:xfrm>
            <a:off x="5213132" y="3600847"/>
            <a:ext cx="1279738" cy="530080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აზერბაიჯანისკენ</a:t>
            </a:r>
          </a:p>
          <a:p>
            <a:pPr lvl="0"/>
            <a:r>
              <a:rPr lang="ka-GE" sz="900" i="1" dirty="0"/>
              <a:t>/აზერბაიჯანიდან – </a:t>
            </a:r>
            <a:r>
              <a:rPr lang="ka-GE" sz="900" b="1" i="1" dirty="0" smtClean="0"/>
              <a:t>750 684-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sp>
        <p:nvSpPr>
          <p:cNvPr id="71" name="Title 1"/>
          <p:cNvSpPr txBox="1">
            <a:spLocks/>
          </p:cNvSpPr>
          <p:nvPr/>
        </p:nvSpPr>
        <p:spPr>
          <a:xfrm>
            <a:off x="5372276" y="2749599"/>
            <a:ext cx="1378394" cy="529285"/>
          </a:xfrm>
          <a:prstGeom prst="rect">
            <a:avLst/>
          </a:prstGeom>
          <a:ln>
            <a:solidFill>
              <a:schemeClr val="tx2">
                <a:lumMod val="40000"/>
                <a:lumOff val="60000"/>
              </a:schemeClr>
            </a:solidFill>
            <a:prstDash val="sysDash"/>
          </a:ln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lvl="0"/>
            <a:r>
              <a:rPr lang="ka-GE" sz="900" i="1" dirty="0"/>
              <a:t>რუსეთისკენ/</a:t>
            </a:r>
          </a:p>
          <a:p>
            <a:pPr lvl="0"/>
            <a:r>
              <a:rPr lang="ka-GE" sz="900" i="1" dirty="0"/>
              <a:t>რუსეთიდან – </a:t>
            </a:r>
          </a:p>
          <a:p>
            <a:pPr lvl="0"/>
            <a:r>
              <a:rPr lang="ka-GE" sz="900" b="1" i="1" dirty="0" smtClean="0"/>
              <a:t>576 848-</a:t>
            </a:r>
            <a:r>
              <a:rPr lang="ka-GE" sz="900" i="1" dirty="0" smtClean="0"/>
              <a:t>ჯერ</a:t>
            </a:r>
            <a:endParaRPr lang="en-US" sz="900" i="1" dirty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6" cstate="print">
            <a:extLst>
              <a:ext uri="{BEBA8EAE-BF5A-486C-A8C5-ECC9F3942E4B}">
                <a14:imgProps xmlns:a14="http://schemas.microsoft.com/office/drawing/2010/main">
                  <a14:imgLayer r:embed="rId7">
                    <a14:imgEffect>
                      <a14:brightnessContrast bright="-99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44359" y="985651"/>
            <a:ext cx="825769" cy="488573"/>
          </a:xfrm>
          <a:prstGeom prst="rect">
            <a:avLst/>
          </a:prstGeom>
        </p:spPr>
      </p:pic>
      <p:graphicFrame>
        <p:nvGraphicFramePr>
          <p:cNvPr id="7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120604653"/>
              </p:ext>
            </p:extLst>
          </p:nvPr>
        </p:nvGraphicFramePr>
        <p:xfrm>
          <a:off x="2282936" y="5095877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  <p:pic>
        <p:nvPicPr>
          <p:cNvPr id="5" name="Picture 4"/>
          <p:cNvPicPr>
            <a:picLocks noChangeAspect="1"/>
          </p:cNvPicPr>
          <p:nvPr/>
        </p:nvPicPr>
        <p:blipFill>
          <a:blip r:embed="rId9" cstate="print">
            <a:extLst>
              <a:ext uri="{BEBA8EAE-BF5A-486C-A8C5-ECC9F3942E4B}">
                <a14:imgProps xmlns:a14="http://schemas.microsoft.com/office/drawing/2010/main">
                  <a14:imgLayer r:embed="rId10">
                    <a14:imgEffect>
                      <a14:sharpenSoften amount="50000"/>
                    </a14:imgEffect>
                    <a14:imgEffect>
                      <a14:brightnessContrast bright="-100000" contrast="-100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74449" y="5092535"/>
            <a:ext cx="861083" cy="625184"/>
          </a:xfrm>
          <a:prstGeom prst="rect">
            <a:avLst/>
          </a:prstGeom>
        </p:spPr>
      </p:pic>
      <p:sp>
        <p:nvSpPr>
          <p:cNvPr id="6" name="Rectangle 5"/>
          <p:cNvSpPr/>
          <p:nvPr/>
        </p:nvSpPr>
        <p:spPr>
          <a:xfrm>
            <a:off x="2183394" y="4676027"/>
            <a:ext cx="7799264" cy="7848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Body)"/>
              </a:rPr>
              <a:t>საავტომობილო </a:t>
            </a:r>
            <a:r>
              <a:rPr lang="ka-GE" sz="1000" b="1" dirty="0" smtClean="0">
                <a:latin typeface="Sylfaen (Body)"/>
              </a:rPr>
              <a:t>ტრანსპორტის</a:t>
            </a:r>
            <a:r>
              <a:rPr lang="en-US" sz="1000" b="1" dirty="0" smtClean="0">
                <a:latin typeface="Sylfaen (Body)"/>
              </a:rPr>
              <a:t> </a:t>
            </a:r>
            <a:r>
              <a:rPr lang="ka-GE" sz="1000" b="1" dirty="0" smtClean="0">
                <a:latin typeface="Sylfaen (Body)"/>
              </a:rPr>
              <a:t>მისაბმელების მოძრაობის </a:t>
            </a:r>
            <a:r>
              <a:rPr lang="ka-GE" sz="1000" b="1" dirty="0">
                <a:latin typeface="Sylfaen (Body)"/>
              </a:rPr>
              <a:t>დინამიკა </a:t>
            </a:r>
          </a:p>
          <a:p>
            <a:pPr algn="ctr">
              <a:lnSpc>
                <a:spcPct val="150000"/>
              </a:lnSpc>
            </a:pPr>
            <a:r>
              <a:rPr lang="ka-GE" sz="1000" b="1" dirty="0">
                <a:latin typeface="Sylfaen (Body)"/>
              </a:rPr>
              <a:t>სასაზღვრო-გამტარი პუნქტების მიხედვით </a:t>
            </a:r>
            <a:r>
              <a:rPr lang="ka-GE" sz="1000" b="1" dirty="0"/>
              <a:t> </a:t>
            </a:r>
          </a:p>
          <a:p>
            <a:pPr algn="ctr">
              <a:lnSpc>
                <a:spcPct val="150000"/>
              </a:lnSpc>
            </a:pP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</a:t>
            </a:r>
            <a:r>
              <a:rPr lang="ka-GE" sz="1000" b="1" dirty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)</a:t>
            </a:r>
            <a:endParaRPr lang="en-US" sz="1000" b="1" dirty="0">
              <a:latin typeface="Sylfaen (Headings)"/>
            </a:endParaRPr>
          </a:p>
        </p:txBody>
      </p:sp>
    </p:spTree>
    <p:extLst>
      <p:ext uri="{BB962C8B-B14F-4D97-AF65-F5344CB8AC3E}">
        <p14:creationId xmlns:p14="http://schemas.microsoft.com/office/powerpoint/2010/main" val="147442401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" fill="hold">
                            <p:stCondLst>
                              <p:cond delay="6250"/>
                            </p:stCondLst>
                            <p:childTnLst>
                              <p:par>
                                <p:cTn id="24" presetID="55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75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75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750" fill="hold"/>
                                        <p:tgtEl>
                                          <p:spTgt spid="6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4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75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8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55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75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250"/>
                            </p:stCondLst>
                            <p:childTnLst>
                              <p:par>
                                <p:cTn id="4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47" dur="75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250"/>
                            </p:stCondLst>
                            <p:childTnLst>
                              <p:par>
                                <p:cTn id="49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1" fill="hold">
                            <p:stCondLst>
                              <p:cond delay="8250"/>
                            </p:stCondLst>
                            <p:childTnLst>
                              <p:par>
                                <p:cTn id="5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4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5" fill="hold">
                            <p:stCondLst>
                              <p:cond delay="10250"/>
                            </p:stCondLst>
                            <p:childTnLst>
                              <p:par>
                                <p:cTn id="56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P spid="64" grpId="0"/>
      <p:bldGraphic spid="65" grpId="0">
        <p:bldAsOne/>
      </p:bldGraphic>
      <p:bldP spid="67" grpId="0" animBg="1"/>
      <p:bldP spid="68" grpId="0" animBg="1"/>
      <p:bldP spid="69" grpId="0" animBg="1"/>
      <p:bldP spid="70" grpId="0" animBg="1"/>
      <p:bldP spid="71" grpId="0" animBg="1"/>
      <p:bldGraphic spid="78" grpId="0">
        <p:bldAsOne/>
      </p:bldGraphic>
      <p:bldP spid="6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826848" y="372533"/>
            <a:ext cx="7453490" cy="694266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endParaRPr lang="en-US" sz="1300" b="1" dirty="0" smtClean="0">
              <a:solidFill>
                <a:srgbClr val="FF0000"/>
              </a:solidFill>
              <a:latin typeface="Sylfaen" panose="010A0502050306030303" pitchFamily="18" charset="0"/>
            </a:endParaRPr>
          </a:p>
          <a:p>
            <a:pPr>
              <a:lnSpc>
                <a:spcPct val="150000"/>
              </a:lnSpc>
            </a:pPr>
            <a:r>
              <a:rPr lang="ka-GE" sz="1400" b="1" dirty="0" smtClean="0">
                <a:latin typeface="Sylfaen (Body)"/>
              </a:rPr>
              <a:t>საავტომობილო </a:t>
            </a:r>
            <a:r>
              <a:rPr lang="ka-GE" sz="1400" b="1" dirty="0">
                <a:latin typeface="Sylfaen (Body)"/>
              </a:rPr>
              <a:t>ტრანსპორტის </a:t>
            </a:r>
            <a:r>
              <a:rPr lang="ka-GE" sz="1400" b="1" dirty="0" smtClean="0">
                <a:latin typeface="Sylfaen (Body)"/>
              </a:rPr>
              <a:t>ტრანზიტული მოძრაობის დინამიკა</a:t>
            </a:r>
            <a:r>
              <a:rPr lang="ka-GE" sz="1400" b="1" dirty="0" smtClean="0"/>
              <a:t> </a:t>
            </a: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3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12043613"/>
              </p:ext>
            </p:extLst>
          </p:nvPr>
        </p:nvGraphicFramePr>
        <p:xfrm>
          <a:off x="2776660" y="1729714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3749678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5" name="Picture 2" descr="Image result for train icon 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2" y="4979936"/>
            <a:ext cx="1113033" cy="11130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2" name="Rectangle 1"/>
          <p:cNvSpPr/>
          <p:nvPr/>
        </p:nvSpPr>
        <p:spPr>
          <a:xfrm>
            <a:off x="2645923" y="369794"/>
            <a:ext cx="6060331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sz="1400" b="1" dirty="0"/>
              <a:t> </a:t>
            </a:r>
            <a:r>
              <a:rPr lang="ka-GE" sz="1400" b="1" dirty="0">
                <a:latin typeface="Sylfaen (Headings)"/>
              </a:rPr>
              <a:t>სარკინიგზო </a:t>
            </a:r>
            <a:r>
              <a:rPr lang="ka-GE" sz="1400" b="1" dirty="0" smtClean="0">
                <a:latin typeface="Sylfaen (Headings)"/>
              </a:rPr>
              <a:t>ტრანსპორტის </a:t>
            </a:r>
            <a:r>
              <a:rPr lang="ka-GE" sz="1400" b="1" dirty="0">
                <a:latin typeface="Sylfaen (Headings)"/>
              </a:rPr>
              <a:t>მოძრაობის დინამიკა</a:t>
            </a:r>
            <a:r>
              <a:rPr lang="en-US" sz="1400" b="1" dirty="0">
                <a:latin typeface="Sylfaen (Headings)"/>
              </a:rPr>
              <a:t> </a:t>
            </a:r>
            <a:endParaRPr lang="ka-GE" sz="1400" b="1" dirty="0" smtClean="0">
              <a:latin typeface="Sylfaen (Headings)"/>
            </a:endParaRPr>
          </a:p>
          <a:p>
            <a:pPr algn="ctr"/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200" b="1" dirty="0">
              <a:latin typeface="Sylfaen (Headings)"/>
            </a:endParaRPr>
          </a:p>
          <a:p>
            <a:pPr algn="ctr"/>
            <a:endParaRPr lang="en-US" sz="14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2770" y="-5124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4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7" name="Rectangle 66"/>
          <p:cNvSpPr/>
          <p:nvPr/>
        </p:nvSpPr>
        <p:spPr>
          <a:xfrm>
            <a:off x="1889292" y="3385932"/>
            <a:ext cx="7273882" cy="10618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400" b="1" dirty="0" smtClean="0">
                <a:latin typeface="Sylfaen (Headings)"/>
              </a:rPr>
              <a:t>საზღვაო რეისების დინამიკა</a:t>
            </a:r>
            <a:r>
              <a:rPr lang="en-US" sz="1400" b="1" dirty="0" smtClean="0">
                <a:latin typeface="Sylfaen (Headings)"/>
              </a:rPr>
              <a:t> </a:t>
            </a:r>
            <a:r>
              <a:rPr lang="en-US" sz="1400" b="1" dirty="0">
                <a:latin typeface="Sylfaen (Headings)"/>
              </a:rPr>
              <a:t>(</a:t>
            </a:r>
            <a:r>
              <a:rPr lang="ka-GE" sz="1400" b="1" dirty="0" smtClean="0">
                <a:latin typeface="Sylfaen (Headings)"/>
              </a:rPr>
              <a:t>შემოსვლა</a:t>
            </a:r>
            <a:r>
              <a:rPr lang="ka-GE" sz="1400" b="1" dirty="0">
                <a:latin typeface="Sylfaen (Headings)"/>
              </a:rPr>
              <a:t> </a:t>
            </a:r>
            <a:r>
              <a:rPr lang="ka-GE" sz="1400" dirty="0" smtClean="0">
                <a:latin typeface="Sylfaen (Headings)"/>
              </a:rPr>
              <a:t>+</a:t>
            </a:r>
            <a:r>
              <a:rPr lang="ka-GE" sz="1400" b="1" dirty="0" smtClean="0">
                <a:latin typeface="Sylfaen (Headings)"/>
              </a:rPr>
              <a:t> გასვლა</a:t>
            </a:r>
            <a:r>
              <a:rPr lang="en-US" sz="1400" b="1" dirty="0" smtClean="0">
                <a:latin typeface="Sylfaen (Headings)"/>
              </a:rPr>
              <a:t>)</a:t>
            </a:r>
            <a:br>
              <a:rPr lang="en-US" sz="1400" b="1" dirty="0" smtClean="0">
                <a:latin typeface="Sylfaen (Headings)"/>
              </a:rPr>
            </a:br>
            <a:r>
              <a:rPr lang="ka-GE" sz="1400" b="1" dirty="0" smtClean="0"/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200" b="1" dirty="0" smtClean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400" b="1" dirty="0"/>
          </a:p>
        </p:txBody>
      </p:sp>
      <p:graphicFrame>
        <p:nvGraphicFramePr>
          <p:cNvPr id="6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335563934"/>
              </p:ext>
            </p:extLst>
          </p:nvPr>
        </p:nvGraphicFramePr>
        <p:xfrm>
          <a:off x="2000159" y="4166700"/>
          <a:ext cx="6771308" cy="240343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9" name="Picture 2" descr="Image result for ship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79578" y="5067319"/>
            <a:ext cx="1800760" cy="11172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Image result for train icon png"/>
          <p:cNvPicPr>
            <a:picLocks noChangeAspect="1" noChangeArrowheads="1"/>
          </p:cNvPicPr>
          <p:nvPr/>
        </p:nvPicPr>
        <p:blipFill>
          <a:blip r:embed="rId7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57994" y="1431896"/>
            <a:ext cx="1522824" cy="15228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60" name="Chart 59"/>
          <p:cNvGraphicFramePr/>
          <p:nvPr>
            <p:extLst>
              <p:ext uri="{D42A27DB-BD31-4B8C-83A1-F6EECF244321}">
                <p14:modId xmlns:p14="http://schemas.microsoft.com/office/powerpoint/2010/main" val="914507323"/>
              </p:ext>
            </p:extLst>
          </p:nvPr>
        </p:nvGraphicFramePr>
        <p:xfrm>
          <a:off x="3336834" y="937831"/>
          <a:ext cx="5713797" cy="24359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8"/>
          </a:graphicData>
        </a:graphic>
      </p:graphicFrame>
    </p:spTree>
    <p:extLst>
      <p:ext uri="{BB962C8B-B14F-4D97-AF65-F5344CB8AC3E}">
        <p14:creationId xmlns:p14="http://schemas.microsoft.com/office/powerpoint/2010/main" val="405280475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5E-6 -0.00694 L 0.69063 0.0050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4531" y="602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4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3" dur="750"/>
                                        <p:tgtEl>
                                          <p:spTgt spid="10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3250"/>
                            </p:stCondLst>
                            <p:childTnLst>
                              <p:par>
                                <p:cTn id="15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10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500"/>
                            </p:stCondLst>
                            <p:childTnLst>
                              <p:par>
                                <p:cTn id="19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4" dur="75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500"/>
                            </p:stCondLst>
                            <p:childTnLst>
                              <p:par>
                                <p:cTn id="26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67" grpId="0"/>
      <p:bldGraphic spid="68" grpId="0">
        <p:bldAsOne/>
      </p:bldGraphic>
      <p:bldGraphic spid="60" grpId="0">
        <p:bldAsOne/>
      </p:bldGraphic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542909" y="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295650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3370240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377449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extBox 1"/>
          <p:cNvSpPr txBox="1">
            <a:spLocks noChangeArrowheads="1"/>
          </p:cNvSpPr>
          <p:nvPr/>
        </p:nvSpPr>
        <p:spPr bwMode="auto">
          <a:xfrm>
            <a:off x="619315" y="2634516"/>
            <a:ext cx="6974800" cy="149585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გმადლობთ </a:t>
            </a:r>
          </a:p>
          <a:p>
            <a:pPr algn="ctr">
              <a:lnSpc>
                <a:spcPct val="150000"/>
              </a:lnSpc>
            </a:pPr>
            <a:r>
              <a:rPr lang="ka-GE" sz="32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Body)"/>
              </a:rPr>
              <a:t>ყურადღებისათვის!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5658760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7814553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60772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57" name="Rectangle 56"/>
          <p:cNvSpPr/>
          <p:nvPr/>
        </p:nvSpPr>
        <p:spPr>
          <a:xfrm>
            <a:off x="5199520" y="145501"/>
            <a:ext cx="576064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ka-GE" b="1" dirty="0">
                <a:latin typeface="LiteratMT_n" panose="020B7200000000000000" pitchFamily="34" charset="0"/>
              </a:rPr>
              <a:t>საქართველოს სახელმწიფო საზღვარი</a:t>
            </a:r>
            <a:endParaRPr lang="en-US" b="1" dirty="0">
              <a:latin typeface="LiteratMT_n" panose="020B7200000000000000" pitchFamily="34" charset="0"/>
            </a:endParaRPr>
          </a:p>
        </p:txBody>
      </p:sp>
      <p:sp>
        <p:nvSpPr>
          <p:cNvPr id="5" name="Round Same Side Corner Rectangle 4"/>
          <p:cNvSpPr/>
          <p:nvPr/>
        </p:nvSpPr>
        <p:spPr>
          <a:xfrm>
            <a:off x="4549250" y="3814376"/>
            <a:ext cx="1738124" cy="1695579"/>
          </a:xfrm>
          <a:prstGeom prst="round2SameRect">
            <a:avLst/>
          </a:prstGeom>
          <a:solidFill>
            <a:srgbClr val="CC99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Freeform 63"/>
          <p:cNvSpPr/>
          <p:nvPr/>
        </p:nvSpPr>
        <p:spPr>
          <a:xfrm rot="10800000">
            <a:off x="4549249" y="4983064"/>
            <a:ext cx="1738123" cy="1762978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4567047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აეროპორტები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67" name="Picture 4" descr="Image result for airport icon png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55199" y="4505185"/>
            <a:ext cx="561820" cy="5053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9" name="Rectangle 68"/>
          <p:cNvSpPr/>
          <p:nvPr/>
        </p:nvSpPr>
        <p:spPr>
          <a:xfrm>
            <a:off x="4443478" y="5432225"/>
            <a:ext cx="18722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თბილისის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285750" lvl="0" indent="-195263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ქუთაისის აეროპორტი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3" name="Round Same Side Corner Rectangle 142"/>
          <p:cNvSpPr/>
          <p:nvPr/>
        </p:nvSpPr>
        <p:spPr>
          <a:xfrm>
            <a:off x="9174901" y="3814375"/>
            <a:ext cx="1738124" cy="1695579"/>
          </a:xfrm>
          <a:prstGeom prst="round2SameRect">
            <a:avLst/>
          </a:prstGeom>
          <a:solidFill>
            <a:srgbClr val="00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4" name="Freeform 143"/>
          <p:cNvSpPr/>
          <p:nvPr/>
        </p:nvSpPr>
        <p:spPr>
          <a:xfrm rot="10800000">
            <a:off x="9174901" y="4913717"/>
            <a:ext cx="1738123" cy="1832324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5" name="TextBox 144"/>
          <p:cNvSpPr txBox="1"/>
          <p:nvPr/>
        </p:nvSpPr>
        <p:spPr>
          <a:xfrm>
            <a:off x="9174901" y="4067462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რკინიგზა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9" name="Picture 8" descr="Image result for railway icon png"/>
          <p:cNvPicPr>
            <a:picLocks noChangeAspect="1" noChangeArrowheads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85163" y="4538992"/>
            <a:ext cx="917597" cy="55903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38" name="Round Same Side Corner Rectangle 137"/>
          <p:cNvSpPr/>
          <p:nvPr/>
        </p:nvSpPr>
        <p:spPr>
          <a:xfrm>
            <a:off x="6904200" y="3802172"/>
            <a:ext cx="1738124" cy="1630054"/>
          </a:xfrm>
          <a:prstGeom prst="round2SameRect">
            <a:avLst/>
          </a:prstGeom>
          <a:solidFill>
            <a:srgbClr val="FF7C8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9" name="Freeform 138"/>
          <p:cNvSpPr/>
          <p:nvPr/>
        </p:nvSpPr>
        <p:spPr>
          <a:xfrm rot="10800000">
            <a:off x="6904200" y="4901512"/>
            <a:ext cx="1738123" cy="184452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0</a:t>
            </a:r>
            <a:endParaRPr lang="en-US" dirty="0"/>
          </a:p>
        </p:txBody>
      </p:sp>
      <p:sp>
        <p:nvSpPr>
          <p:cNvPr id="140" name="TextBox 139"/>
          <p:cNvSpPr txBox="1"/>
          <p:nvPr/>
        </p:nvSpPr>
        <p:spPr>
          <a:xfrm>
            <a:off x="6904200" y="4048350"/>
            <a:ext cx="1738124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ka-GE" b="1" dirty="0" smtClean="0">
                <a:solidFill>
                  <a:schemeClr val="tx1">
                    <a:lumMod val="85000"/>
                    <a:lumOff val="15000"/>
                  </a:schemeClr>
                </a:solidFill>
              </a:rPr>
              <a:t>პორტები</a:t>
            </a:r>
            <a:endParaRPr lang="en-US" b="1" dirty="0">
              <a:solidFill>
                <a:schemeClr val="tx1">
                  <a:lumMod val="85000"/>
                  <a:lumOff val="15000"/>
                </a:schemeClr>
              </a:solidFill>
            </a:endParaRPr>
          </a:p>
        </p:txBody>
      </p:sp>
      <p:pic>
        <p:nvPicPr>
          <p:cNvPr id="148" name="Picture 6" descr="Related image"/>
          <p:cNvPicPr>
            <a:picLocks noChangeAspect="1" noChangeArrowheads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28639" y="4551167"/>
            <a:ext cx="689245" cy="4199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50" name="Rectangle 149"/>
          <p:cNvSpPr/>
          <p:nvPr/>
        </p:nvSpPr>
        <p:spPr>
          <a:xfrm>
            <a:off x="7026014" y="5525899"/>
            <a:ext cx="1752600" cy="89870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2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ბათუმის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ფოთის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90488" lvl="1" indent="-90488" defTabSz="488950">
              <a:lnSpc>
                <a:spcPct val="150000"/>
              </a:lnSpc>
              <a:spcBef>
                <a:spcPct val="0"/>
              </a:spcBef>
              <a:spcAft>
                <a:spcPct val="20000"/>
              </a:spcAft>
              <a:buChar char="•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ყულევის პორტი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51" name="Rectangle 150"/>
          <p:cNvSpPr/>
          <p:nvPr/>
        </p:nvSpPr>
        <p:spPr>
          <a:xfrm>
            <a:off x="9259149" y="5500847"/>
            <a:ext cx="208788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სადახლოს</a:t>
            </a:r>
            <a:r>
              <a:rPr lang="en-US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გარდაბნის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171450" indent="-171450">
              <a:lnSpc>
                <a:spcPct val="200000"/>
              </a:lnSpc>
              <a:buFont typeface="Arial" panose="020B0604020202020204" pitchFamily="34" charset="0"/>
              <a:buChar char="•"/>
            </a:pPr>
            <a:r>
              <a:rPr lang="ka-GE" sz="1000" i="1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კარწახის რკინიგზა</a:t>
            </a:r>
            <a:endParaRPr lang="en-US" sz="1000" i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73" name="Picture 72"/>
          <p:cNvPicPr>
            <a:picLocks noChangeAspect="1"/>
          </p:cNvPicPr>
          <p:nvPr/>
        </p:nvPicPr>
        <p:blipFill>
          <a:blip r:embed="rId7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138878" y="1230655"/>
            <a:ext cx="3542130" cy="1862730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grpSp>
        <p:nvGrpSpPr>
          <p:cNvPr id="77" name="Group 76"/>
          <p:cNvGrpSpPr/>
          <p:nvPr/>
        </p:nvGrpSpPr>
        <p:grpSpPr>
          <a:xfrm>
            <a:off x="6315686" y="909444"/>
            <a:ext cx="1186126" cy="713606"/>
            <a:chOff x="1796115" y="1237222"/>
            <a:chExt cx="1192585" cy="508426"/>
          </a:xfrm>
        </p:grpSpPr>
        <p:cxnSp>
          <p:nvCxnSpPr>
            <p:cNvPr id="78" name="Straight Connector 77"/>
            <p:cNvCxnSpPr/>
            <p:nvPr/>
          </p:nvCxnSpPr>
          <p:spPr>
            <a:xfrm>
              <a:off x="2636077" y="1247002"/>
              <a:ext cx="352623" cy="498646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9" name="Straight Connector 128"/>
            <p:cNvCxnSpPr/>
            <p:nvPr/>
          </p:nvCxnSpPr>
          <p:spPr>
            <a:xfrm>
              <a:off x="1796115" y="1237222"/>
              <a:ext cx="839962" cy="978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30" name="TextBox 129"/>
          <p:cNvSpPr txBox="1"/>
          <p:nvPr/>
        </p:nvSpPr>
        <p:spPr>
          <a:xfrm>
            <a:off x="4089278" y="746058"/>
            <a:ext cx="2261681" cy="4770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ruseTis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</a:t>
            </a:r>
            <a:r>
              <a:rPr lang="en-US" sz="900" b="1" u="sng" dirty="0" err="1" smtClean="0">
                <a:solidFill>
                  <a:srgbClr val="FF7C80"/>
                </a:solidFill>
                <a:latin typeface="AcadMtavr" pitchFamily="2" charset="0"/>
              </a:rPr>
              <a:t>federacia</a:t>
            </a:r>
            <a:r>
              <a:rPr lang="en-US" sz="900" b="1" u="sng" dirty="0" smtClean="0">
                <a:solidFill>
                  <a:srgbClr val="FF7C80"/>
                </a:solidFill>
                <a:latin typeface="AcadMtavr" pitchFamily="2" charset="0"/>
              </a:rPr>
              <a:t> – 894 km.</a:t>
            </a:r>
            <a:endParaRPr lang="ka-GE" sz="800" b="1" i="1" u="sng" dirty="0">
              <a:solidFill>
                <a:srgbClr val="FF7C80"/>
              </a:solidFill>
            </a:endParaRPr>
          </a:p>
          <a:p>
            <a:pPr marL="457200" lvl="0" indent="-96838">
              <a:buFont typeface="Arial" panose="020B0604020202020204" pitchFamily="34" charset="0"/>
              <a:buChar char="•"/>
            </a:pPr>
            <a:r>
              <a:rPr lang="ka-GE" sz="700" dirty="0"/>
              <a:t>ყაზბეგი</a:t>
            </a:r>
            <a:endParaRPr lang="en-US" sz="700" dirty="0"/>
          </a:p>
          <a:p>
            <a:pPr algn="r"/>
            <a:endParaRPr lang="ru-RU" sz="800" dirty="0"/>
          </a:p>
        </p:txBody>
      </p:sp>
      <p:grpSp>
        <p:nvGrpSpPr>
          <p:cNvPr id="74" name="Group 73"/>
          <p:cNvGrpSpPr/>
          <p:nvPr/>
        </p:nvGrpSpPr>
        <p:grpSpPr>
          <a:xfrm>
            <a:off x="7326455" y="1320660"/>
            <a:ext cx="284198" cy="281539"/>
            <a:chOff x="7477420" y="2661667"/>
            <a:chExt cx="397026" cy="401166"/>
          </a:xfrm>
        </p:grpSpPr>
        <p:sp>
          <p:nvSpPr>
            <p:cNvPr id="75" name="Teardrop 74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6" name="Flowchart: Connector 7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31" name="Group 130"/>
          <p:cNvGrpSpPr/>
          <p:nvPr/>
        </p:nvGrpSpPr>
        <p:grpSpPr>
          <a:xfrm>
            <a:off x="8673307" y="2301641"/>
            <a:ext cx="284198" cy="281539"/>
            <a:chOff x="7477420" y="2661667"/>
            <a:chExt cx="397026" cy="401166"/>
          </a:xfrm>
        </p:grpSpPr>
        <p:sp>
          <p:nvSpPr>
            <p:cNvPr id="136" name="Teardrop 135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7" name="Flowchart: Connector 136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1" name="Group 140"/>
          <p:cNvGrpSpPr/>
          <p:nvPr/>
        </p:nvGrpSpPr>
        <p:grpSpPr>
          <a:xfrm>
            <a:off x="7668361" y="2389738"/>
            <a:ext cx="284198" cy="281539"/>
            <a:chOff x="7477420" y="2661667"/>
            <a:chExt cx="397026" cy="401166"/>
          </a:xfrm>
        </p:grpSpPr>
        <p:sp>
          <p:nvSpPr>
            <p:cNvPr id="142" name="Teardrop 14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6" name="Flowchart: Connector 145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grpSp>
        <p:nvGrpSpPr>
          <p:cNvPr id="147" name="Group 146"/>
          <p:cNvGrpSpPr/>
          <p:nvPr/>
        </p:nvGrpSpPr>
        <p:grpSpPr>
          <a:xfrm>
            <a:off x="6984998" y="1956519"/>
            <a:ext cx="284198" cy="281539"/>
            <a:chOff x="7477420" y="2661667"/>
            <a:chExt cx="397026" cy="401166"/>
          </a:xfrm>
        </p:grpSpPr>
        <p:sp>
          <p:nvSpPr>
            <p:cNvPr id="152" name="Teardrop 151"/>
            <p:cNvSpPr/>
            <p:nvPr/>
          </p:nvSpPr>
          <p:spPr>
            <a:xfrm rot="8275229">
              <a:off x="7477420" y="2661667"/>
              <a:ext cx="397026" cy="401166"/>
            </a:xfrm>
            <a:prstGeom prst="teardrop">
              <a:avLst>
                <a:gd name="adj" fmla="val 141512"/>
              </a:avLst>
            </a:prstGeom>
            <a:solidFill>
              <a:srgbClr val="FF7C80"/>
            </a:solidFill>
            <a:ln>
              <a:solidFill>
                <a:srgbClr val="FF7C80"/>
              </a:solidFill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53" name="Flowchart: Connector 152"/>
            <p:cNvSpPr/>
            <p:nvPr/>
          </p:nvSpPr>
          <p:spPr>
            <a:xfrm>
              <a:off x="7589452" y="2779659"/>
              <a:ext cx="172961" cy="174246"/>
            </a:xfrm>
            <a:prstGeom prst="flowChartConnector">
              <a:avLst/>
            </a:prstGeom>
            <a:solidFill>
              <a:schemeClr val="bg1"/>
            </a:solidFill>
            <a:ln>
              <a:solidFill>
                <a:schemeClr val="bg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54" name="TextBox 153"/>
          <p:cNvSpPr txBox="1"/>
          <p:nvPr/>
        </p:nvSpPr>
        <p:spPr>
          <a:xfrm>
            <a:off x="5052094" y="2196965"/>
            <a:ext cx="1140954" cy="5886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TurqeTi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275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სარფი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ვალე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კარწახი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algn="r"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5" name="Group 154"/>
          <p:cNvGrpSpPr/>
          <p:nvPr/>
        </p:nvGrpSpPr>
        <p:grpSpPr>
          <a:xfrm rot="10800000" flipV="1">
            <a:off x="6131614" y="2164577"/>
            <a:ext cx="920694" cy="166752"/>
            <a:chOff x="7764240" y="5133982"/>
            <a:chExt cx="1693203" cy="1085191"/>
          </a:xfrm>
        </p:grpSpPr>
        <p:cxnSp>
          <p:nvCxnSpPr>
            <p:cNvPr id="156" name="Straight Connector 155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156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8" name="TextBox 157"/>
          <p:cNvSpPr txBox="1"/>
          <p:nvPr/>
        </p:nvSpPr>
        <p:spPr>
          <a:xfrm>
            <a:off x="6307187" y="2929095"/>
            <a:ext cx="1101473" cy="6924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somxeTi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 – 224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სადახლო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ახკერპი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გუგუთი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ნინოწმინდა</a:t>
            </a:r>
            <a:r>
              <a:rPr lang="ka-GE" sz="675" i="1" dirty="0">
                <a:solidFill>
                  <a:srgbClr val="FF0000"/>
                </a:solidFill>
                <a:latin typeface="Sylfaen" panose="010A0502050306030303" pitchFamily="18" charset="0"/>
              </a:rPr>
              <a:t>.</a:t>
            </a:r>
            <a:endParaRPr lang="ru-RU" sz="675" i="1" dirty="0">
              <a:solidFill>
                <a:srgbClr val="FF0000"/>
              </a:solidFill>
              <a:latin typeface="Calibri" panose="020F0502020204030204"/>
            </a:endParaRPr>
          </a:p>
          <a:p>
            <a:pPr defTabSz="685800" latinLnBrk="0"/>
            <a:endParaRPr lang="ru-RU" sz="675" dirty="0">
              <a:solidFill>
                <a:prstClr val="black"/>
              </a:solidFill>
              <a:latin typeface="Calibri" panose="020F0502020204030204"/>
            </a:endParaRPr>
          </a:p>
        </p:txBody>
      </p:sp>
      <p:grpSp>
        <p:nvGrpSpPr>
          <p:cNvPr id="159" name="Group 158"/>
          <p:cNvGrpSpPr/>
          <p:nvPr/>
        </p:nvGrpSpPr>
        <p:grpSpPr>
          <a:xfrm rot="10800000" flipV="1">
            <a:off x="7363533" y="2624181"/>
            <a:ext cx="382315" cy="436259"/>
            <a:chOff x="7764240" y="5133982"/>
            <a:chExt cx="1693203" cy="1085191"/>
          </a:xfrm>
        </p:grpSpPr>
        <p:cxnSp>
          <p:nvCxnSpPr>
            <p:cNvPr id="160" name="Straight Connector 159"/>
            <p:cNvCxnSpPr/>
            <p:nvPr/>
          </p:nvCxnSpPr>
          <p:spPr>
            <a:xfrm flipH="1" flipV="1">
              <a:off x="7764240" y="5133982"/>
              <a:ext cx="889671" cy="1085191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1" name="Straight Connector 160"/>
            <p:cNvCxnSpPr/>
            <p:nvPr/>
          </p:nvCxnSpPr>
          <p:spPr>
            <a:xfrm flipH="1">
              <a:off x="8650157" y="6205564"/>
              <a:ext cx="807286" cy="0"/>
            </a:xfrm>
            <a:prstGeom prst="line">
              <a:avLst/>
            </a:prstGeom>
            <a:ln w="12700">
              <a:solidFill>
                <a:srgbClr val="FF7C80">
                  <a:alpha val="70000"/>
                </a:srgb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62" name="Group 161"/>
          <p:cNvGrpSpPr/>
          <p:nvPr/>
        </p:nvGrpSpPr>
        <p:grpSpPr>
          <a:xfrm>
            <a:off x="8811211" y="2543533"/>
            <a:ext cx="1045999" cy="385561"/>
            <a:chOff x="7683164" y="5130813"/>
            <a:chExt cx="1696957" cy="1085191"/>
          </a:xfrm>
        </p:grpSpPr>
        <p:cxnSp>
          <p:nvCxnSpPr>
            <p:cNvPr id="163" name="Straight Connector 162"/>
            <p:cNvCxnSpPr/>
            <p:nvPr/>
          </p:nvCxnSpPr>
          <p:spPr>
            <a:xfrm flipH="1" flipV="1">
              <a:off x="7683164" y="5130813"/>
              <a:ext cx="889671" cy="1085191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4" name="Straight Connector 163"/>
            <p:cNvCxnSpPr/>
            <p:nvPr/>
          </p:nvCxnSpPr>
          <p:spPr>
            <a:xfrm flipH="1">
              <a:off x="8572835" y="6209794"/>
              <a:ext cx="807286" cy="0"/>
            </a:xfrm>
            <a:prstGeom prst="line">
              <a:avLst/>
            </a:prstGeom>
            <a:ln w="12700">
              <a:solidFill>
                <a:srgbClr val="FF7C8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65" name="TextBox 164"/>
          <p:cNvSpPr txBox="1"/>
          <p:nvPr/>
        </p:nvSpPr>
        <p:spPr>
          <a:xfrm>
            <a:off x="9746293" y="2856706"/>
            <a:ext cx="1357341" cy="57708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defTabSz="685800" latinLnBrk="0"/>
            <a:r>
              <a:rPr lang="en-US" sz="750" b="1" u="sng" dirty="0" err="1">
                <a:solidFill>
                  <a:srgbClr val="FF7C80"/>
                </a:solidFill>
                <a:latin typeface="AcadMtavr" pitchFamily="2" charset="0"/>
              </a:rPr>
              <a:t>Aazerbaijani</a:t>
            </a:r>
            <a:r>
              <a:rPr lang="en-US" sz="750" b="1" u="sng" dirty="0">
                <a:solidFill>
                  <a:srgbClr val="FF7C80"/>
                </a:solidFill>
                <a:latin typeface="AcadMtavr" pitchFamily="2" charset="0"/>
              </a:rPr>
              <a:t>	 – 446 km.</a:t>
            </a:r>
            <a:endParaRPr lang="ka-GE" sz="675" b="1" i="1" u="sng" dirty="0">
              <a:solidFill>
                <a:srgbClr val="FF7C80"/>
              </a:solidFill>
              <a:latin typeface="Sylfaen" panose="010A0502050306030303" pitchFamily="18" charset="0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ცოდნა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სამთაწყარო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ვახტანგისი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  <a:p>
            <a:pPr marL="128588" indent="-128588" defTabSz="685800" latinLnBrk="0">
              <a:buFont typeface="Arial" panose="020B0604020202020204" pitchFamily="34" charset="0"/>
              <a:buChar char="•"/>
            </a:pPr>
            <a:r>
              <a:rPr lang="ka-GE" sz="600" dirty="0">
                <a:solidFill>
                  <a:prstClr val="black"/>
                </a:solidFill>
                <a:latin typeface="Sylfaen" panose="010A0502050306030303" pitchFamily="18" charset="0"/>
              </a:rPr>
              <a:t>წითელი ხიდი</a:t>
            </a:r>
            <a:endParaRPr lang="en-US" sz="600" dirty="0">
              <a:solidFill>
                <a:prstClr val="black"/>
              </a:solidFill>
              <a:latin typeface="Calibri" panose="020F0502020204030204"/>
            </a:endParaRPr>
          </a:p>
        </p:txBody>
      </p:sp>
      <p:sp>
        <p:nvSpPr>
          <p:cNvPr id="166" name="Rectangle 165"/>
          <p:cNvSpPr/>
          <p:nvPr/>
        </p:nvSpPr>
        <p:spPr>
          <a:xfrm>
            <a:off x="8415253" y="741176"/>
            <a:ext cx="3434626" cy="646331"/>
          </a:xfrm>
          <a:prstGeom prst="rect">
            <a:avLst/>
          </a:prstGeom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სახელმწიფო საზღვრის სიგრძე მეზობელ სახელმწიფოებთან</a:t>
            </a:r>
          </a:p>
          <a:p>
            <a:pPr defTabSz="685800" latinLnBrk="0">
              <a:lnSpc>
                <a:spcPct val="200000"/>
              </a:lnSpc>
            </a:pPr>
            <a:r>
              <a:rPr lang="ka-GE" sz="900" i="1" u="sng" dirty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სასაზღვრო–გამტარი </a:t>
            </a:r>
            <a:r>
              <a:rPr lang="ka-GE" sz="900" i="1" u="sng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პუნქტები</a:t>
            </a:r>
            <a:endParaRPr lang="en-US" sz="900" i="1" u="sng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  <p:sp>
        <p:nvSpPr>
          <p:cNvPr id="167" name="Rectangle 166"/>
          <p:cNvSpPr/>
          <p:nvPr/>
        </p:nvSpPr>
        <p:spPr>
          <a:xfrm>
            <a:off x="4592662" y="2977542"/>
            <a:ext cx="1538323" cy="507831"/>
          </a:xfrm>
          <a:prstGeom prst="rect">
            <a:avLst/>
          </a:prstGeom>
          <a:ln>
            <a:solidFill>
              <a:schemeClr val="bg2">
                <a:lumMod val="10000"/>
              </a:schemeClr>
            </a:solidFill>
            <a:prstDash val="sysDash"/>
          </a:ln>
        </p:spPr>
        <p:txBody>
          <a:bodyPr wrap="square" anchor="t">
            <a:spAutoFit/>
          </a:bodyPr>
          <a:lstStyle/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საზღვაო საზღვარი</a:t>
            </a:r>
          </a:p>
          <a:p>
            <a:pPr defTabSz="685800" latinLnBrk="0">
              <a:lnSpc>
                <a:spcPct val="150000"/>
              </a:lnSpc>
            </a:pPr>
            <a:r>
              <a:rPr lang="ka-GE" sz="900" i="1" dirty="0" smtClean="0">
                <a:solidFill>
                  <a:prstClr val="black">
                    <a:lumMod val="85000"/>
                    <a:lumOff val="15000"/>
                  </a:prstClr>
                </a:solidFill>
                <a:latin typeface="Amiran" pitchFamily="34" charset="0"/>
              </a:rPr>
              <a:t>სანაპირო ზოლი - 309 კმ</a:t>
            </a:r>
            <a:endParaRPr lang="en-US" sz="900" i="1" dirty="0">
              <a:solidFill>
                <a:prstClr val="black">
                  <a:lumMod val="85000"/>
                  <a:lumOff val="15000"/>
                </a:prstClr>
              </a:solidFill>
              <a:latin typeface="Amiran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2042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08333E-6 0 L 0.6388 -0.00694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940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3750"/>
                            </p:stCondLst>
                            <p:childTnLst>
                              <p:par>
                                <p:cTn id="18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4500"/>
                            </p:stCondLst>
                            <p:childTnLst>
                              <p:par>
                                <p:cTn id="3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6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" fill="hold">
                            <p:stCondLst>
                              <p:cond delay="5000"/>
                            </p:stCondLst>
                            <p:childTnLst>
                              <p:par>
                                <p:cTn id="3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50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1" fill="hold">
                            <p:stCondLst>
                              <p:cond delay="5500"/>
                            </p:stCondLst>
                            <p:childTnLst>
                              <p:par>
                                <p:cTn id="4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9" dur="500"/>
                                        <p:tgtEl>
                                          <p:spTgt spid="1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0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6250"/>
                            </p:stCondLst>
                            <p:childTnLst>
                              <p:par>
                                <p:cTn id="5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6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9" fill="hold">
                            <p:stCondLst>
                              <p:cond delay="6750"/>
                            </p:stCondLst>
                            <p:childTnLst>
                              <p:par>
                                <p:cTn id="6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14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14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7250"/>
                            </p:stCondLst>
                            <p:childTnLst>
                              <p:par>
                                <p:cTn id="6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8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0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3" dur="50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9" presetClass="entr" presetSubtype="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6" dur="500"/>
                                        <p:tgtEl>
                                          <p:spTgt spid="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8000"/>
                            </p:stCondLst>
                            <p:childTnLst>
                              <p:par>
                                <p:cTn id="7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3" fill="hold">
                            <p:stCondLst>
                              <p:cond delay="8500"/>
                            </p:stCondLst>
                            <p:childTnLst>
                              <p:par>
                                <p:cTn id="84" presetID="9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6" dur="10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9750"/>
                            </p:stCondLst>
                            <p:childTnLst>
                              <p:par>
                                <p:cTn id="88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10350"/>
                            </p:stCondLst>
                            <p:childTnLst>
                              <p:par>
                                <p:cTn id="94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96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10950"/>
                            </p:stCondLst>
                            <p:childTnLst>
                              <p:par>
                                <p:cTn id="98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1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2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11550"/>
                            </p:stCondLst>
                            <p:childTnLst>
                              <p:par>
                                <p:cTn id="104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6" dur="500"/>
                                        <p:tgtEl>
                                          <p:spTgt spid="13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500" fill="hold"/>
                                        <p:tgtEl>
                                          <p:spTgt spid="1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9" fill="hold">
                            <p:stCondLst>
                              <p:cond delay="12150"/>
                            </p:stCondLst>
                            <p:childTnLst>
                              <p:par>
                                <p:cTn id="110" presetID="22" presetClass="entr" presetSubtype="8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12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2750"/>
                            </p:stCondLst>
                            <p:childTnLst>
                              <p:par>
                                <p:cTn id="114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6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7" dur="500" fill="hold"/>
                                        <p:tgtEl>
                                          <p:spTgt spid="16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8" dur="500"/>
                                        <p:tgtEl>
                                          <p:spTgt spid="1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9" fill="hold">
                            <p:stCondLst>
                              <p:cond delay="13350"/>
                            </p:stCondLst>
                            <p:childTnLst>
                              <p:par>
                                <p:cTn id="120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2" dur="500"/>
                                        <p:tgtEl>
                                          <p:spTgt spid="14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3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4" dur="500" fill="hold"/>
                                        <p:tgtEl>
                                          <p:spTgt spid="14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3950"/>
                            </p:stCondLst>
                            <p:childTnLst>
                              <p:par>
                                <p:cTn id="126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28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4550"/>
                            </p:stCondLst>
                            <p:childTnLst>
                              <p:par>
                                <p:cTn id="130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2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3" dur="500" fill="hold"/>
                                        <p:tgtEl>
                                          <p:spTgt spid="1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34" dur="500"/>
                                        <p:tgtEl>
                                          <p:spTgt spid="1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5" fill="hold">
                            <p:stCondLst>
                              <p:cond delay="15150"/>
                            </p:stCondLst>
                            <p:childTnLst>
                              <p:par>
                                <p:cTn id="136" presetID="47" presetClass="entr" presetSubtype="0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8" dur="500"/>
                                        <p:tgtEl>
                                          <p:spTgt spid="14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9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0" dur="500" fill="hold"/>
                                        <p:tgtEl>
                                          <p:spTgt spid="1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15750"/>
                            </p:stCondLst>
                            <p:childTnLst>
                              <p:par>
                                <p:cTn id="142" presetID="22" presetClass="entr" presetSubtype="2" fill="hold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right)">
                                      <p:cBhvr>
                                        <p:cTn id="144" dur="500"/>
                                        <p:tgtEl>
                                          <p:spTgt spid="1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5" fill="hold">
                            <p:stCondLst>
                              <p:cond delay="16350"/>
                            </p:stCondLst>
                            <p:childTnLst>
                              <p:par>
                                <p:cTn id="146" presetID="53" presetClass="entr" presetSubtype="16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1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8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0" dur="5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16950"/>
                            </p:stCondLst>
                            <p:childTnLst>
                              <p:par>
                                <p:cTn id="15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4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5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7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7" grpId="0"/>
      <p:bldP spid="5" grpId="0" animBg="1"/>
      <p:bldP spid="64" grpId="0" animBg="1"/>
      <p:bldP spid="6" grpId="0"/>
      <p:bldP spid="69" grpId="0"/>
      <p:bldP spid="143" grpId="0" animBg="1"/>
      <p:bldP spid="144" grpId="0" animBg="1"/>
      <p:bldP spid="145" grpId="0"/>
      <p:bldP spid="138" grpId="0" animBg="1"/>
      <p:bldP spid="139" grpId="0" animBg="1"/>
      <p:bldP spid="140" grpId="0"/>
      <p:bldP spid="150" grpId="0"/>
      <p:bldP spid="151" grpId="0"/>
      <p:bldP spid="130" grpId="0"/>
      <p:bldP spid="154" grpId="0"/>
      <p:bldP spid="158" grpId="0"/>
      <p:bldP spid="165" grpId="0"/>
      <p:bldP spid="166" grpId="0"/>
      <p:bldP spid="16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3068" y="-111402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8155170" y="-128336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13202" y="-128336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885092" y="-128336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258682" y="-128336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605489" y="-128336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9944044" y="-128336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302077" y="-128336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645235" y="-128336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030957" y="-128336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389655" y="-121601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37" name="Title 1"/>
          <p:cNvSpPr txBox="1">
            <a:spLocks/>
          </p:cNvSpPr>
          <p:nvPr/>
        </p:nvSpPr>
        <p:spPr>
          <a:xfrm>
            <a:off x="3076748" y="172978"/>
            <a:ext cx="9144000" cy="1328742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75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საქართველოს სახელმწიფო საზღვრის კვეთის სტატისტიკა</a:t>
            </a:r>
            <a:br>
              <a:rPr lang="ka-GE" sz="3400" b="1" dirty="0" smtClean="0">
                <a:latin typeface="Sylfaen (Headings)"/>
              </a:rPr>
            </a:br>
            <a:r>
              <a:rPr lang="ka-GE" sz="3400" b="1" dirty="0" smtClean="0">
                <a:latin typeface="Sylfaen (Headings)"/>
              </a:rPr>
              <a:t>სასაზღვრო </a:t>
            </a:r>
            <a:r>
              <a:rPr lang="en-US" sz="3400" b="1" dirty="0" smtClean="0">
                <a:latin typeface="Sylfaen (Headings)"/>
              </a:rPr>
              <a:t>- </a:t>
            </a:r>
            <a:r>
              <a:rPr lang="ka-GE" sz="3400" b="1" dirty="0" smtClean="0">
                <a:latin typeface="Sylfaen (Headings)"/>
              </a:rPr>
              <a:t>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/>
            </a:r>
            <a:br>
              <a:rPr lang="ka-GE" sz="25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endParaRPr lang="en-US" sz="2500" b="1" dirty="0">
              <a:solidFill>
                <a:srgbClr val="FF7C80"/>
              </a:solidFill>
            </a:endParaRPr>
          </a:p>
        </p:txBody>
      </p:sp>
      <p:graphicFrame>
        <p:nvGraphicFramePr>
          <p:cNvPr id="138" name="Content Placeholder 6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08899322"/>
              </p:ext>
            </p:extLst>
          </p:nvPr>
        </p:nvGraphicFramePr>
        <p:xfrm>
          <a:off x="3493962" y="2558791"/>
          <a:ext cx="8498491" cy="3842009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139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240291880"/>
              </p:ext>
            </p:extLst>
          </p:nvPr>
        </p:nvGraphicFramePr>
        <p:xfrm>
          <a:off x="7645568" y="2849511"/>
          <a:ext cx="2808312" cy="17281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sp>
        <p:nvSpPr>
          <p:cNvPr id="145" name="Round Same Side Corner Rectangle 144"/>
          <p:cNvSpPr/>
          <p:nvPr/>
        </p:nvSpPr>
        <p:spPr>
          <a:xfrm>
            <a:off x="4470508" y="1662429"/>
            <a:ext cx="6205158" cy="915759"/>
          </a:xfrm>
          <a:prstGeom prst="round2SameRect">
            <a:avLst/>
          </a:prstGeom>
          <a:solidFill>
            <a:schemeClr val="accent1">
              <a:lumMod val="60000"/>
              <a:lumOff val="40000"/>
              <a:alpha val="63000"/>
            </a:schemeClr>
          </a:solidFill>
          <a:ln>
            <a:solidFill>
              <a:schemeClr val="accent1">
                <a:lumMod val="60000"/>
                <a:lumOff val="4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სულ – სახელმწიფო საზღვრის კვეთა </a:t>
            </a:r>
            <a:r>
              <a:rPr lang="ka-GE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განხორციელდა </a:t>
            </a:r>
            <a:r>
              <a:rPr lang="ka-GE" sz="1400" b="1" dirty="0"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 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1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8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 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040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 </a:t>
            </a:r>
            <a:r>
              <a:rPr lang="en-US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054</a:t>
            </a:r>
            <a:r>
              <a:rPr lang="ka-GE" sz="1400" b="1" dirty="0" smtClean="0">
                <a:solidFill>
                  <a:srgbClr val="FF7C80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–</a:t>
            </a:r>
            <a:r>
              <a:rPr lang="ka-GE" sz="1400" b="1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 </a:t>
            </a:r>
            <a:r>
              <a:rPr lang="ka-GE" sz="1400" b="1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ჯერ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 </a:t>
            </a:r>
            <a:r>
              <a:rPr lang="ka-GE" sz="1400" dirty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(შემოსვლა + გასვლა</a:t>
            </a:r>
            <a:r>
              <a:rPr lang="ka-GE" sz="1400" dirty="0" smtClean="0">
                <a:solidFill>
                  <a:schemeClr val="tx1"/>
                </a:solidFill>
                <a:effectLst>
                  <a:outerShdw blurRad="38100" dist="38100" dir="2700000" algn="tl" rotWithShape="0">
                    <a:srgbClr val="000000">
                      <a:alpha val="43000"/>
                    </a:srgbClr>
                  </a:outerShdw>
                </a:effectLst>
                <a:latin typeface="Sylfaen (Body)"/>
              </a:rPr>
              <a:t>)</a:t>
            </a:r>
            <a:endParaRPr lang="en-US" sz="1400" dirty="0">
              <a:solidFill>
                <a:schemeClr val="tx1"/>
              </a:solidFill>
              <a:latin typeface="Sylfaen (Body)"/>
            </a:endParaRPr>
          </a:p>
        </p:txBody>
      </p:sp>
    </p:spTree>
    <p:extLst>
      <p:ext uri="{BB962C8B-B14F-4D97-AF65-F5344CB8AC3E}">
        <p14:creationId xmlns:p14="http://schemas.microsoft.com/office/powerpoint/2010/main" val="18908445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33333E-6 0 L 0.64271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2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135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14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750" fill="hold"/>
                                        <p:tgtEl>
                                          <p:spTgt spid="14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750"/>
                                        <p:tgtEl>
                                          <p:spTgt spid="1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750" fill="hold"/>
                                        <p:tgtEl>
                                          <p:spTgt spid="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750" fill="hold"/>
                                        <p:tgtEl>
                                          <p:spTgt spid="1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7" grpId="0"/>
      <p:bldGraphic spid="138" grpId="0">
        <p:bldAsOne/>
      </p:bldGraphic>
      <p:bldGraphic spid="139" grpId="0">
        <p:bldAsOne/>
      </p:bldGraphic>
      <p:bldP spid="14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285142" y="17928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8541701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-1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1" name="Title 1"/>
          <p:cNvSpPr txBox="1">
            <a:spLocks/>
          </p:cNvSpPr>
          <p:nvPr/>
        </p:nvSpPr>
        <p:spPr>
          <a:xfrm>
            <a:off x="2712880" y="132420"/>
            <a:ext cx="9113686" cy="109085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ka-GE" sz="1100" b="1" dirty="0" smtClean="0"/>
              <a:t/>
            </a:r>
            <a:br>
              <a:rPr lang="ka-GE" sz="1100" b="1" dirty="0" smtClean="0"/>
            </a:br>
            <a:r>
              <a:rPr lang="ka-GE" sz="1400" b="1" dirty="0" smtClean="0">
                <a:latin typeface="Sylfaen (Headings)"/>
              </a:rPr>
              <a:t>საქართველოს</a:t>
            </a:r>
            <a:r>
              <a:rPr lang="en-US" sz="1400" b="1" dirty="0" smtClean="0">
                <a:latin typeface="Sylfaen (Headings)"/>
              </a:rPr>
              <a:t> </a:t>
            </a:r>
            <a:r>
              <a:rPr lang="ka-GE" sz="1400" b="1" dirty="0" smtClean="0">
                <a:latin typeface="Sylfaen (Headings)"/>
              </a:rPr>
              <a:t>სახელმწიფო</a:t>
            </a:r>
            <a:r>
              <a:rPr lang="en-US" sz="1400" b="1" dirty="0" smtClean="0">
                <a:latin typeface="Sylfaen (Headings)"/>
              </a:rPr>
              <a:t> </a:t>
            </a:r>
            <a:r>
              <a:rPr lang="ka-GE" sz="1400" b="1" dirty="0" smtClean="0">
                <a:latin typeface="Sylfaen (Headings)"/>
              </a:rPr>
              <a:t>საზღვარზე</a:t>
            </a:r>
            <a:r>
              <a:rPr lang="en-US" sz="1400" b="1" dirty="0" smtClean="0">
                <a:latin typeface="Sylfaen (Headings)"/>
              </a:rPr>
              <a:t> </a:t>
            </a:r>
            <a:r>
              <a:rPr lang="ka-GE" sz="1400" b="1" dirty="0" smtClean="0">
                <a:latin typeface="Sylfaen (Headings)"/>
              </a:rPr>
              <a:t>გადაადგილებული  </a:t>
            </a:r>
            <a:br>
              <a:rPr lang="ka-GE" sz="1400" b="1" dirty="0" smtClean="0">
                <a:latin typeface="Sylfaen (Headings)"/>
              </a:rPr>
            </a:br>
            <a:r>
              <a:rPr lang="ka-GE" sz="1400" b="1" dirty="0" smtClean="0">
                <a:latin typeface="Sylfaen (Headings)"/>
              </a:rPr>
              <a:t>უცხო ქვეყნის მოქალაქეები</a:t>
            </a:r>
            <a:r>
              <a:rPr lang="ka-GE" sz="1400" b="1" dirty="0" smtClean="0">
                <a:solidFill>
                  <a:srgbClr val="C00000"/>
                </a:solidFill>
                <a:latin typeface="Sylfaen (Headings)"/>
              </a:rPr>
              <a:t/>
            </a:r>
            <a:br>
              <a:rPr lang="ka-GE" sz="1400" b="1" dirty="0" smtClean="0">
                <a:solidFill>
                  <a:srgbClr val="C00000"/>
                </a:solidFill>
                <a:latin typeface="Sylfaen (Headings)"/>
              </a:rPr>
            </a:br>
            <a:endParaRPr lang="en-US" sz="1400" b="1" dirty="0">
              <a:solidFill>
                <a:srgbClr val="C00000"/>
              </a:solidFill>
              <a:latin typeface="Sylfaen (Headings)"/>
            </a:endParaRPr>
          </a:p>
        </p:txBody>
      </p:sp>
      <p:sp>
        <p:nvSpPr>
          <p:cNvPr id="68" name="TextBox 67"/>
          <p:cNvSpPr txBox="1"/>
          <p:nvPr/>
        </p:nvSpPr>
        <p:spPr>
          <a:xfrm>
            <a:off x="6083026" y="1067735"/>
            <a:ext cx="22828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201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)</a:t>
            </a:r>
            <a:endParaRPr lang="en-US" sz="1200" b="1" dirty="0">
              <a:solidFill>
                <a:srgbClr val="FF7C8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71" name="Round Same Side Corner Rectangle 70"/>
          <p:cNvSpPr/>
          <p:nvPr/>
        </p:nvSpPr>
        <p:spPr>
          <a:xfrm>
            <a:off x="5006166" y="1606568"/>
            <a:ext cx="1361299" cy="1372540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2" name="Freeform 71"/>
          <p:cNvSpPr/>
          <p:nvPr/>
        </p:nvSpPr>
        <p:spPr>
          <a:xfrm rot="10800000">
            <a:off x="5006167" y="2013110"/>
            <a:ext cx="1361298" cy="1369335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3" name="TextBox 72"/>
          <p:cNvSpPr txBox="1"/>
          <p:nvPr/>
        </p:nvSpPr>
        <p:spPr>
          <a:xfrm>
            <a:off x="4756045" y="168870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/>
              <a:t>+</a:t>
            </a:r>
            <a:r>
              <a:rPr lang="en-US" sz="2000" b="1" dirty="0" smtClean="0"/>
              <a:t>2,9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75" name="Round Same Side Corner Rectangle 74"/>
          <p:cNvSpPr/>
          <p:nvPr/>
        </p:nvSpPr>
        <p:spPr>
          <a:xfrm>
            <a:off x="7891145" y="1606568"/>
            <a:ext cx="1361299" cy="1527408"/>
          </a:xfrm>
          <a:prstGeom prst="round2SameRect">
            <a:avLst/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6" name="Freeform 75"/>
          <p:cNvSpPr/>
          <p:nvPr/>
        </p:nvSpPr>
        <p:spPr>
          <a:xfrm rot="10800000">
            <a:off x="7891145" y="1944276"/>
            <a:ext cx="1361298" cy="1438169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7" name="TextBox 76"/>
          <p:cNvSpPr txBox="1"/>
          <p:nvPr/>
        </p:nvSpPr>
        <p:spPr>
          <a:xfrm>
            <a:off x="7808536" y="1652079"/>
            <a:ext cx="1542307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/>
              <a:t>+</a:t>
            </a:r>
            <a:r>
              <a:rPr lang="en-US" sz="2000" b="1" dirty="0" smtClean="0"/>
              <a:t>0,8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78" name="Rectangle 77"/>
          <p:cNvSpPr/>
          <p:nvPr/>
        </p:nvSpPr>
        <p:spPr>
          <a:xfrm>
            <a:off x="7955920" y="2488662"/>
            <a:ext cx="1231747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/>
              <a:t>სხვა</a:t>
            </a:r>
          </a:p>
          <a:p>
            <a:pPr lvl="0" algn="ctr"/>
            <a:r>
              <a:rPr lang="ka-GE" sz="1000" b="1" dirty="0" smtClean="0"/>
              <a:t>(24 საათამდე</a:t>
            </a:r>
            <a:r>
              <a:rPr lang="ka-GE" sz="1000" b="1" dirty="0"/>
              <a:t>) </a:t>
            </a:r>
            <a:endParaRPr lang="en-US" sz="1000" b="1" dirty="0"/>
          </a:p>
        </p:txBody>
      </p:sp>
      <p:sp>
        <p:nvSpPr>
          <p:cNvPr id="150" name="Freeform 149"/>
          <p:cNvSpPr/>
          <p:nvPr/>
        </p:nvSpPr>
        <p:spPr>
          <a:xfrm>
            <a:off x="9389536" y="1852134"/>
            <a:ext cx="2023801" cy="1273056"/>
          </a:xfrm>
          <a:custGeom>
            <a:avLst/>
            <a:gdLst>
              <a:gd name="connsiteX0" fmla="*/ 226888 w 1361299"/>
              <a:gd name="connsiteY0" fmla="*/ 0 h 1917119"/>
              <a:gd name="connsiteX1" fmla="*/ 1134411 w 1361299"/>
              <a:gd name="connsiteY1" fmla="*/ 0 h 1917119"/>
              <a:gd name="connsiteX2" fmla="*/ 1361299 w 1361299"/>
              <a:gd name="connsiteY2" fmla="*/ 226888 h 1917119"/>
              <a:gd name="connsiteX3" fmla="*/ 1361299 w 1361299"/>
              <a:gd name="connsiteY3" fmla="*/ 393999 h 1917119"/>
              <a:gd name="connsiteX4" fmla="*/ 1361299 w 1361299"/>
              <a:gd name="connsiteY4" fmla="*/ 1657544 h 1917119"/>
              <a:gd name="connsiteX5" fmla="*/ 1361299 w 1361299"/>
              <a:gd name="connsiteY5" fmla="*/ 1759712 h 1917119"/>
              <a:gd name="connsiteX6" fmla="*/ 1134411 w 1361299"/>
              <a:gd name="connsiteY6" fmla="*/ 1917119 h 1917119"/>
              <a:gd name="connsiteX7" fmla="*/ 226889 w 1361299"/>
              <a:gd name="connsiteY7" fmla="*/ 1917119 h 1917119"/>
              <a:gd name="connsiteX8" fmla="*/ 1 w 1361299"/>
              <a:gd name="connsiteY8" fmla="*/ 1759712 h 1917119"/>
              <a:gd name="connsiteX9" fmla="*/ 1 w 1361299"/>
              <a:gd name="connsiteY9" fmla="*/ 1657544 h 1917119"/>
              <a:gd name="connsiteX10" fmla="*/ 0 w 1361299"/>
              <a:gd name="connsiteY10" fmla="*/ 1657544 h 1917119"/>
              <a:gd name="connsiteX11" fmla="*/ 0 w 1361299"/>
              <a:gd name="connsiteY11" fmla="*/ 226888 h 1917119"/>
              <a:gd name="connsiteX12" fmla="*/ 226888 w 1361299"/>
              <a:gd name="connsiteY12" fmla="*/ 0 h 191711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</a:cxnLst>
            <a:rect l="l" t="t" r="r" b="b"/>
            <a:pathLst>
              <a:path w="1361299" h="1917119">
                <a:moveTo>
                  <a:pt x="226888" y="0"/>
                </a:moveTo>
                <a:lnTo>
                  <a:pt x="1134411" y="0"/>
                </a:lnTo>
                <a:cubicBezTo>
                  <a:pt x="1259718" y="0"/>
                  <a:pt x="1361299" y="101581"/>
                  <a:pt x="1361299" y="226888"/>
                </a:cubicBezTo>
                <a:lnTo>
                  <a:pt x="1361299" y="393999"/>
                </a:lnTo>
                <a:lnTo>
                  <a:pt x="1361299" y="1657544"/>
                </a:lnTo>
                <a:lnTo>
                  <a:pt x="1361299" y="1759712"/>
                </a:lnTo>
                <a:cubicBezTo>
                  <a:pt x="1361299" y="1846646"/>
                  <a:pt x="1259718" y="1917119"/>
                  <a:pt x="1134411" y="1917119"/>
                </a:cubicBezTo>
                <a:lnTo>
                  <a:pt x="226889" y="1917119"/>
                </a:lnTo>
                <a:cubicBezTo>
                  <a:pt x="101582" y="1917119"/>
                  <a:pt x="1" y="1846646"/>
                  <a:pt x="1" y="1759712"/>
                </a:cubicBezTo>
                <a:lnTo>
                  <a:pt x="1" y="1657544"/>
                </a:lnTo>
                <a:lnTo>
                  <a:pt x="0" y="1657544"/>
                </a:lnTo>
                <a:lnTo>
                  <a:pt x="0" y="226888"/>
                </a:lnTo>
                <a:cubicBezTo>
                  <a:pt x="0" y="101581"/>
                  <a:pt x="101581" y="0"/>
                  <a:pt x="226888" y="0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9365523" y="1900728"/>
            <a:ext cx="2176201" cy="1246495"/>
          </a:xfrm>
          <a:prstGeom prst="rect">
            <a:avLst/>
          </a:prstGeom>
          <a:noFill/>
          <a:ln>
            <a:noFill/>
          </a:ln>
          <a:effectLst>
            <a:outerShdw sx="1000" sy="1000" algn="l" rotWithShape="0">
              <a:prstClr val="black"/>
            </a:outerShdw>
          </a:effectLst>
        </p:spPr>
        <p:txBody>
          <a:bodyPr wrap="square" rtlCol="0">
            <a:spAutoFit/>
          </a:bodyPr>
          <a:lstStyle/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+mj-lt"/>
              </a:rPr>
              <a:t>შემოსვლების საერთო რაოდენობა - </a:t>
            </a:r>
            <a:r>
              <a:rPr lang="en-US" sz="1000" b="1" dirty="0" smtClean="0">
                <a:solidFill>
                  <a:srgbClr val="FF7C80"/>
                </a:solidFill>
                <a:latin typeface="+mj-lt"/>
              </a:rPr>
              <a:t>5 901 118</a:t>
            </a:r>
            <a:endParaRPr lang="ka-GE" sz="1000" b="1" dirty="0" smtClean="0">
              <a:solidFill>
                <a:srgbClr val="FF7C80"/>
              </a:solidFill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+mj-lt"/>
              </a:rPr>
              <a:t>24 საათი და მეტი - </a:t>
            </a:r>
            <a:r>
              <a:rPr lang="en-US" sz="1000" b="1" dirty="0" smtClean="0">
                <a:solidFill>
                  <a:srgbClr val="FF7C80"/>
                </a:solidFill>
                <a:latin typeface="+mj-lt"/>
              </a:rPr>
              <a:t>2 250 019</a:t>
            </a:r>
            <a:endParaRPr lang="ka-GE" sz="1000" b="1" dirty="0" smtClean="0">
              <a:solidFill>
                <a:srgbClr val="FF7C80"/>
              </a:solidFill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+mj-lt"/>
              </a:rPr>
              <a:t>ტრანზიტი - </a:t>
            </a:r>
            <a:r>
              <a:rPr lang="en-US" sz="1000" b="1" dirty="0" smtClean="0">
                <a:solidFill>
                  <a:srgbClr val="FF7C80"/>
                </a:solidFill>
                <a:latin typeface="+mj-lt"/>
              </a:rPr>
              <a:t>1 505 558</a:t>
            </a:r>
            <a:endParaRPr lang="ka-GE" sz="1000" b="1" dirty="0" smtClean="0">
              <a:solidFill>
                <a:srgbClr val="FF7C80"/>
              </a:solidFill>
              <a:latin typeface="+mj-lt"/>
            </a:endParaRP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ka-GE" sz="1000" b="1" dirty="0" smtClean="0">
                <a:latin typeface="+mj-lt"/>
              </a:rPr>
              <a:t>სხვა - </a:t>
            </a:r>
            <a:r>
              <a:rPr lang="en-US" sz="1000" b="1" dirty="0" smtClean="0">
                <a:solidFill>
                  <a:srgbClr val="FF7C80"/>
                </a:solidFill>
                <a:latin typeface="+mj-lt"/>
              </a:rPr>
              <a:t>2 145</a:t>
            </a:r>
            <a:r>
              <a:rPr lang="ka-GE" sz="1000" b="1" dirty="0" smtClean="0">
                <a:solidFill>
                  <a:srgbClr val="FF7C80"/>
                </a:solidFill>
                <a:latin typeface="+mj-lt"/>
              </a:rPr>
              <a:t> </a:t>
            </a:r>
            <a:r>
              <a:rPr lang="en-US" sz="1000" b="1" dirty="0" smtClean="0">
                <a:solidFill>
                  <a:srgbClr val="FF7C80"/>
                </a:solidFill>
                <a:latin typeface="+mj-lt"/>
              </a:rPr>
              <a:t>541</a:t>
            </a:r>
            <a:endParaRPr lang="ka-GE" sz="1000" b="1" dirty="0" smtClean="0">
              <a:solidFill>
                <a:srgbClr val="FF7C80"/>
              </a:solidFill>
              <a:latin typeface="+mj-lt"/>
            </a:endParaRPr>
          </a:p>
        </p:txBody>
      </p:sp>
      <p:graphicFrame>
        <p:nvGraphicFramePr>
          <p:cNvPr id="147" name="Chart 146"/>
          <p:cNvGraphicFramePr/>
          <p:nvPr>
            <p:extLst>
              <p:ext uri="{D42A27DB-BD31-4B8C-83A1-F6EECF244321}">
                <p14:modId xmlns:p14="http://schemas.microsoft.com/office/powerpoint/2010/main" val="1786911791"/>
              </p:ext>
            </p:extLst>
          </p:nvPr>
        </p:nvGraphicFramePr>
        <p:xfrm>
          <a:off x="3190109" y="3428998"/>
          <a:ext cx="7689558" cy="31242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30" name="TextBox 129"/>
          <p:cNvSpPr txBox="1"/>
          <p:nvPr/>
        </p:nvSpPr>
        <p:spPr>
          <a:xfrm>
            <a:off x="6483412" y="2545890"/>
            <a:ext cx="1542307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ka-GE" sz="1600" b="1" dirty="0" smtClean="0"/>
              <a:t>- 7,2%</a:t>
            </a:r>
            <a:endParaRPr lang="en-US" sz="1600" b="1" dirty="0"/>
          </a:p>
        </p:txBody>
      </p:sp>
      <p:sp>
        <p:nvSpPr>
          <p:cNvPr id="153" name="Rectangle 152"/>
          <p:cNvSpPr/>
          <p:nvPr/>
        </p:nvSpPr>
        <p:spPr>
          <a:xfrm>
            <a:off x="4981769" y="2399643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ვიზიტორი</a:t>
            </a:r>
          </a:p>
          <a:p>
            <a:pPr lvl="0" algn="ctr"/>
            <a:r>
              <a:rPr lang="ka-GE" sz="1000" b="1" dirty="0">
                <a:latin typeface="Sylfaen" panose="010A0502050306030303" pitchFamily="18" charset="0"/>
              </a:rPr>
              <a:t>(</a:t>
            </a:r>
            <a:r>
              <a:rPr lang="en-US" sz="1000" b="1" dirty="0" smtClean="0">
                <a:latin typeface="Sylfaen" panose="010A0502050306030303" pitchFamily="18" charset="0"/>
              </a:rPr>
              <a:t>24 </a:t>
            </a:r>
            <a:r>
              <a:rPr lang="ka-GE" sz="1000" b="1" dirty="0"/>
              <a:t>საათი და </a:t>
            </a:r>
            <a:r>
              <a:rPr lang="ka-GE" sz="1000" b="1" dirty="0" smtClean="0"/>
              <a:t>მეტი)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5" name="Round Same Side Corner Rectangle 154"/>
          <p:cNvSpPr/>
          <p:nvPr/>
        </p:nvSpPr>
        <p:spPr>
          <a:xfrm>
            <a:off x="3557677" y="1595692"/>
            <a:ext cx="1361299" cy="1436178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Freeform 66"/>
          <p:cNvSpPr/>
          <p:nvPr/>
        </p:nvSpPr>
        <p:spPr>
          <a:xfrm rot="10800000">
            <a:off x="3557677" y="1971695"/>
            <a:ext cx="1365380" cy="141075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6" name="Rectangle 155"/>
          <p:cNvSpPr/>
          <p:nvPr/>
        </p:nvSpPr>
        <p:spPr>
          <a:xfrm>
            <a:off x="3565409" y="2414234"/>
            <a:ext cx="1231747" cy="55399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შემოსვლების საერთო რაოდენობა</a:t>
            </a:r>
            <a:endParaRPr lang="en-US" sz="1000" b="1" dirty="0">
              <a:latin typeface="Sylfaen" panose="010A0502050306030303" pitchFamily="18" charset="0"/>
            </a:endParaRPr>
          </a:p>
        </p:txBody>
      </p:sp>
      <p:sp>
        <p:nvSpPr>
          <p:cNvPr id="157" name="TextBox 156"/>
          <p:cNvSpPr txBox="1"/>
          <p:nvPr/>
        </p:nvSpPr>
        <p:spPr>
          <a:xfrm>
            <a:off x="3369264" y="1700673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 smtClean="0"/>
              <a:t>+</a:t>
            </a:r>
            <a:r>
              <a:rPr lang="ka-GE" sz="2000" b="1" dirty="0" smtClean="0"/>
              <a:t>7%</a:t>
            </a:r>
            <a:endParaRPr lang="en-US" sz="2000" b="1" dirty="0"/>
          </a:p>
        </p:txBody>
      </p:sp>
      <p:sp>
        <p:nvSpPr>
          <p:cNvPr id="158" name="Round Same Side Corner Rectangle 157"/>
          <p:cNvSpPr/>
          <p:nvPr/>
        </p:nvSpPr>
        <p:spPr>
          <a:xfrm>
            <a:off x="6447238" y="1606568"/>
            <a:ext cx="1347182" cy="1361664"/>
          </a:xfrm>
          <a:prstGeom prst="round2SameRect">
            <a:avLst>
              <a:gd name="adj1" fmla="val 17911"/>
              <a:gd name="adj2" fmla="val 0"/>
            </a:avLst>
          </a:prstGeom>
          <a:solidFill>
            <a:schemeClr val="bg1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3" name="Freeform 142"/>
          <p:cNvSpPr/>
          <p:nvPr/>
        </p:nvSpPr>
        <p:spPr>
          <a:xfrm rot="10800000">
            <a:off x="6447236" y="2130806"/>
            <a:ext cx="1361299" cy="1251640"/>
          </a:xfrm>
          <a:custGeom>
            <a:avLst/>
            <a:gdLst>
              <a:gd name="connsiteX0" fmla="*/ 1738123 w 1738123"/>
              <a:gd name="connsiteY0" fmla="*/ 2803159 h 2803159"/>
              <a:gd name="connsiteX1" fmla="*/ 1416203 w 1738123"/>
              <a:gd name="connsiteY1" fmla="*/ 2803159 h 2803159"/>
              <a:gd name="connsiteX2" fmla="*/ 869062 w 1738123"/>
              <a:gd name="connsiteY2" fmla="*/ 2256738 h 2803159"/>
              <a:gd name="connsiteX3" fmla="*/ 321921 w 1738123"/>
              <a:gd name="connsiteY3" fmla="*/ 2803159 h 2803159"/>
              <a:gd name="connsiteX4" fmla="*/ 0 w 1738123"/>
              <a:gd name="connsiteY4" fmla="*/ 2803159 h 2803159"/>
              <a:gd name="connsiteX5" fmla="*/ 0 w 1738123"/>
              <a:gd name="connsiteY5" fmla="*/ 289693 h 2803159"/>
              <a:gd name="connsiteX6" fmla="*/ 289693 w 1738123"/>
              <a:gd name="connsiteY6" fmla="*/ 0 h 2803159"/>
              <a:gd name="connsiteX7" fmla="*/ 1448430 w 1738123"/>
              <a:gd name="connsiteY7" fmla="*/ 0 h 2803159"/>
              <a:gd name="connsiteX8" fmla="*/ 1738123 w 1738123"/>
              <a:gd name="connsiteY8" fmla="*/ 289693 h 280315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</a:cxnLst>
            <a:rect l="l" t="t" r="r" b="b"/>
            <a:pathLst>
              <a:path w="1738123" h="2803159">
                <a:moveTo>
                  <a:pt x="1738123" y="2803159"/>
                </a:moveTo>
                <a:lnTo>
                  <a:pt x="1416203" y="2803159"/>
                </a:lnTo>
                <a:cubicBezTo>
                  <a:pt x="1416203" y="2501379"/>
                  <a:pt x="1171240" y="2256738"/>
                  <a:pt x="869062" y="2256738"/>
                </a:cubicBezTo>
                <a:cubicBezTo>
                  <a:pt x="566884" y="2256738"/>
                  <a:pt x="321921" y="2501379"/>
                  <a:pt x="321921" y="2803159"/>
                </a:cubicBezTo>
                <a:lnTo>
                  <a:pt x="0" y="2803159"/>
                </a:lnTo>
                <a:lnTo>
                  <a:pt x="0" y="289693"/>
                </a:lnTo>
                <a:cubicBezTo>
                  <a:pt x="0" y="129700"/>
                  <a:pt x="129700" y="0"/>
                  <a:pt x="289693" y="0"/>
                </a:cubicBezTo>
                <a:lnTo>
                  <a:pt x="1448430" y="0"/>
                </a:lnTo>
                <a:cubicBezTo>
                  <a:pt x="1608423" y="0"/>
                  <a:pt x="1738123" y="129700"/>
                  <a:pt x="1738123" y="289693"/>
                </a:cubicBezTo>
                <a:close/>
              </a:path>
            </a:pathLst>
          </a:custGeom>
          <a:solidFill>
            <a:schemeClr val="accent2">
              <a:lumMod val="20000"/>
              <a:lumOff val="80000"/>
            </a:schemeClr>
          </a:solidFill>
          <a:ln>
            <a:solidFill>
              <a:schemeClr val="bg2">
                <a:lumMod val="50000"/>
              </a:schemeClr>
            </a:solidFill>
          </a:ln>
          <a:effectLst>
            <a:outerShdw blurRad="127000" sx="107000" sy="107000" algn="ctr" rotWithShape="0">
              <a:schemeClr val="tx1">
                <a:alpha val="23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61" name="TextBox 160"/>
          <p:cNvSpPr txBox="1"/>
          <p:nvPr/>
        </p:nvSpPr>
        <p:spPr>
          <a:xfrm>
            <a:off x="6217796" y="1669895"/>
            <a:ext cx="173812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en-US" sz="2000" b="1" dirty="0"/>
              <a:t>+</a:t>
            </a:r>
            <a:r>
              <a:rPr lang="en-US" sz="2000" b="1" dirty="0" smtClean="0"/>
              <a:t>25,3</a:t>
            </a:r>
            <a:r>
              <a:rPr lang="ka-GE" sz="2000" b="1" dirty="0" smtClean="0"/>
              <a:t>%</a:t>
            </a:r>
            <a:endParaRPr lang="en-US" sz="2000" b="1" dirty="0"/>
          </a:p>
        </p:txBody>
      </p:sp>
      <p:sp>
        <p:nvSpPr>
          <p:cNvPr id="162" name="Rectangle 161"/>
          <p:cNvSpPr/>
          <p:nvPr/>
        </p:nvSpPr>
        <p:spPr>
          <a:xfrm>
            <a:off x="6461353" y="2363488"/>
            <a:ext cx="1333066" cy="86177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 algn="ctr"/>
            <a:r>
              <a:rPr lang="en-US" sz="1000" b="1" dirty="0" smtClean="0">
                <a:latin typeface="Sylfaen" panose="010A0502050306030303" pitchFamily="18" charset="0"/>
              </a:rPr>
              <a:t>ტ</a:t>
            </a:r>
            <a:r>
              <a:rPr lang="ka-GE" sz="1000" b="1" dirty="0" err="1" smtClean="0">
                <a:latin typeface="Sylfaen" panose="010A0502050306030303" pitchFamily="18" charset="0"/>
              </a:rPr>
              <a:t>რანზიტი</a:t>
            </a:r>
            <a:r>
              <a:rPr lang="ka-GE" sz="1000" b="1" dirty="0" smtClean="0">
                <a:latin typeface="Sylfaen" panose="010A0502050306030303" pitchFamily="18" charset="0"/>
              </a:rPr>
              <a:t> </a:t>
            </a:r>
          </a:p>
          <a:p>
            <a:pPr lvl="0" algn="ctr"/>
            <a:r>
              <a:rPr lang="ka-GE" sz="1000" b="1" dirty="0" smtClean="0">
                <a:latin typeface="Sylfaen" panose="010A0502050306030303" pitchFamily="18" charset="0"/>
              </a:rPr>
              <a:t>(24 საათზე ნაკლებ დროში სხვადასხვა ქვეყანასთან საზღვრის კვეთა)</a:t>
            </a:r>
            <a:endParaRPr lang="en-US" sz="1000" b="1" dirty="0">
              <a:latin typeface="Sylfaen" panose="010A0502050306030303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74770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5E-6 0 L 0.63724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186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000"/>
                            </p:stCondLst>
                            <p:childTnLst>
                              <p:par>
                                <p:cTn id="12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4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75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4500"/>
                            </p:stCondLst>
                            <p:childTnLst>
                              <p:par>
                                <p:cTn id="22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>
                            <p:stCondLst>
                              <p:cond delay="5250"/>
                            </p:stCondLst>
                            <p:childTnLst>
                              <p:par>
                                <p:cTn id="28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4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14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5750"/>
                            </p:stCondLst>
                            <p:childTnLst>
                              <p:par>
                                <p:cTn id="34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6" dur="500"/>
                                        <p:tgtEl>
                                          <p:spTgt spid="15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15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6250"/>
                            </p:stCondLst>
                            <p:childTnLst>
                              <p:par>
                                <p:cTn id="40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500"/>
                                        <p:tgtEl>
                                          <p:spTgt spid="15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15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6750"/>
                            </p:stCondLst>
                            <p:childTnLst>
                              <p:par>
                                <p:cTn id="4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500"/>
                                        <p:tgtEl>
                                          <p:spTgt spid="16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1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1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3" dur="300"/>
                                        <p:tgtEl>
                                          <p:spTgt spid="1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6" dur="500"/>
                                        <p:tgtEl>
                                          <p:spTgt spid="1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9" dur="300"/>
                                        <p:tgtEl>
                                          <p:spTgt spid="1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7250"/>
                            </p:stCondLst>
                            <p:childTnLst>
                              <p:par>
                                <p:cTn id="61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3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8000"/>
                            </p:stCondLst>
                            <p:childTnLst>
                              <p:par>
                                <p:cTn id="67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100"/>
                                        <p:tgtEl>
                                          <p:spTgt spid="15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0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1" dur="100" fill="hold"/>
                                        <p:tgtEl>
                                          <p:spTgt spid="1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2" fill="hold">
                            <p:stCondLst>
                              <p:cond delay="8100"/>
                            </p:stCondLst>
                            <p:childTnLst>
                              <p:par>
                                <p:cTn id="73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5" dur="1200"/>
                                        <p:tgtEl>
                                          <p:spTgt spid="15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6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7" dur="1200" fill="hold"/>
                                        <p:tgtEl>
                                          <p:spTgt spid="15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78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80" dur="3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9300"/>
                            </p:stCondLst>
                            <p:childTnLst>
                              <p:par>
                                <p:cTn id="82" presetID="42" presetClass="entr" presetSubtype="0" fill="hold" grpId="0" nodeType="afterEffect">
                                  <p:stCondLst>
                                    <p:cond delay="160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4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5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500" fill="hold"/>
                                        <p:tgtEl>
                                          <p:spTgt spid="7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1400"/>
                            </p:stCondLst>
                            <p:childTnLst>
                              <p:par>
                                <p:cTn id="88" presetID="42" presetClass="entr" presetSubtype="0" fill="hold" grpId="0" nodeType="afterEffect">
                                  <p:stCondLst>
                                    <p:cond delay="65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0" dur="1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1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2" dur="100" fill="hold"/>
                                        <p:tgtEl>
                                          <p:spTgt spid="7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95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6" fill="hold">
                            <p:stCondLst>
                              <p:cond delay="12150"/>
                            </p:stCondLst>
                            <p:childTnLst>
                              <p:par>
                                <p:cTn id="97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9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1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2" fill="hold">
                            <p:stCondLst>
                              <p:cond delay="12900"/>
                            </p:stCondLst>
                            <p:childTnLst>
                              <p:par>
                                <p:cTn id="103" presetID="42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5" dur="500"/>
                                        <p:tgtEl>
                                          <p:spTgt spid="15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6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500" fill="hold"/>
                                        <p:tgtEl>
                                          <p:spTgt spid="1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08" presetID="42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0" dur="500"/>
                                        <p:tgtEl>
                                          <p:spTgt spid="15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11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2" dur="500" fill="hold"/>
                                        <p:tgtEl>
                                          <p:spTgt spid="1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3" fill="hold">
                            <p:stCondLst>
                              <p:cond delay="13650"/>
                            </p:stCondLst>
                            <p:childTnLst>
                              <p:par>
                                <p:cTn id="114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16" dur="450"/>
                                        <p:tgtEl>
                                          <p:spTgt spid="14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7" fill="hold">
                            <p:stCondLst>
                              <p:cond delay="14350"/>
                            </p:stCondLst>
                            <p:childTnLst>
                              <p:par>
                                <p:cTn id="118" presetID="22" presetClass="entr" presetSubtype="4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0" dur="500"/>
                                        <p:tgtEl>
                                          <p:spTgt spid="147">
                                            <p:graphicEl>
                                              <a:chart seriesIdx="0" categoryIdx="0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15100"/>
                            </p:stCondLst>
                            <p:childTnLst>
                              <p:par>
                                <p:cTn id="122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4" dur="500"/>
                                        <p:tgtEl>
                                          <p:spTgt spid="147">
                                            <p:graphicEl>
                                              <a:chart seriesIdx="0" categoryIdx="1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5" fill="hold">
                            <p:stCondLst>
                              <p:cond delay="15600"/>
                            </p:stCondLst>
                            <p:childTnLst>
                              <p:par>
                                <p:cTn id="126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8" dur="500"/>
                                        <p:tgtEl>
                                          <p:spTgt spid="147">
                                            <p:graphicEl>
                                              <a:chart seriesIdx="0" categoryIdx="2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9" fill="hold">
                            <p:stCondLst>
                              <p:cond delay="16100"/>
                            </p:stCondLst>
                            <p:childTnLst>
                              <p:par>
                                <p:cTn id="130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2" dur="500"/>
                                        <p:tgtEl>
                                          <p:spTgt spid="147">
                                            <p:graphicEl>
                                              <a:chart seriesIdx="0" categoryIdx="3" bldStep="ptInCategory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" grpId="0"/>
      <p:bldP spid="68" grpId="0"/>
      <p:bldP spid="71" grpId="0" animBg="1"/>
      <p:bldP spid="72" grpId="0" animBg="1"/>
      <p:bldP spid="73" grpId="0"/>
      <p:bldP spid="75" grpId="0" animBg="1"/>
      <p:bldP spid="76" grpId="0" animBg="1"/>
      <p:bldP spid="77" grpId="0"/>
      <p:bldP spid="78" grpId="0"/>
      <p:bldP spid="150" grpId="0" animBg="1"/>
      <p:bldP spid="151" grpId="0"/>
      <p:bldGraphic spid="147" grpId="0" uiExpand="1">
        <p:bldSub>
          <a:bldChart bld="categoryEl"/>
        </p:bldSub>
      </p:bldGraphic>
      <p:bldP spid="130" grpId="0"/>
      <p:bldP spid="153" grpId="0"/>
      <p:bldP spid="155" grpId="0" animBg="1"/>
      <p:bldP spid="67" grpId="0" animBg="1"/>
      <p:bldP spid="156" grpId="0"/>
      <p:bldP spid="157" grpId="0"/>
      <p:bldP spid="158" grpId="0" animBg="1"/>
      <p:bldP spid="143" grpId="0" animBg="1"/>
      <p:bldP spid="161" grpId="0"/>
      <p:bldP spid="162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442661" y="-33020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8925619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39171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51288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164" name="Title 1"/>
          <p:cNvSpPr txBox="1">
            <a:spLocks/>
          </p:cNvSpPr>
          <p:nvPr/>
        </p:nvSpPr>
        <p:spPr>
          <a:xfrm>
            <a:off x="2419932" y="759207"/>
            <a:ext cx="914400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 (Headings)"/>
              </a:rPr>
              <a:t>ქვეყნების</a:t>
            </a:r>
            <a:r>
              <a:rPr lang="ka-GE" sz="1200" b="1" dirty="0" smtClean="0">
                <a:solidFill>
                  <a:srgbClr val="FF0000"/>
                </a:solidFill>
                <a:latin typeface="Sylfaen (Headings)"/>
              </a:rPr>
              <a:t> </a:t>
            </a:r>
            <a:r>
              <a:rPr lang="ka-GE" sz="1200" b="1" dirty="0" smtClean="0">
                <a:latin typeface="Sylfaen (Headings)"/>
              </a:rPr>
              <a:t>პირველი ექვსეული და ევროკავშირი კვეთების რაოდენობის მიხედვით</a:t>
            </a:r>
            <a:r>
              <a:rPr lang="en-US" sz="1200" b="1" dirty="0">
                <a:latin typeface="Sylfaen (Headings)"/>
              </a:rPr>
              <a:t> </a:t>
            </a:r>
            <a:r>
              <a:rPr lang="en-US" sz="1200" b="1" dirty="0" smtClean="0">
                <a:latin typeface="Sylfaen (Headings)"/>
              </a:rPr>
              <a:t>(</a:t>
            </a:r>
            <a:r>
              <a:rPr lang="ka-GE" sz="1200" b="1" dirty="0" smtClean="0">
                <a:latin typeface="Sylfaen (Headings)"/>
              </a:rPr>
              <a:t>შემოსვლა</a:t>
            </a:r>
            <a:r>
              <a:rPr lang="en-US" sz="1200" b="1" dirty="0" smtClean="0">
                <a:latin typeface="Sylfaen (Headings)"/>
              </a:rPr>
              <a:t>)</a:t>
            </a:r>
            <a:endParaRPr lang="ka-GE" sz="1200" b="1" dirty="0" smtClean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ru-RU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/>
            </a:r>
            <a:br>
              <a:rPr lang="ru-RU" sz="1300" b="1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</a:br>
            <a:endParaRPr lang="en-US" sz="1300" b="1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Sylfaen (Headings)"/>
            </a:endParaRPr>
          </a:p>
        </p:txBody>
      </p:sp>
      <p:sp>
        <p:nvSpPr>
          <p:cNvPr id="166" name="TextBox 165"/>
          <p:cNvSpPr txBox="1"/>
          <p:nvPr/>
        </p:nvSpPr>
        <p:spPr>
          <a:xfrm>
            <a:off x="4347691" y="1867606"/>
            <a:ext cx="994256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+11%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7" name="TextBox 166"/>
          <p:cNvSpPr txBox="1"/>
          <p:nvPr/>
        </p:nvSpPr>
        <p:spPr>
          <a:xfrm>
            <a:off x="5251555" y="2002401"/>
            <a:ext cx="94758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</a:t>
            </a:r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9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8" name="TextBox 167"/>
          <p:cNvSpPr txBox="1"/>
          <p:nvPr/>
        </p:nvSpPr>
        <p:spPr>
          <a:xfrm>
            <a:off x="6081760" y="1994564"/>
            <a:ext cx="94380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 -</a:t>
            </a:r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4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69" name="TextBox 168"/>
          <p:cNvSpPr txBox="1"/>
          <p:nvPr/>
        </p:nvSpPr>
        <p:spPr>
          <a:xfrm>
            <a:off x="6914379" y="2085997"/>
            <a:ext cx="913964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>
                <a:solidFill>
                  <a:schemeClr val="accent1">
                    <a:lumMod val="50000"/>
                  </a:schemeClr>
                </a:solidFill>
              </a:rPr>
              <a:t> </a:t>
            </a:r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+14%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0" name="TextBox 169"/>
          <p:cNvSpPr txBox="1"/>
          <p:nvPr/>
        </p:nvSpPr>
        <p:spPr>
          <a:xfrm>
            <a:off x="7809283" y="2256317"/>
            <a:ext cx="950853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+4%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sp>
        <p:nvSpPr>
          <p:cNvPr id="171" name="TextBox 170"/>
          <p:cNvSpPr txBox="1"/>
          <p:nvPr/>
        </p:nvSpPr>
        <p:spPr>
          <a:xfrm>
            <a:off x="9507601" y="2303037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+40%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173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35851924"/>
              </p:ext>
            </p:extLst>
          </p:nvPr>
        </p:nvGraphicFramePr>
        <p:xfrm>
          <a:off x="3312000" y="4140995"/>
          <a:ext cx="7979905" cy="254668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172" name="Title 1"/>
          <p:cNvSpPr txBox="1">
            <a:spLocks/>
          </p:cNvSpPr>
          <p:nvPr/>
        </p:nvSpPr>
        <p:spPr>
          <a:xfrm rot="10800000" flipV="1">
            <a:off x="3512423" y="3769345"/>
            <a:ext cx="7144695" cy="661425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2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200" b="1" dirty="0" smtClean="0">
                <a:latin typeface="Sylfaen (Headings)"/>
              </a:rPr>
              <a:t>ქვეყნების</a:t>
            </a:r>
            <a:r>
              <a:rPr lang="en-US" sz="1200" b="1" dirty="0" smtClean="0">
                <a:latin typeface="Sylfaen (Headings)"/>
              </a:rPr>
              <a:t> </a:t>
            </a:r>
            <a:r>
              <a:rPr lang="ka-GE" sz="1200" b="1" dirty="0" smtClean="0">
                <a:latin typeface="Sylfaen (Headings)"/>
              </a:rPr>
              <a:t>ოცეული (პირველი ექვსეულის შემდეგ) კვეთების რაოდენობის მიხედვით</a:t>
            </a:r>
            <a:r>
              <a:rPr lang="en-US" sz="1200" b="1" dirty="0" smtClean="0">
                <a:latin typeface="Sylfaen (Headings)"/>
              </a:rPr>
              <a:t> (</a:t>
            </a:r>
            <a:r>
              <a:rPr lang="ka-GE" sz="1200" b="1" dirty="0" smtClean="0">
                <a:latin typeface="Sylfaen (Headings)"/>
              </a:rPr>
              <a:t>შემოსვლა</a:t>
            </a:r>
            <a:r>
              <a:rPr lang="en-US" sz="1200" b="1" dirty="0" smtClean="0">
                <a:latin typeface="Sylfaen (Headings)"/>
              </a:rPr>
              <a:t>)</a:t>
            </a:r>
            <a:endParaRPr lang="ka-GE" sz="1200" b="1" dirty="0" smtClean="0">
              <a:latin typeface="Sylfaen (Headings)"/>
            </a:endParaRPr>
          </a:p>
          <a:p>
            <a:pPr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200" b="1" dirty="0">
              <a:latin typeface="Sylfaen (Headings)"/>
            </a:endParaRPr>
          </a:p>
        </p:txBody>
      </p:sp>
      <p:sp>
        <p:nvSpPr>
          <p:cNvPr id="67" name="TextBox 66"/>
          <p:cNvSpPr txBox="1"/>
          <p:nvPr/>
        </p:nvSpPr>
        <p:spPr>
          <a:xfrm>
            <a:off x="8709724" y="2286061"/>
            <a:ext cx="918325" cy="25391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ka-GE" sz="1050" dirty="0" smtClean="0">
                <a:solidFill>
                  <a:schemeClr val="accent1">
                    <a:lumMod val="50000"/>
                  </a:schemeClr>
                </a:solidFill>
              </a:rPr>
              <a:t>+1%</a:t>
            </a:r>
            <a:endParaRPr lang="en-US" sz="1050" dirty="0">
              <a:solidFill>
                <a:schemeClr val="accent1">
                  <a:lumMod val="50000"/>
                </a:schemeClr>
              </a:solidFill>
            </a:endParaRPr>
          </a:p>
        </p:txBody>
      </p:sp>
      <p:graphicFrame>
        <p:nvGraphicFramePr>
          <p:cNvPr id="68" name="Chart 67"/>
          <p:cNvGraphicFramePr/>
          <p:nvPr>
            <p:extLst>
              <p:ext uri="{D42A27DB-BD31-4B8C-83A1-F6EECF244321}">
                <p14:modId xmlns:p14="http://schemas.microsoft.com/office/powerpoint/2010/main" val="3971205818"/>
              </p:ext>
            </p:extLst>
          </p:nvPr>
        </p:nvGraphicFramePr>
        <p:xfrm>
          <a:off x="3649781" y="1396662"/>
          <a:ext cx="6955840" cy="200171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</p:spTree>
    <p:extLst>
      <p:ext uri="{BB962C8B-B14F-4D97-AF65-F5344CB8AC3E}">
        <p14:creationId xmlns:p14="http://schemas.microsoft.com/office/powerpoint/2010/main" val="68963632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29167E-6 0 L 0.64558 -0.00671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14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279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1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750"/>
                                        <p:tgtEl>
                                          <p:spTgt spid="1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750"/>
                                        <p:tgtEl>
                                          <p:spTgt spid="1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750"/>
                                        <p:tgtEl>
                                          <p:spTgt spid="1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750"/>
                                        <p:tgtEl>
                                          <p:spTgt spid="1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750"/>
                                        <p:tgtEl>
                                          <p:spTgt spid="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750"/>
                                        <p:tgtEl>
                                          <p:spTgt spid="1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750"/>
                                        <p:tgtEl>
                                          <p:spTgt spid="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250"/>
                            </p:stCondLst>
                            <p:childTnLst>
                              <p:par>
                                <p:cTn id="33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1000"/>
                                        <p:tgtEl>
                                          <p:spTgt spid="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6" presetID="9" presetClass="entr" presetSubtype="0" fill="hold" grpId="0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8" dur="75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>
                            <p:stCondLst>
                              <p:cond delay="4500"/>
                            </p:stCondLst>
                            <p:childTnLst>
                              <p:par>
                                <p:cTn id="40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75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4" grpId="0"/>
      <p:bldP spid="166" grpId="0"/>
      <p:bldP spid="167" grpId="0"/>
      <p:bldP spid="168" grpId="0"/>
      <p:bldP spid="169" grpId="0"/>
      <p:bldP spid="170" grpId="0"/>
      <p:bldP spid="171" grpId="0"/>
      <p:bldGraphic spid="173" grpId="0">
        <p:bldAsOne/>
      </p:bldGraphic>
      <p:bldP spid="172" grpId="0"/>
      <p:bldP spid="67" grpId="0"/>
      <p:bldGraphic spid="68" grpId="0">
        <p:bldAsOne/>
      </p:bldGraphic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</a:t>
            </a:r>
            <a:r>
              <a:rPr lang="ka-GE" sz="1200" b="1" dirty="0">
                <a:latin typeface="Sylfaen (Body)"/>
              </a:rPr>
              <a:t>საქართველოს სახელმწიფო </a:t>
            </a:r>
            <a:r>
              <a:rPr lang="ka-GE" sz="1200" b="1" dirty="0" smtClean="0">
                <a:latin typeface="Sylfaen (Body)"/>
              </a:rPr>
              <a:t>საზღვარზე გადაადგილებულ უცხო ქვეყნის მოქალაქეთა </a:t>
            </a:r>
            <a:endParaRPr lang="en-US" sz="1200" b="1" dirty="0" smtClean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Body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Body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4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3872991751"/>
              </p:ext>
            </p:extLst>
          </p:nvPr>
        </p:nvGraphicFramePr>
        <p:xfrm>
          <a:off x="2872870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831190849"/>
              </p:ext>
            </p:extLst>
          </p:nvPr>
        </p:nvGraphicFramePr>
        <p:xfrm>
          <a:off x="2872870" y="3770028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1706186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37710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9323129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973524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6950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 smtClean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  <a:endParaRPr lang="en-US" sz="1600" dirty="0">
                <a:solidFill>
                  <a:schemeClr val="bg1"/>
                </a:solidFill>
                <a:latin typeface="Sylfaen" panose="010A0502050306030303" pitchFamily="18" charset="0"/>
              </a:endParaRP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69" name="Title 1"/>
          <p:cNvSpPr txBox="1">
            <a:spLocks/>
          </p:cNvSpPr>
          <p:nvPr/>
        </p:nvSpPr>
        <p:spPr>
          <a:xfrm>
            <a:off x="2455319" y="262331"/>
            <a:ext cx="7453490" cy="627534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  <a:t/>
            </a:r>
            <a:br>
              <a:rPr lang="en-US" sz="1300" b="1" dirty="0" smtClean="0">
                <a:solidFill>
                  <a:srgbClr val="FF0000"/>
                </a:solidFill>
                <a:latin typeface="Sylfaen" panose="010A0502050306030303" pitchFamily="18" charset="0"/>
              </a:rPr>
            </a:br>
            <a:r>
              <a:rPr lang="ka-GE" sz="1300" b="1" dirty="0" smtClean="0">
                <a:latin typeface="Sylfaen (Body)"/>
              </a:rPr>
              <a:t>საქართველოს მოქალაქეთა საზღვრის კვეთა</a:t>
            </a:r>
          </a:p>
          <a:p>
            <a:pPr>
              <a:lnSpc>
                <a:spcPct val="150000"/>
              </a:lnSpc>
            </a:pPr>
            <a:r>
              <a:rPr lang="ka-GE" sz="1300" b="1" dirty="0" smtClean="0">
                <a:latin typeface="Sylfaen" panose="010A0502050306030303" pitchFamily="18" charset="0"/>
              </a:rPr>
              <a:t> 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300" b="1" dirty="0">
              <a:latin typeface="Sylfaen (Headings)"/>
            </a:endParaRPr>
          </a:p>
        </p:txBody>
      </p:sp>
      <p:graphicFrame>
        <p:nvGraphicFramePr>
          <p:cNvPr id="7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14712502"/>
              </p:ext>
            </p:extLst>
          </p:nvPr>
        </p:nvGraphicFramePr>
        <p:xfrm>
          <a:off x="2916441" y="1519851"/>
          <a:ext cx="8137532" cy="36609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pic>
        <p:nvPicPr>
          <p:cNvPr id="75" name="Picture 74"/>
          <p:cNvPicPr>
            <a:picLocks noChangeAspect="1"/>
          </p:cNvPicPr>
          <p:nvPr/>
        </p:nvPicPr>
        <p:blipFill>
          <a:blip r:embed="rId5" cstate="print">
            <a:duotone>
              <a:prstClr val="black"/>
              <a:srgbClr val="CC99FF">
                <a:tint val="45000"/>
                <a:satMod val="400000"/>
              </a:srgbClr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88213" y="1783865"/>
            <a:ext cx="2658533" cy="1115054"/>
          </a:xfrm>
          <a:prstGeom prst="rect">
            <a:avLst/>
          </a:prstGeom>
          <a:noFill/>
          <a:ln>
            <a:noFill/>
          </a:ln>
          <a:effectLst>
            <a:outerShdw blurRad="76200" dir="13500000" sy="23000" kx="1200000" algn="br" rotWithShape="0">
              <a:prstClr val="black">
                <a:alpha val="20000"/>
              </a:prstClr>
            </a:outerShdw>
          </a:effectLst>
        </p:spPr>
      </p:pic>
      <p:pic>
        <p:nvPicPr>
          <p:cNvPr id="102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517290" y="1644680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36" name="Picture 2" descr="Image result for walking m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10263344" y="2168601"/>
            <a:ext cx="383631" cy="6480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8401849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.0026 0.00694 L 0.65065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10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396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250"/>
                            </p:stCondLst>
                            <p:childTnLst>
                              <p:par>
                                <p:cTn id="12" presetID="10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75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4250"/>
                            </p:stCondLst>
                            <p:childTnLst>
                              <p:par>
                                <p:cTn id="16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10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>
                            <p:stCondLst>
                              <p:cond delay="5250"/>
                            </p:stCondLst>
                            <p:childTnLst>
                              <p:par>
                                <p:cTn id="20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75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75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6250"/>
                            </p:stCondLst>
                            <p:childTnLst>
                              <p:par>
                                <p:cTn id="26" presetID="55" presetClass="entr" presetSubtype="0" fill="hold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750" fill="hold"/>
                                        <p:tgtEl>
                                          <p:spTgt spid="1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750"/>
                                        <p:tgtEl>
                                          <p:spTgt spid="1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Graphic spid="70" grpId="0">
        <p:bldAsOne/>
      </p:bldGraphic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427694" y="0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4" name="Group 103"/>
          <p:cNvGrpSpPr/>
          <p:nvPr/>
        </p:nvGrpSpPr>
        <p:grpSpPr>
          <a:xfrm>
            <a:off x="-1813216" y="0"/>
            <a:ext cx="13464758" cy="6858000"/>
            <a:chOff x="0" y="0"/>
            <a:chExt cx="13464758" cy="6858000"/>
          </a:xfrm>
        </p:grpSpPr>
        <p:sp>
          <p:nvSpPr>
            <p:cNvPr id="105" name="Rectangle 10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6" name="Freeform 10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00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7" name="TextBox 10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2181922" y="0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2" name="Group 1"/>
          <p:cNvGrpSpPr/>
          <p:nvPr/>
        </p:nvGrpSpPr>
        <p:grpSpPr>
          <a:xfrm>
            <a:off x="-2470182" y="-14470"/>
            <a:ext cx="13433598" cy="6858000"/>
            <a:chOff x="-5126499" y="0"/>
            <a:chExt cx="13433598" cy="6858000"/>
          </a:xfrm>
        </p:grpSpPr>
        <p:sp>
          <p:nvSpPr>
            <p:cNvPr id="95" name="Rectangle 94"/>
            <p:cNvSpPr/>
            <p:nvPr/>
          </p:nvSpPr>
          <p:spPr>
            <a:xfrm>
              <a:off x="-5126499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5818731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56037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6240544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79872" y="16042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sp>
        <p:nvSpPr>
          <p:cNvPr id="4" name="Rectangle 3"/>
          <p:cNvSpPr/>
          <p:nvPr/>
        </p:nvSpPr>
        <p:spPr>
          <a:xfrm>
            <a:off x="1882844" y="130371"/>
            <a:ext cx="7273882" cy="12003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ka-GE" sz="1200" b="1" dirty="0"/>
              <a:t> </a:t>
            </a:r>
            <a:r>
              <a:rPr lang="ka-GE" sz="1200" b="1" dirty="0">
                <a:latin typeface="Sylfaen (Headings)"/>
              </a:rPr>
              <a:t>საქართველოს სახელმწიფო </a:t>
            </a:r>
            <a:r>
              <a:rPr lang="ka-GE" sz="1200" b="1" dirty="0" smtClean="0">
                <a:latin typeface="Sylfaen (Headings)"/>
              </a:rPr>
              <a:t>საზღვარზე გადაადგილებულ საქართველოს მოქალაქეთა </a:t>
            </a:r>
            <a:endParaRPr lang="en-US" sz="1200" b="1" dirty="0" smtClean="0">
              <a:latin typeface="Sylfaen (Headings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latin typeface="Sylfaen (Headings)"/>
              </a:rPr>
              <a:t>საზღვრის კვეთის სტატისტიკური მონაცემები სქესის და ასაკის მიხედვით</a:t>
            </a:r>
            <a:endParaRPr lang="ka-GE" sz="12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12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1400" b="1" dirty="0">
              <a:latin typeface="Sylfaen (Headings)"/>
            </a:endParaRPr>
          </a:p>
          <a:p>
            <a:pPr algn="ctr">
              <a:lnSpc>
                <a:spcPct val="150000"/>
              </a:lnSpc>
            </a:pPr>
            <a:endParaRPr lang="en-US" sz="1200" b="1" dirty="0"/>
          </a:p>
        </p:txBody>
      </p:sp>
      <p:grpSp>
        <p:nvGrpSpPr>
          <p:cNvPr id="79" name="Group 78"/>
          <p:cNvGrpSpPr/>
          <p:nvPr/>
        </p:nvGrpSpPr>
        <p:grpSpPr>
          <a:xfrm>
            <a:off x="-11778071" y="16042"/>
            <a:ext cx="13464758" cy="6858000"/>
            <a:chOff x="0" y="-16042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-16042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pic>
        <p:nvPicPr>
          <p:cNvPr id="66" name="Picture 65" descr="manblue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1453553" y="1570567"/>
            <a:ext cx="846555" cy="1295400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pic>
        <p:nvPicPr>
          <p:cNvPr id="70" name="Picture 69" descr="womanblue.jp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1457021" y="4197021"/>
            <a:ext cx="851646" cy="1260207"/>
          </a:xfrm>
          <a:prstGeom prst="rect">
            <a:avLst/>
          </a:prstGeom>
          <a:ln>
            <a:noFill/>
          </a:ln>
          <a:effectLst>
            <a:reflection blurRad="12700" stA="30000" endPos="30000" dist="5000" dir="5400000" sy="-100000" algn="bl" rotWithShape="0"/>
          </a:effectLst>
          <a:scene3d>
            <a:camera prst="perspectiveContrastingLeftFacing">
              <a:rot lat="300000" lon="19800000" rev="0"/>
            </a:camera>
            <a:lightRig rig="threePt" dir="t">
              <a:rot lat="0" lon="0" rev="2700000"/>
            </a:lightRig>
          </a:scene3d>
          <a:sp3d>
            <a:bevelT w="63500" h="50800"/>
          </a:sp3d>
        </p:spPr>
      </p:pic>
      <p:graphicFrame>
        <p:nvGraphicFramePr>
          <p:cNvPr id="6" name="Chart 5"/>
          <p:cNvGraphicFramePr/>
          <p:nvPr>
            <p:extLst>
              <p:ext uri="{D42A27DB-BD31-4B8C-83A1-F6EECF244321}">
                <p14:modId xmlns:p14="http://schemas.microsoft.com/office/powerpoint/2010/main" val="1016428197"/>
              </p:ext>
            </p:extLst>
          </p:nvPr>
        </p:nvGraphicFramePr>
        <p:xfrm>
          <a:off x="2907494" y="1054831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6"/>
          </a:graphicData>
        </a:graphic>
      </p:graphicFrame>
      <p:graphicFrame>
        <p:nvGraphicFramePr>
          <p:cNvPr id="64" name="Chart 63"/>
          <p:cNvGraphicFramePr/>
          <p:nvPr>
            <p:extLst>
              <p:ext uri="{D42A27DB-BD31-4B8C-83A1-F6EECF244321}">
                <p14:modId xmlns:p14="http://schemas.microsoft.com/office/powerpoint/2010/main" val="1160884561"/>
              </p:ext>
            </p:extLst>
          </p:nvPr>
        </p:nvGraphicFramePr>
        <p:xfrm>
          <a:off x="2902363" y="3763923"/>
          <a:ext cx="6646333" cy="2446867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7"/>
          </a:graphicData>
        </a:graphic>
      </p:graphicFrame>
    </p:spTree>
    <p:extLst>
      <p:ext uri="{BB962C8B-B14F-4D97-AF65-F5344CB8AC3E}">
        <p14:creationId xmlns:p14="http://schemas.microsoft.com/office/powerpoint/2010/main" val="2253493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75E-6 0.00694 L 0.66211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8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3112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-12974" y="0"/>
            <a:ext cx="13464758" cy="6858000"/>
            <a:chOff x="-14493398" y="569494"/>
            <a:chExt cx="13464758" cy="6858000"/>
          </a:xfrm>
        </p:grpSpPr>
        <p:sp>
          <p:nvSpPr>
            <p:cNvPr id="132" name="Rectangle 131"/>
            <p:cNvSpPr/>
            <p:nvPr/>
          </p:nvSpPr>
          <p:spPr>
            <a:xfrm>
              <a:off x="-14493398" y="569494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3" name="Freeform 132"/>
            <p:cNvSpPr/>
            <p:nvPr/>
          </p:nvSpPr>
          <p:spPr>
            <a:xfrm>
              <a:off x="-3517008" y="2878742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99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34" name="TextBox 133"/>
            <p:cNvSpPr txBox="1"/>
            <p:nvPr/>
          </p:nvSpPr>
          <p:spPr>
            <a:xfrm rot="16200000">
              <a:off x="-3763185" y="3952126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35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-3126355" y="3951941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24" name="Group 123"/>
          <p:cNvGrpSpPr/>
          <p:nvPr/>
        </p:nvGrpSpPr>
        <p:grpSpPr>
          <a:xfrm>
            <a:off x="-346409" y="0"/>
            <a:ext cx="13464758" cy="6858000"/>
            <a:chOff x="0" y="0"/>
            <a:chExt cx="13464758" cy="6858000"/>
          </a:xfrm>
        </p:grpSpPr>
        <p:sp>
          <p:nvSpPr>
            <p:cNvPr id="125" name="Rectangle 12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6" name="Freeform 12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7C8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7" name="TextBox 12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2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9" name="Group 118"/>
          <p:cNvGrpSpPr/>
          <p:nvPr/>
        </p:nvGrpSpPr>
        <p:grpSpPr>
          <a:xfrm>
            <a:off x="-696052" y="0"/>
            <a:ext cx="13464758" cy="6858000"/>
            <a:chOff x="0" y="0"/>
            <a:chExt cx="13464758" cy="6858000"/>
          </a:xfrm>
        </p:grpSpPr>
        <p:sp>
          <p:nvSpPr>
            <p:cNvPr id="120" name="Rectangle 11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1" name="Freeform 12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1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22" name="TextBox 121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2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400381" y="3350302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14" name="Group 113"/>
          <p:cNvGrpSpPr/>
          <p:nvPr/>
        </p:nvGrpSpPr>
        <p:grpSpPr>
          <a:xfrm>
            <a:off x="-1042063" y="0"/>
            <a:ext cx="13464758" cy="6858000"/>
            <a:chOff x="0" y="0"/>
            <a:chExt cx="13464758" cy="6858000"/>
          </a:xfrm>
        </p:grpSpPr>
        <p:sp>
          <p:nvSpPr>
            <p:cNvPr id="115" name="Rectangle 11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6" name="Freeform 11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C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7" name="TextBox 116"/>
            <p:cNvSpPr txBox="1"/>
            <p:nvPr/>
          </p:nvSpPr>
          <p:spPr>
            <a:xfrm rot="16200000">
              <a:off x="10730211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109" name="Group 108"/>
          <p:cNvGrpSpPr/>
          <p:nvPr/>
        </p:nvGrpSpPr>
        <p:grpSpPr>
          <a:xfrm>
            <a:off x="-1220957" y="-78698"/>
            <a:ext cx="13464758" cy="6858000"/>
            <a:chOff x="0" y="0"/>
            <a:chExt cx="13464758" cy="6858000"/>
          </a:xfrm>
        </p:grpSpPr>
        <p:sp>
          <p:nvSpPr>
            <p:cNvPr id="110" name="Rectangle 10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1" name="Freeform 11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92D05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12" name="TextBox 11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1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9" name="Group 98"/>
          <p:cNvGrpSpPr/>
          <p:nvPr/>
        </p:nvGrpSpPr>
        <p:grpSpPr>
          <a:xfrm>
            <a:off x="-10178796" y="-4442"/>
            <a:ext cx="13464758" cy="6858000"/>
            <a:chOff x="0" y="0"/>
            <a:chExt cx="13464758" cy="6858000"/>
          </a:xfrm>
        </p:grpSpPr>
        <p:sp>
          <p:nvSpPr>
            <p:cNvPr id="100" name="Rectangle 9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1" name="Freeform 10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FF66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2" name="TextBox 10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10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94" name="Group 93"/>
          <p:cNvGrpSpPr/>
          <p:nvPr/>
        </p:nvGrpSpPr>
        <p:grpSpPr>
          <a:xfrm>
            <a:off x="-10581041" y="0"/>
            <a:ext cx="13464758" cy="6858000"/>
            <a:chOff x="0" y="0"/>
            <a:chExt cx="13464758" cy="6858000"/>
          </a:xfrm>
        </p:grpSpPr>
        <p:sp>
          <p:nvSpPr>
            <p:cNvPr id="95" name="Rectangle 9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Freeform 9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00FF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TextBox 96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9" name="Group 88"/>
          <p:cNvGrpSpPr/>
          <p:nvPr/>
        </p:nvGrpSpPr>
        <p:grpSpPr>
          <a:xfrm>
            <a:off x="-10971642" y="0"/>
            <a:ext cx="13464758" cy="6858000"/>
            <a:chOff x="0" y="0"/>
            <a:chExt cx="13464758" cy="6858000"/>
          </a:xfrm>
        </p:grpSpPr>
        <p:sp>
          <p:nvSpPr>
            <p:cNvPr id="90" name="Rectangle 8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1" name="Freeform 9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3333F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2" name="TextBox 91"/>
            <p:cNvSpPr txBox="1"/>
            <p:nvPr/>
          </p:nvSpPr>
          <p:spPr>
            <a:xfrm rot="16200000">
              <a:off x="10730212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9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84" name="Group 83"/>
          <p:cNvGrpSpPr/>
          <p:nvPr/>
        </p:nvGrpSpPr>
        <p:grpSpPr>
          <a:xfrm>
            <a:off x="-11396059" y="0"/>
            <a:ext cx="13464758" cy="6858000"/>
            <a:chOff x="0" y="0"/>
            <a:chExt cx="13464758" cy="6858000"/>
          </a:xfrm>
        </p:grpSpPr>
        <p:sp>
          <p:nvSpPr>
            <p:cNvPr id="85" name="Rectangle 84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6" name="Freeform 85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rgbClr val="CCCC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7" name="TextBox 86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8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pSp>
        <p:nvGrpSpPr>
          <p:cNvPr id="79" name="Group 78"/>
          <p:cNvGrpSpPr/>
          <p:nvPr/>
        </p:nvGrpSpPr>
        <p:grpSpPr>
          <a:xfrm>
            <a:off x="-11809704" y="0"/>
            <a:ext cx="13464758" cy="6858000"/>
            <a:chOff x="0" y="0"/>
            <a:chExt cx="13464758" cy="6858000"/>
          </a:xfrm>
        </p:grpSpPr>
        <p:sp>
          <p:nvSpPr>
            <p:cNvPr id="80" name="Rectangle 79"/>
            <p:cNvSpPr/>
            <p:nvPr/>
          </p:nvSpPr>
          <p:spPr>
            <a:xfrm>
              <a:off x="0" y="0"/>
              <a:ext cx="12192000" cy="6858000"/>
            </a:xfrm>
            <a:prstGeom prst="rect">
              <a:avLst/>
            </a:prstGeom>
            <a:solidFill>
              <a:schemeClr val="bg1">
                <a:lumMod val="95000"/>
              </a:schemeClr>
            </a:solidFill>
            <a:ln>
              <a:noFill/>
            </a:ln>
            <a:effectLst>
              <a:outerShdw blurRad="215900" dist="38100" sx="101000" sy="101000" algn="ctr" rotWithShape="0">
                <a:schemeClr val="tx1">
                  <a:lumMod val="65000"/>
                  <a:lumOff val="35000"/>
                  <a:alpha val="35000"/>
                </a:schemeClr>
              </a:outerShdw>
            </a:effectLst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1" name="Freeform 80"/>
            <p:cNvSpPr/>
            <p:nvPr/>
          </p:nvSpPr>
          <p:spPr>
            <a:xfrm>
              <a:off x="10976390" y="2309248"/>
              <a:ext cx="2488368" cy="2501835"/>
            </a:xfrm>
            <a:custGeom>
              <a:avLst/>
              <a:gdLst>
                <a:gd name="connsiteX0" fmla="*/ 2488367 w 2488368"/>
                <a:gd name="connsiteY0" fmla="*/ 1250897 h 2501835"/>
                <a:gd name="connsiteX1" fmla="*/ 2488368 w 2488368"/>
                <a:gd name="connsiteY1" fmla="*/ 1250917 h 2501835"/>
                <a:gd name="connsiteX2" fmla="*/ 2488367 w 2488368"/>
                <a:gd name="connsiteY2" fmla="*/ 1250937 h 2501835"/>
                <a:gd name="connsiteX3" fmla="*/ 1229194 w 2488368"/>
                <a:gd name="connsiteY3" fmla="*/ 0 h 2501835"/>
                <a:gd name="connsiteX4" fmla="*/ 1229194 w 2488368"/>
                <a:gd name="connsiteY4" fmla="*/ 2501835 h 2501835"/>
                <a:gd name="connsiteX5" fmla="*/ 1116974 w 2488368"/>
                <a:gd name="connsiteY5" fmla="*/ 2496134 h 2501835"/>
                <a:gd name="connsiteX6" fmla="*/ 0 w 2488368"/>
                <a:gd name="connsiteY6" fmla="*/ 1250917 h 2501835"/>
                <a:gd name="connsiteX7" fmla="*/ 1116974 w 2488368"/>
                <a:gd name="connsiteY7" fmla="*/ 5700 h 250183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</a:cxnLst>
              <a:rect l="l" t="t" r="r" b="b"/>
              <a:pathLst>
                <a:path w="2488368" h="2501835">
                  <a:moveTo>
                    <a:pt x="2488367" y="1250897"/>
                  </a:moveTo>
                  <a:lnTo>
                    <a:pt x="2488368" y="1250917"/>
                  </a:lnTo>
                  <a:lnTo>
                    <a:pt x="2488367" y="1250937"/>
                  </a:lnTo>
                  <a:close/>
                  <a:moveTo>
                    <a:pt x="1229194" y="0"/>
                  </a:moveTo>
                  <a:lnTo>
                    <a:pt x="1229194" y="2501835"/>
                  </a:lnTo>
                  <a:lnTo>
                    <a:pt x="1116974" y="2496134"/>
                  </a:lnTo>
                  <a:cubicBezTo>
                    <a:pt x="489586" y="2432035"/>
                    <a:pt x="0" y="1898995"/>
                    <a:pt x="0" y="1250917"/>
                  </a:cubicBezTo>
                  <a:cubicBezTo>
                    <a:pt x="0" y="602839"/>
                    <a:pt x="489586" y="69799"/>
                    <a:pt x="1116974" y="5700"/>
                  </a:cubicBezTo>
                  <a:close/>
                </a:path>
              </a:pathLst>
            </a:custGeom>
            <a:solidFill>
              <a:schemeClr val="accent2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82" name="TextBox 81"/>
            <p:cNvSpPr txBox="1"/>
            <p:nvPr/>
          </p:nvSpPr>
          <p:spPr>
            <a:xfrm rot="16200000">
              <a:off x="10730213" y="3382632"/>
              <a:ext cx="2518347" cy="33855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n-US" sz="1600" dirty="0">
                  <a:solidFill>
                    <a:schemeClr val="bg1"/>
                  </a:solidFill>
                  <a:latin typeface="Sylfaen" panose="010A0502050306030303" pitchFamily="18" charset="0"/>
                </a:rPr>
                <a:t>Border</a:t>
              </a:r>
            </a:p>
          </p:txBody>
        </p:sp>
        <p:pic>
          <p:nvPicPr>
            <p:cNvPr id="83" name="Picture 8" descr="Image result for Border icon"/>
            <p:cNvPicPr>
              <a:picLocks noChangeAspect="1" noChangeArrowheads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6200000">
              <a:off x="11367043" y="3382447"/>
              <a:ext cx="419726" cy="419726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</p:grpSp>
      <p:graphicFrame>
        <p:nvGraphicFramePr>
          <p:cNvPr id="58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62246241"/>
              </p:ext>
            </p:extLst>
          </p:nvPr>
        </p:nvGraphicFramePr>
        <p:xfrm>
          <a:off x="2274851" y="849893"/>
          <a:ext cx="7154159" cy="144016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graphicFrame>
        <p:nvGraphicFramePr>
          <p:cNvPr id="60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994837806"/>
              </p:ext>
            </p:extLst>
          </p:nvPr>
        </p:nvGraphicFramePr>
        <p:xfrm>
          <a:off x="2331184" y="3730027"/>
          <a:ext cx="7176193" cy="12445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5"/>
          </a:graphicData>
        </a:graphic>
      </p:graphicFrame>
      <p:pic>
        <p:nvPicPr>
          <p:cNvPr id="61" name="Picture 2" descr="Image result for car sedan icon png"/>
          <p:cNvPicPr>
            <a:picLocks noChangeAspect="1" noChangeArrowheads="1"/>
          </p:cNvPicPr>
          <p:nvPr/>
        </p:nvPicPr>
        <p:blipFill>
          <a:blip r:embed="rId6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193872" y="1019049"/>
            <a:ext cx="1005926" cy="60316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2" name="Picture 4" descr="Image result for car truck icon png"/>
          <p:cNvPicPr>
            <a:picLocks noChangeAspect="1" noChangeArrowheads="1"/>
          </p:cNvPicPr>
          <p:nvPr/>
        </p:nvPicPr>
        <p:blipFill>
          <a:blip r:embed="rId7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409006" y="2309248"/>
            <a:ext cx="724228" cy="46114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3" name="Picture 6" descr="Related image"/>
          <p:cNvPicPr>
            <a:picLocks noChangeAspect="1" noChangeArrowheads="1"/>
          </p:cNvPicPr>
          <p:nvPr/>
        </p:nvPicPr>
        <p:blipFill>
          <a:blip r:embed="rId8" cstate="print">
            <a:duotone>
              <a:schemeClr val="accent3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flipH="1">
            <a:off x="8383103" y="3794986"/>
            <a:ext cx="905956" cy="45297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4" name="Title 1"/>
          <p:cNvSpPr txBox="1">
            <a:spLocks/>
          </p:cNvSpPr>
          <p:nvPr/>
        </p:nvSpPr>
        <p:spPr>
          <a:xfrm>
            <a:off x="1766672" y="95365"/>
            <a:ext cx="9383156" cy="1008910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40000" lnSpcReduction="20000"/>
          </a:bodyPr>
          <a:lstStyle>
            <a:lvl1pPr algn="ctr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60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lnSpc>
                <a:spcPct val="150000"/>
              </a:lnSpc>
            </a:pPr>
            <a:endParaRPr lang="ka-GE" sz="1600" b="1" dirty="0" smtClean="0"/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საავტომობილო ტრანსპორტის მოძრაობის დინამიკა </a:t>
            </a:r>
          </a:p>
          <a:p>
            <a:pPr>
              <a:lnSpc>
                <a:spcPct val="150000"/>
              </a:lnSpc>
            </a:pPr>
            <a:r>
              <a:rPr lang="ka-GE" sz="3400" b="1" dirty="0" smtClean="0">
                <a:latin typeface="Sylfaen (Headings)"/>
              </a:rPr>
              <a:t>სასაზღვრო-გამტარი პუნქტების მიხედვით  </a:t>
            </a:r>
          </a:p>
          <a:p>
            <a:pPr>
              <a:lnSpc>
                <a:spcPct val="150000"/>
              </a:lnSpc>
            </a:pP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(201</a:t>
            </a:r>
            <a:r>
              <a:rPr lang="en-US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5</a:t>
            </a:r>
            <a:r>
              <a:rPr lang="ka-GE" sz="3000" b="1" dirty="0" smtClean="0">
                <a:solidFill>
                  <a:srgbClr val="FF7C8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Sylfaen (Headings)"/>
              </a:rPr>
              <a:t> წელი)</a:t>
            </a:r>
            <a:endParaRPr lang="en-US" sz="3000" b="1" dirty="0">
              <a:latin typeface="Sylfaen (Headings)"/>
            </a:endParaRPr>
          </a:p>
          <a:p>
            <a:pPr>
              <a:lnSpc>
                <a:spcPct val="150000"/>
              </a:lnSpc>
            </a:pPr>
            <a:endParaRPr lang="en-US" sz="1200" b="1" dirty="0"/>
          </a:p>
        </p:txBody>
      </p:sp>
      <p:graphicFrame>
        <p:nvGraphicFramePr>
          <p:cNvPr id="65" name="Content Placeholder 10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663979725"/>
              </p:ext>
            </p:extLst>
          </p:nvPr>
        </p:nvGraphicFramePr>
        <p:xfrm>
          <a:off x="2355464" y="2478653"/>
          <a:ext cx="7026180" cy="115526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9"/>
          </a:graphicData>
        </a:graphic>
      </p:graphicFrame>
      <p:graphicFrame>
        <p:nvGraphicFramePr>
          <p:cNvPr id="59" name="Content Placeholder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087174479"/>
              </p:ext>
            </p:extLst>
          </p:nvPr>
        </p:nvGraphicFramePr>
        <p:xfrm>
          <a:off x="2319220" y="5146955"/>
          <a:ext cx="7003198" cy="118804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10"/>
          </a:graphicData>
        </a:graphic>
      </p:graphicFrame>
      <p:pic>
        <p:nvPicPr>
          <p:cNvPr id="66" name="Picture 65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75520" y="4916615"/>
            <a:ext cx="961344" cy="79738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3097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3" presetClass="path" presetSubtype="0" accel="50000" decel="5000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2.29167E-6 0.00694 L 0.6582 0.0002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9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32904" y="-34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2000"/>
                            </p:stCondLst>
                            <p:childTnLst>
                              <p:par>
                                <p:cTn id="8" presetID="9" presetClass="entr" presetSubtype="0" fill="hold" grpId="0" nodeType="afterEffect">
                                  <p:stCondLst>
                                    <p:cond delay="10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10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3100"/>
                            </p:stCondLst>
                            <p:childTnLst>
                              <p:par>
                                <p:cTn id="12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4" dur="75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7" dur="75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4100"/>
                            </p:stCondLst>
                            <p:childTnLst>
                              <p:par>
                                <p:cTn id="19" presetID="14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1" dur="75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4850"/>
                            </p:stCondLst>
                            <p:childTnLst>
                              <p:par>
                                <p:cTn id="23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5" dur="75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4" presetClass="entr" presetSubtype="10" fill="hold" nodeType="with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28" dur="75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>
                            <p:stCondLst>
                              <p:cond delay="5850"/>
                            </p:stCondLst>
                            <p:childTnLst>
                              <p:par>
                                <p:cTn id="30" presetID="14" presetClass="entr" presetSubtype="10" fill="hold" grpId="0" nodeType="afterEffect">
                                  <p:stCondLst>
                                    <p:cond delay="25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2" dur="75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6850"/>
                            </p:stCondLst>
                            <p:childTnLst>
                              <p:par>
                                <p:cTn id="34" presetID="14" presetClass="entr" presetSubtype="10" fill="hold" grpId="0" nodeType="afterEffect">
                                  <p:stCondLst>
                                    <p:cond delay="35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36" dur="75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7" fill="hold">
                            <p:stCondLst>
                              <p:cond delay="7950"/>
                            </p:stCondLst>
                            <p:childTnLst>
                              <p:par>
                                <p:cTn id="3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58" grpId="0">
        <p:bldAsOne/>
      </p:bldGraphic>
      <p:bldGraphic spid="60" grpId="0">
        <p:bldAsOne/>
      </p:bldGraphic>
      <p:bldP spid="64" grpId="0"/>
      <p:bldGraphic spid="65" grpId="0">
        <p:bldAsOne/>
      </p:bldGraphic>
      <p:bldGraphic spid="59" grpId="0">
        <p:bldAsOne/>
      </p:bldGraphic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17186</TotalTime>
  <Words>616</Words>
  <Application>Microsoft Office PowerPoint</Application>
  <PresentationFormat>Widescreen</PresentationFormat>
  <Paragraphs>268</Paragraphs>
  <Slides>13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3" baseType="lpstr">
      <vt:lpstr>AcadMtavr</vt:lpstr>
      <vt:lpstr>Amiran</vt:lpstr>
      <vt:lpstr>Arial</vt:lpstr>
      <vt:lpstr>Calibri</vt:lpstr>
      <vt:lpstr>Calibri Light</vt:lpstr>
      <vt:lpstr>LiteratMT_n</vt:lpstr>
      <vt:lpstr>Sylfaen</vt:lpstr>
      <vt:lpstr>Sylfaen (Body)</vt:lpstr>
      <vt:lpstr>Sylfaen (Headings)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super</dc:creator>
  <cp:lastModifiedBy>medea mebonia</cp:lastModifiedBy>
  <cp:revision>1662</cp:revision>
  <cp:lastPrinted>2020-09-14T11:28:53Z</cp:lastPrinted>
  <dcterms:created xsi:type="dcterms:W3CDTF">2018-07-08T13:18:12Z</dcterms:created>
  <dcterms:modified xsi:type="dcterms:W3CDTF">2021-12-31T06:43:11Z</dcterms:modified>
</cp:coreProperties>
</file>