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7" r:id="rId2"/>
    <p:sldId id="274" r:id="rId3"/>
    <p:sldId id="275" r:id="rId4"/>
    <p:sldId id="276" r:id="rId5"/>
    <p:sldId id="273" r:id="rId6"/>
    <p:sldId id="271" r:id="rId7"/>
    <p:sldId id="267" r:id="rId8"/>
    <p:sldId id="259" r:id="rId9"/>
    <p:sldId id="27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1628" autoAdjust="0"/>
  </p:normalViewPr>
  <p:slideViewPr>
    <p:cSldViewPr snapToGrid="0">
      <p:cViewPr varScale="1">
        <p:scale>
          <a:sx n="83" d="100"/>
          <a:sy n="83" d="100"/>
        </p:scale>
        <p:origin x="109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Sheet1!$A$2:$A$28</c:f>
              <c:strCache>
                <c:ptCount val="27"/>
                <c:pt idx="0">
                  <c:v>166-173</c:v>
                </c:pt>
                <c:pt idx="1">
                  <c:v>166</c:v>
                </c:pt>
                <c:pt idx="2">
                  <c:v>166¹</c:v>
                </c:pt>
                <c:pt idx="3">
                  <c:v>173</c:v>
                </c:pt>
                <c:pt idx="4">
                  <c:v>45</c:v>
                </c:pt>
                <c:pt idx="5">
                  <c:v>116</c:v>
                </c:pt>
                <c:pt idx="6">
                  <c:v>121</c:v>
                </c:pt>
                <c:pt idx="7">
                  <c:v>150-173</c:v>
                </c:pt>
                <c:pt idx="8">
                  <c:v>166-167-173-181¹</c:v>
                </c:pt>
                <c:pt idx="9">
                  <c:v>166-173-181¹</c:v>
                </c:pt>
                <c:pt idx="10">
                  <c:v>166-173-181¹-182¹</c:v>
                </c:pt>
                <c:pt idx="11">
                  <c:v>166-173-182¹</c:v>
                </c:pt>
                <c:pt idx="12">
                  <c:v>166-173-45</c:v>
                </c:pt>
                <c:pt idx="13">
                  <c:v>166-173-45¹-181¹</c:v>
                </c:pt>
                <c:pt idx="14">
                  <c:v>166-173-45-45¹</c:v>
                </c:pt>
                <c:pt idx="15">
                  <c:v>166-181¹</c:v>
                </c:pt>
                <c:pt idx="16">
                  <c:v>166-181¹-45¹</c:v>
                </c:pt>
                <c:pt idx="17">
                  <c:v>166-182¹</c:v>
                </c:pt>
                <c:pt idx="18">
                  <c:v>166-45</c:v>
                </c:pt>
                <c:pt idx="19">
                  <c:v>173-150</c:v>
                </c:pt>
                <c:pt idx="20">
                  <c:v>173-174¹</c:v>
                </c:pt>
                <c:pt idx="21">
                  <c:v>173-181¹</c:v>
                </c:pt>
                <c:pt idx="22">
                  <c:v>173-181-42¹⁰</c:v>
                </c:pt>
                <c:pt idx="23">
                  <c:v>173-45</c:v>
                </c:pt>
                <c:pt idx="24">
                  <c:v>173-45¹</c:v>
                </c:pt>
                <c:pt idx="25">
                  <c:v>174-15¹</c:v>
                </c:pt>
                <c:pt idx="26">
                  <c:v>181¹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2024</c:v>
                </c:pt>
                <c:pt idx="1">
                  <c:v>383</c:v>
                </c:pt>
                <c:pt idx="2">
                  <c:v>1</c:v>
                </c:pt>
                <c:pt idx="3">
                  <c:v>1790</c:v>
                </c:pt>
                <c:pt idx="4">
                  <c:v>3</c:v>
                </c:pt>
                <c:pt idx="5">
                  <c:v>34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5</c:v>
                </c:pt>
                <c:pt idx="10">
                  <c:v>1</c:v>
                </c:pt>
                <c:pt idx="11">
                  <c:v>1</c:v>
                </c:pt>
                <c:pt idx="12">
                  <c:v>9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6</c:v>
                </c:pt>
                <c:pt idx="21">
                  <c:v>3</c:v>
                </c:pt>
                <c:pt idx="22">
                  <c:v>1</c:v>
                </c:pt>
                <c:pt idx="23">
                  <c:v>16</c:v>
                </c:pt>
                <c:pt idx="24">
                  <c:v>2</c:v>
                </c:pt>
                <c:pt idx="25">
                  <c:v>1</c:v>
                </c:pt>
                <c:pt idx="2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750301358912E-2"/>
          <c:y val="2.8122969103636562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საქართველოდან  გაძევების მიზნით უცხოელის დაკავების და დროებითი განთავსების ცენტრში მოთავსების მიზნით დაკავებული პირები  64-ე მუხლი 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1934106162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225</c:v>
                </c:pt>
                <c:pt idx="1">
                  <c:v>13209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137</c:v>
                </c:pt>
                <c:pt idx="1">
                  <c:v>2295</c:v>
                </c:pt>
                <c:pt idx="2">
                  <c:v>8324</c:v>
                </c:pt>
                <c:pt idx="3">
                  <c:v>2678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12824</c:v>
                </c:pt>
                <c:pt idx="1">
                  <c:v>603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53B-49A3-B961-05AA5D44DF3F}"/>
              </c:ext>
            </c:extLst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53B-49A3-B961-05AA5D44DF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დაკავებისას - არ განმარტა</c:v>
                </c:pt>
                <c:pt idx="10">
                  <c:v>დაკავებამდე - 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დაკავების შემდეგ-არ განმარტა</c:v>
                </c:pt>
                <c:pt idx="13">
                  <c:v>დაკავებამდე-დაკავებისას-დაკავების შემდეგ-არ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9359</c:v>
                </c:pt>
                <c:pt idx="1">
                  <c:v>8630</c:v>
                </c:pt>
                <c:pt idx="2">
                  <c:v>169</c:v>
                </c:pt>
                <c:pt idx="3">
                  <c:v>23</c:v>
                </c:pt>
                <c:pt idx="4">
                  <c:v>199</c:v>
                </c:pt>
                <c:pt idx="5">
                  <c:v>60</c:v>
                </c:pt>
                <c:pt idx="6">
                  <c:v>15</c:v>
                </c:pt>
                <c:pt idx="7">
                  <c:v>29</c:v>
                </c:pt>
                <c:pt idx="8">
                  <c:v>96</c:v>
                </c:pt>
                <c:pt idx="9">
                  <c:v>3</c:v>
                </c:pt>
                <c:pt idx="10">
                  <c:v>8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  <c:pt idx="14">
                  <c:v>120</c:v>
                </c:pt>
                <c:pt idx="15">
                  <c:v>380</c:v>
                </c:pt>
                <c:pt idx="16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დაკავებისას - არ განმარტა</c:v>
                </c:pt>
                <c:pt idx="10">
                  <c:v>დაკავებამდე - 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დაკავების შემდეგ-არ განმარტა</c:v>
                </c:pt>
                <c:pt idx="13">
                  <c:v>დაკავებამდე-დაკავებისას-დაკავების შემდეგ-არ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დაკავებისას - არ განმარტა</c:v>
                </c:pt>
                <c:pt idx="10">
                  <c:v>დაკავებამდე - 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დაკავების შემდეგ-არ განმარტა</c:v>
                </c:pt>
                <c:pt idx="13">
                  <c:v>დაკავებამდე-დაკავებისას-დაკავების შემდეგ-არ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დაკავებისას - არ განმარტა</c:v>
                </c:pt>
                <c:pt idx="10">
                  <c:v>დაკავებამდე - 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დაკავების შემდეგ-არ განმარტა</c:v>
                </c:pt>
                <c:pt idx="13">
                  <c:v>დაკავებამდე-დაკავებისას-დაკავების შემდეგ-არ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Sheet1!$E$2:$E$18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არ განმარტა</c:v>
                </c:pt>
                <c:pt idx="9">
                  <c:v>დაკავებისას - არ განმარტა</c:v>
                </c:pt>
                <c:pt idx="10">
                  <c:v>დაკავებამდე - 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დაკავების შემდეგ-არ განმარტა</c:v>
                </c:pt>
                <c:pt idx="13">
                  <c:v>დაკავებამდე-დაკავებისას-დაკავების შემდეგ-არ განმარტა</c:v>
                </c:pt>
                <c:pt idx="14">
                  <c:v>დაზიანების წარმომავლობა  არ განმარტა</c:v>
                </c:pt>
                <c:pt idx="15">
                  <c:v>პრეტენზია პოლიციის თანამშრომლის მიმართ</c:v>
                </c:pt>
                <c:pt idx="16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Sheet1!$F$2:$F$18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620</c:v>
                </c:pt>
                <c:pt idx="1">
                  <c:v>146</c:v>
                </c:pt>
                <c:pt idx="2">
                  <c:v>96</c:v>
                </c:pt>
                <c:pt idx="3">
                  <c:v>115</c:v>
                </c:pt>
                <c:pt idx="4">
                  <c:v>42</c:v>
                </c:pt>
                <c:pt idx="5">
                  <c:v>86</c:v>
                </c:pt>
                <c:pt idx="6">
                  <c:v>9</c:v>
                </c:pt>
                <c:pt idx="7">
                  <c:v>56</c:v>
                </c:pt>
                <c:pt idx="8">
                  <c:v>16</c:v>
                </c:pt>
                <c:pt idx="9">
                  <c:v>0</c:v>
                </c:pt>
                <c:pt idx="10">
                  <c:v>45</c:v>
                </c:pt>
                <c:pt idx="11">
                  <c:v>0</c:v>
                </c:pt>
                <c:pt idx="12">
                  <c:v>5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5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0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8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2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2021 წელს </a:t>
            </a:r>
            <a:r>
              <a:rPr lang="ka-GE" sz="2000" b="1" dirty="0"/>
              <a:t>იზოლატორებში </a:t>
            </a:r>
            <a:r>
              <a:rPr lang="ka-GE" sz="2000" b="1" dirty="0" smtClean="0"/>
              <a:t>სულ მოთავსებულია </a:t>
            </a:r>
            <a:r>
              <a:rPr lang="ka-GE" sz="2000" b="1" dirty="0"/>
              <a:t>- </a:t>
            </a:r>
            <a:r>
              <a:rPr lang="ka-GE" sz="2000" b="1" dirty="0" smtClean="0"/>
              <a:t>13434 პირი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ka-GE" sz="2000" b="1" dirty="0" smtClean="0"/>
              <a:t>სსკ -9131 ;      ასკ -4293 ;      მიგრანტი -10 ;       სსსკ </a:t>
            </a:r>
            <a:r>
              <a:rPr lang="ka-GE" sz="2000" b="1" dirty="0"/>
              <a:t>- 0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116838"/>
              </p:ext>
            </p:extLst>
          </p:nvPr>
        </p:nvGraphicFramePr>
        <p:xfrm>
          <a:off x="0" y="1247775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046" y="131885"/>
            <a:ext cx="9577754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2021 წელს ადმინისტრაციული წესით დაკავებულ პირთა რაოდენობა, შეფარდებული პატიმრობის დღეების მიხედვით.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396248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                          </a:t>
            </a:r>
            <a:r>
              <a:rPr lang="ka-GE" sz="1400" dirty="0" smtClean="0"/>
              <a:t>2021 წელს</a:t>
            </a:r>
            <a:r>
              <a:rPr lang="en-US" sz="1400" dirty="0" smtClean="0"/>
              <a:t>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782749"/>
              </p:ext>
            </p:extLst>
          </p:nvPr>
        </p:nvGraphicFramePr>
        <p:xfrm>
          <a:off x="896471" y="386814"/>
          <a:ext cx="2980585" cy="650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18-109-236-25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23443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115-139-144¹-151¹-157¹-159-285-381¹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11¹-19-126¹-117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601613"/>
              </p:ext>
            </p:extLst>
          </p:nvPr>
        </p:nvGraphicFramePr>
        <p:xfrm>
          <a:off x="4816827" y="380056"/>
          <a:ext cx="2996721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11¹-126¹-138-151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11¹-126¹-144¹-151¹-157¹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622189"/>
              </p:ext>
            </p:extLst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11¹-126-126¹-140-151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126¹-137-143-151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126-137-143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</a:t>
            </a:r>
            <a:r>
              <a:rPr lang="ka-GE" sz="1400" dirty="0"/>
              <a:t>2021 წელს</a:t>
            </a:r>
            <a:r>
              <a:rPr lang="en-US" sz="1400" dirty="0" smtClean="0"/>
              <a:t>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303140"/>
              </p:ext>
            </p:extLst>
          </p:nvPr>
        </p:nvGraphicFramePr>
        <p:xfrm>
          <a:off x="1526982" y="375747"/>
          <a:ext cx="2130618" cy="6482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13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548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878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137-143-157-344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137-150-151-151¹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672202"/>
              </p:ext>
            </p:extLst>
          </p:nvPr>
        </p:nvGraphicFramePr>
        <p:xfrm>
          <a:off x="4858872" y="387018"/>
          <a:ext cx="213359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9444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11¹-138-255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19-140-141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143-144¹-178-179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143-144¹-179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143-150¹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143-179-181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143-179-187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144¹-147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938143"/>
              </p:ext>
            </p:extLst>
          </p:nvPr>
        </p:nvGraphicFramePr>
        <p:xfrm>
          <a:off x="8193743" y="387018"/>
          <a:ext cx="2151528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9444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150-150¹-151¹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150-151-284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11¹-151-160-381¹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151¹-157-157¹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151-157-181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0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</a:t>
            </a:r>
            <a:r>
              <a:rPr lang="ka-GE" sz="1400" dirty="0"/>
              <a:t>2021 </a:t>
            </a:r>
            <a:r>
              <a:rPr lang="ka-GE" sz="1400" dirty="0" smtClean="0"/>
              <a:t>წელს </a:t>
            </a:r>
            <a:r>
              <a:rPr lang="en-US" sz="1400" dirty="0" smtClean="0"/>
              <a:t>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897872"/>
              </p:ext>
            </p:extLst>
          </p:nvPr>
        </p:nvGraphicFramePr>
        <p:xfrm>
          <a:off x="1639870" y="376293"/>
          <a:ext cx="2112689" cy="647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17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9825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154-156-225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154-162¹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156-160-225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156-225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286¹-157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11¹-19-160-187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54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11¹-19-177-381¹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158-177-284-285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502910"/>
              </p:ext>
            </p:extLst>
          </p:nvPr>
        </p:nvGraphicFramePr>
        <p:xfrm>
          <a:off x="4903695" y="376293"/>
          <a:ext cx="215152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11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0341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180-182-194-210-362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180-182-362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180-185-186-194-210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25-180-186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182-236-260-362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906733"/>
              </p:ext>
            </p:extLst>
          </p:nvPr>
        </p:nvGraphicFramePr>
        <p:xfrm>
          <a:off x="8206360" y="378068"/>
          <a:ext cx="2112016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428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185-205¹-210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193-194¹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25-194-338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4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</a:t>
            </a:r>
            <a:r>
              <a:rPr lang="ka-GE" sz="1400" dirty="0"/>
              <a:t>2021 </a:t>
            </a:r>
            <a:r>
              <a:rPr lang="ka-GE" sz="1400" dirty="0" smtClean="0"/>
              <a:t>წელს</a:t>
            </a:r>
            <a:r>
              <a:rPr lang="ka-GE" sz="1400" dirty="0"/>
              <a:t> </a:t>
            </a:r>
            <a:r>
              <a:rPr lang="en-US" sz="1400" dirty="0" smtClean="0"/>
              <a:t>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90681"/>
              </p:ext>
            </p:extLst>
          </p:nvPr>
        </p:nvGraphicFramePr>
        <p:xfrm>
          <a:off x="1298448" y="400585"/>
          <a:ext cx="2176272" cy="645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53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9374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029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236-323-329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239-353¹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8838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5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332317"/>
              </p:ext>
            </p:extLst>
          </p:nvPr>
        </p:nvGraphicFramePr>
        <p:xfrm>
          <a:off x="4914900" y="384068"/>
          <a:ext cx="2148839" cy="6476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603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8236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6052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147-332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333-369¹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92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61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82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869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370-372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370-376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99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2128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88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375-376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19-378¹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273165"/>
              </p:ext>
            </p:extLst>
          </p:nvPr>
        </p:nvGraphicFramePr>
        <p:xfrm>
          <a:off x="8503920" y="367531"/>
          <a:ext cx="2148840" cy="6481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253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4458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1733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197-219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198-219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09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45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2107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223¹-223³-223⁴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კვარტა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8255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4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046" y="131885"/>
            <a:ext cx="9577754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2021 წელს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2000" dirty="0"/>
              <a:t>მოთავსებულ პირთა </a:t>
            </a:r>
            <a:r>
              <a:rPr lang="ka-GE" sz="2000" dirty="0" smtClean="0"/>
              <a:t>რაოდენობა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805526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839" y="131885"/>
            <a:ext cx="10800354" cy="1107831"/>
          </a:xfrm>
        </p:spPr>
        <p:txBody>
          <a:bodyPr>
            <a:noAutofit/>
          </a:bodyPr>
          <a:lstStyle/>
          <a:p>
            <a:pPr algn="ctr"/>
            <a:r>
              <a:rPr lang="ka-GE" sz="1400" dirty="0" smtClean="0"/>
              <a:t>2021 წელს საქართველოდან</a:t>
            </a:r>
            <a:r>
              <a:rPr lang="ka-GE" sz="1400" dirty="0"/>
              <a:t> გაძევების მიზნით უცხოელის დაკავებისა და დროებითი განთავსების ცენტრში მოთავსების </a:t>
            </a:r>
            <a:r>
              <a:rPr lang="ka-GE" sz="1400" dirty="0" smtClean="0"/>
              <a:t>და </a:t>
            </a:r>
            <a:r>
              <a:rPr lang="ka-GE" sz="1400" dirty="0"/>
              <a:t>საქართველოს სისხლის სამართლის საპროცესო კოდექსის </a:t>
            </a:r>
            <a:r>
              <a:rPr lang="ka-GE" sz="1400" dirty="0" smtClean="0"/>
              <a:t>171-ე </a:t>
            </a:r>
            <a:r>
              <a:rPr lang="ka-GE" sz="1400" dirty="0"/>
              <a:t>მუხლით დაკავებული ძებნილი პირების რაოდენობა</a:t>
            </a:r>
            <a:endParaRPr lang="en-US" sz="1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381503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55295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537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9908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2021 წელს იზოლატორებში მოთავსებულ პირთა სქესი, ასაკის დიაპაზონი და მოქალაქეობა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5171670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9946637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611157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677" y="70339"/>
            <a:ext cx="10638691" cy="1142999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2021 წელს სხეულზე არსებული დაზიანებებით და პრეტენზიით მოთავსებულ პირთა რაოდენობა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381643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2958</TotalTime>
  <Words>995</Words>
  <Application>Microsoft Office PowerPoint</Application>
  <PresentationFormat>Widescreen</PresentationFormat>
  <Paragraphs>810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Office Theme</vt:lpstr>
      <vt:lpstr>2021 წელს იზოლატორებში სულ მოთავსებულია - 13434 პირი სსკ -9131 ;      ასკ -4293 ;      მიგრანტი -10 ;       სსსკ - 0</vt:lpstr>
      <vt:lpstr>                             2021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2021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2021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2021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2021 წელს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2021 წელს საქართველოდან გაძევების მიზნით უცხოელის დაკავებისა და დროებითი განთავსების ცენტრში მოთავსების და საქართველოს სისხლის სამართლის საპროცესო კოდექსის 171-ე მუხლით დაკავებული ძებნილი პირების რაოდენობა</vt:lpstr>
      <vt:lpstr>2021 წელს იზოლატორებში მოთავსებულ პირთა სქესი, ასაკის დიაპაზონი და მოქალაქეობა</vt:lpstr>
      <vt:lpstr>2021 წელს სხეულზე არსებული დაზიანებებით და პრეტენზიით მოთავსებულ პირთა რაოდენობა</vt:lpstr>
      <vt:lpstr>2021 წელს ადმინისტრაციული წესით დაკავებულ პირთა რაოდენობა, შეფარდებული პატიმრობის დღეების მიხედვით.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khatuna qveladze</cp:lastModifiedBy>
  <cp:revision>347</cp:revision>
  <cp:lastPrinted>2022-01-26T10:38:19Z</cp:lastPrinted>
  <dcterms:created xsi:type="dcterms:W3CDTF">2019-01-08T07:29:18Z</dcterms:created>
  <dcterms:modified xsi:type="dcterms:W3CDTF">2022-02-17T10:12:22Z</dcterms:modified>
</cp:coreProperties>
</file>