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7" r:id="rId2"/>
    <p:sldId id="274" r:id="rId3"/>
    <p:sldId id="275" r:id="rId4"/>
    <p:sldId id="276" r:id="rId5"/>
    <p:sldId id="273" r:id="rId6"/>
    <p:sldId id="271" r:id="rId7"/>
    <p:sldId id="267" r:id="rId8"/>
    <p:sldId id="259" r:id="rId9"/>
    <p:sldId id="272" r:id="rId10"/>
    <p:sldId id="261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9" autoAdjust="0"/>
    <p:restoredTop sz="91628" autoAdjust="0"/>
  </p:normalViewPr>
  <p:slideViewPr>
    <p:cSldViewPr snapToGrid="0">
      <p:cViewPr varScale="1">
        <p:scale>
          <a:sx n="83" d="100"/>
          <a:sy n="83" d="100"/>
        </p:scale>
        <p:origin x="109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133660179270045E-2"/>
          <c:y val="0.15515185593690753"/>
          <c:w val="0.91075922242886209"/>
          <c:h val="0.597071298555571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სსკ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accent1">
                  <a:lumMod val="50000"/>
                </a:schemeClr>
              </a:contourClr>
            </a:sp3d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9131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59-489F-9E71-700C95881C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ასკ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59-489F-9E71-700C95881C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მიგრანტი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59-489F-9E71-700C95881C0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სსსკ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accent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accent1"/>
              </a:contourClr>
            </a:sp3d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4F-4AE8-9159-DA6872736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660544"/>
        <c:axId val="77664640"/>
        <c:axId val="0"/>
      </c:bar3DChart>
      <c:catAx>
        <c:axId val="7766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64640"/>
        <c:crosses val="autoZero"/>
        <c:auto val="1"/>
        <c:lblAlgn val="ctr"/>
        <c:lblOffset val="100"/>
        <c:noMultiLvlLbl val="0"/>
      </c:catAx>
      <c:valAx>
        <c:axId val="7766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60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002023028795659E-2"/>
          <c:y val="2.1233194101335527E-2"/>
          <c:w val="0.96056869915375687"/>
          <c:h val="0.791977800500976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Sheet1!$A$2:$A$28</c:f>
              <c:strCache>
                <c:ptCount val="27"/>
                <c:pt idx="0">
                  <c:v>166-173</c:v>
                </c:pt>
                <c:pt idx="1">
                  <c:v>166</c:v>
                </c:pt>
                <c:pt idx="2">
                  <c:v>166¹</c:v>
                </c:pt>
                <c:pt idx="3">
                  <c:v>173</c:v>
                </c:pt>
                <c:pt idx="4">
                  <c:v>45</c:v>
                </c:pt>
                <c:pt idx="5">
                  <c:v>116</c:v>
                </c:pt>
                <c:pt idx="6">
                  <c:v>121</c:v>
                </c:pt>
                <c:pt idx="7">
                  <c:v>150-173</c:v>
                </c:pt>
                <c:pt idx="8">
                  <c:v>166-167-173-181¹</c:v>
                </c:pt>
                <c:pt idx="9">
                  <c:v>166-173-181¹</c:v>
                </c:pt>
                <c:pt idx="10">
                  <c:v>166-173-181¹-182¹</c:v>
                </c:pt>
                <c:pt idx="11">
                  <c:v>166-173-182¹</c:v>
                </c:pt>
                <c:pt idx="12">
                  <c:v>166-173-45</c:v>
                </c:pt>
                <c:pt idx="13">
                  <c:v>166-173-45¹-181¹</c:v>
                </c:pt>
                <c:pt idx="14">
                  <c:v>166-173-45-45¹</c:v>
                </c:pt>
                <c:pt idx="15">
                  <c:v>166-181¹</c:v>
                </c:pt>
                <c:pt idx="16">
                  <c:v>166-181¹-45¹</c:v>
                </c:pt>
                <c:pt idx="17">
                  <c:v>166-182¹</c:v>
                </c:pt>
                <c:pt idx="18">
                  <c:v>166-45</c:v>
                </c:pt>
                <c:pt idx="19">
                  <c:v>173-150</c:v>
                </c:pt>
                <c:pt idx="20">
                  <c:v>173-174¹</c:v>
                </c:pt>
                <c:pt idx="21">
                  <c:v>173-181¹</c:v>
                </c:pt>
                <c:pt idx="22">
                  <c:v>173-181-42¹⁰</c:v>
                </c:pt>
                <c:pt idx="23">
                  <c:v>173-45</c:v>
                </c:pt>
                <c:pt idx="24">
                  <c:v>173-45¹</c:v>
                </c:pt>
                <c:pt idx="25">
                  <c:v>174-15¹</c:v>
                </c:pt>
                <c:pt idx="26">
                  <c:v>181¹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2024</c:v>
                </c:pt>
                <c:pt idx="1">
                  <c:v>383</c:v>
                </c:pt>
                <c:pt idx="2">
                  <c:v>1</c:v>
                </c:pt>
                <c:pt idx="3">
                  <c:v>1790</c:v>
                </c:pt>
                <c:pt idx="4">
                  <c:v>3</c:v>
                </c:pt>
                <c:pt idx="5">
                  <c:v>34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5</c:v>
                </c:pt>
                <c:pt idx="10">
                  <c:v>1</c:v>
                </c:pt>
                <c:pt idx="11">
                  <c:v>1</c:v>
                </c:pt>
                <c:pt idx="12">
                  <c:v>9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6</c:v>
                </c:pt>
                <c:pt idx="21">
                  <c:v>3</c:v>
                </c:pt>
                <c:pt idx="22">
                  <c:v>1</c:v>
                </c:pt>
                <c:pt idx="23">
                  <c:v>16</c:v>
                </c:pt>
                <c:pt idx="24">
                  <c:v>2</c:v>
                </c:pt>
                <c:pt idx="25">
                  <c:v>1</c:v>
                </c:pt>
                <c:pt idx="2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488832"/>
        <c:axId val="26491520"/>
        <c:axId val="0"/>
      </c:bar3DChart>
      <c:catAx>
        <c:axId val="2648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91520"/>
        <c:crosses val="autoZero"/>
        <c:auto val="1"/>
        <c:lblAlgn val="ctr"/>
        <c:lblOffset val="100"/>
        <c:noMultiLvlLbl val="0"/>
      </c:catAx>
      <c:valAx>
        <c:axId val="2649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8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24750301358912E-2"/>
          <c:y val="2.8122969103636562E-2"/>
          <c:w val="0.96056869915375687"/>
          <c:h val="0.791977800500976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14300" dist="19050" dir="5400000" sx="105000" sy="105000" algn="ctr" rotWithShape="0">
                <a:srgbClr val="000000">
                  <a:alpha val="56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საქართველოდან  გაძევების მიზნით უცხოელის დაკავების და დროებითი განთავსების ცენტრში მოთავსების მიზნით დაკავებული პირები  64-ე მუხლი 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88"/>
        <c:gapDepth val="490"/>
        <c:shape val="box"/>
        <c:axId val="22613376"/>
        <c:axId val="22619648"/>
        <c:axId val="24561856"/>
      </c:bar3DChart>
      <c:catAx>
        <c:axId val="2261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9648"/>
        <c:crosses val="autoZero"/>
        <c:auto val="1"/>
        <c:lblAlgn val="ctr"/>
        <c:lblOffset val="100"/>
        <c:noMultiLvlLbl val="0"/>
      </c:catAx>
      <c:valAx>
        <c:axId val="2261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3376"/>
        <c:crosses val="autoZero"/>
        <c:crossBetween val="between"/>
      </c:valAx>
      <c:serAx>
        <c:axId val="24561856"/>
        <c:scaling>
          <c:orientation val="minMax"/>
        </c:scaling>
        <c:delete val="1"/>
        <c:axPos val="b"/>
        <c:majorTickMark val="out"/>
        <c:minorTickMark val="none"/>
        <c:tickLblPos val="nextTo"/>
        <c:crossAx val="2261964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5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453824649939049E-2"/>
          <c:y val="1.8913971934106162E-2"/>
          <c:w val="0.96056869915375687"/>
          <c:h val="0.822197414524993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საქართველოს სისხლის სამართლის საპროცესო კოდექსის 171-ე მუხლის საფუძველზე დაკავებული ძებნილები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7-4DC1-A850-D6CAE518F5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72"/>
        <c:gapDepth val="498"/>
        <c:shape val="box"/>
        <c:axId val="22658432"/>
        <c:axId val="22784256"/>
        <c:axId val="0"/>
      </c:bar3DChart>
      <c:catAx>
        <c:axId val="226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84256"/>
        <c:crosses val="autoZero"/>
        <c:auto val="1"/>
        <c:lblAlgn val="ctr"/>
        <c:lblOffset val="100"/>
        <c:noMultiLvlLbl val="0"/>
      </c:catAx>
      <c:valAx>
        <c:axId val="2278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5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494922534608472E-2"/>
          <c:y val="0.1554888888888889"/>
          <c:w val="0.88868067050334443"/>
          <c:h val="0.588251443569553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სქესი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მდედრობითი</c:v>
                </c:pt>
                <c:pt idx="1">
                  <c:v>მამრობითი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225</c:v>
                </c:pt>
                <c:pt idx="1">
                  <c:v>13209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8-4B62-B7A3-64E760879A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13312"/>
        <c:axId val="22416000"/>
        <c:axId val="0"/>
      </c:bar3DChart>
      <c:catAx>
        <c:axId val="2241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6000"/>
        <c:crosses val="autoZero"/>
        <c:auto val="1"/>
        <c:lblAlgn val="ctr"/>
        <c:lblOffset val="100"/>
        <c:noMultiLvlLbl val="0"/>
      </c:catAx>
      <c:valAx>
        <c:axId val="2241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163017052538615E-2"/>
          <c:y val="0.23053578071268943"/>
          <c:w val="0.90483470772546792"/>
          <c:h val="0.513181723312481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ასაკის დიაპაზონი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&lt;18</c:v>
                </c:pt>
                <c:pt idx="1">
                  <c:v>18-24</c:v>
                </c:pt>
                <c:pt idx="2">
                  <c:v>25-44</c:v>
                </c:pt>
                <c:pt idx="3">
                  <c:v>&gt;44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137</c:v>
                </c:pt>
                <c:pt idx="1">
                  <c:v>2295</c:v>
                </c:pt>
                <c:pt idx="2">
                  <c:v>8324</c:v>
                </c:pt>
                <c:pt idx="3">
                  <c:v>2678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8-4117-85A6-6CC4002A19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160320"/>
        <c:axId val="23164800"/>
        <c:axId val="0"/>
      </c:bar3DChart>
      <c:catAx>
        <c:axId val="2316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4800"/>
        <c:crosses val="autoZero"/>
        <c:auto val="1"/>
        <c:lblAlgn val="ctr"/>
        <c:lblOffset val="100"/>
        <c:noMultiLvlLbl val="0"/>
      </c:catAx>
      <c:valAx>
        <c:axId val="2316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603988954492553"/>
          <c:y val="1.3333333333333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117413688270837E-2"/>
          <c:y val="0.1407338747734001"/>
          <c:w val="0.93378480060195634"/>
          <c:h val="0.631871330155287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მოქალაქეობა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საქართველოს მოქალაქე</c:v>
                </c:pt>
                <c:pt idx="1">
                  <c:v>უცხო ქვეყნის მოქალაქე</c:v>
                </c:pt>
                <c:pt idx="2">
                  <c:v>მოქალაქეობის არმქონე პირი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12824</c:v>
                </c:pt>
                <c:pt idx="1">
                  <c:v>603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35-4EE7-BE12-72087A016D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075840"/>
        <c:axId val="23078784"/>
        <c:axId val="0"/>
      </c:bar3DChart>
      <c:catAx>
        <c:axId val="2307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78784"/>
        <c:crosses val="autoZero"/>
        <c:auto val="1"/>
        <c:lblAlgn val="ctr"/>
        <c:lblOffset val="100"/>
        <c:noMultiLvlLbl val="0"/>
      </c:catAx>
      <c:valAx>
        <c:axId val="2307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7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519749180463977E-2"/>
          <c:y val="1.4659563423935758E-2"/>
          <c:w val="0.91088271236903795"/>
          <c:h val="0.463465730382796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დაზიანებები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53B-49A3-B961-05AA5D44DF3F}"/>
              </c:ext>
            </c:extLst>
          </c:dPt>
          <c:dPt>
            <c:idx val="1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53B-49A3-B961-05AA5D44DF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დაკავების შემდეგ</c:v>
                </c:pt>
                <c:pt idx="4">
                  <c:v>დაკავებამდე - დაკავებისას</c:v>
                </c:pt>
                <c:pt idx="5">
                  <c:v>დაკავებამდე - დაკავების შემდეგ</c:v>
                </c:pt>
                <c:pt idx="6">
                  <c:v>დაკავებისას - დაკავების შემდეგ</c:v>
                </c:pt>
                <c:pt idx="7">
                  <c:v>დაკავებამდე - დაკავებისას - დაკავების შემდეგ</c:v>
                </c:pt>
                <c:pt idx="8">
                  <c:v>დაკავებამდე - არ განმარტა</c:v>
                </c:pt>
                <c:pt idx="9">
                  <c:v>დაკავებისას - არ განმარტა</c:v>
                </c:pt>
                <c:pt idx="10">
                  <c:v>დაკავებამდე - დაკავებისას - არ განმარტა</c:v>
                </c:pt>
                <c:pt idx="11">
                  <c:v>დაკავებამდე - დაკავების შემდეგ - არ განმარტა</c:v>
                </c:pt>
                <c:pt idx="12">
                  <c:v>დაკავების შემდეგ-არ განმარტა</c:v>
                </c:pt>
                <c:pt idx="13">
                  <c:v>დაკავებამდე-დაკავებისას-დაკავების შემდეგ-არ განმარტა</c:v>
                </c:pt>
                <c:pt idx="14">
                  <c:v>დაზიანების წარმომავლობა  არ განმარტა</c:v>
                </c:pt>
                <c:pt idx="15">
                  <c:v>პრეტენზია პოლიციის თანამშრომლის მიმართ</c:v>
                </c:pt>
                <c:pt idx="16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9359</c:v>
                </c:pt>
                <c:pt idx="1">
                  <c:v>8630</c:v>
                </c:pt>
                <c:pt idx="2">
                  <c:v>169</c:v>
                </c:pt>
                <c:pt idx="3">
                  <c:v>23</c:v>
                </c:pt>
                <c:pt idx="4">
                  <c:v>199</c:v>
                </c:pt>
                <c:pt idx="5">
                  <c:v>60</c:v>
                </c:pt>
                <c:pt idx="6">
                  <c:v>15</c:v>
                </c:pt>
                <c:pt idx="7">
                  <c:v>29</c:v>
                </c:pt>
                <c:pt idx="8">
                  <c:v>96</c:v>
                </c:pt>
                <c:pt idx="9">
                  <c:v>3</c:v>
                </c:pt>
                <c:pt idx="10">
                  <c:v>8</c:v>
                </c:pt>
                <c:pt idx="11">
                  <c:v>5</c:v>
                </c:pt>
                <c:pt idx="12">
                  <c:v>1</c:v>
                </c:pt>
                <c:pt idx="13">
                  <c:v>1</c:v>
                </c:pt>
                <c:pt idx="14">
                  <c:v>120</c:v>
                </c:pt>
                <c:pt idx="15">
                  <c:v>380</c:v>
                </c:pt>
                <c:pt idx="16">
                  <c:v>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3-42A6-91E9-46D9C7E3EE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დაკავების შემდეგ</c:v>
                </c:pt>
                <c:pt idx="4">
                  <c:v>დაკავებამდე - დაკავებისას</c:v>
                </c:pt>
                <c:pt idx="5">
                  <c:v>დაკავებამდე - დაკავების შემდეგ</c:v>
                </c:pt>
                <c:pt idx="6">
                  <c:v>დაკავებისას - დაკავების შემდეგ</c:v>
                </c:pt>
                <c:pt idx="7">
                  <c:v>დაკავებამდე - დაკავებისას - დაკავების შემდეგ</c:v>
                </c:pt>
                <c:pt idx="8">
                  <c:v>დაკავებამდე - არ განმარტა</c:v>
                </c:pt>
                <c:pt idx="9">
                  <c:v>დაკავებისას - არ განმარტა</c:v>
                </c:pt>
                <c:pt idx="10">
                  <c:v>დაკავებამდე - დაკავებისას - არ განმარტა</c:v>
                </c:pt>
                <c:pt idx="11">
                  <c:v>დაკავებამდე - დაკავების შემდეგ - არ განმარტა</c:v>
                </c:pt>
                <c:pt idx="12">
                  <c:v>დაკავების შემდეგ-არ განმარტა</c:v>
                </c:pt>
                <c:pt idx="13">
                  <c:v>დაკავებამდე-დაკავებისას-დაკავების შემდეგ-არ განმარტა</c:v>
                </c:pt>
                <c:pt idx="14">
                  <c:v>დაზიანების წარმომავლობა  არ განმარტა</c:v>
                </c:pt>
                <c:pt idx="15">
                  <c:v>პრეტენზია პოლიციის თანამშრომლის მიმართ</c:v>
                </c:pt>
                <c:pt idx="16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</c:numCache>
            </c:numRef>
          </c:val>
          <c:extLst>
            <c:ext xmlns:c16="http://schemas.microsoft.com/office/drawing/2014/chart" uri="{C3380CC4-5D6E-409C-BE32-E72D297353CC}">
              <c16:uniqueId val="{00000004-7A5E-4622-A85F-A952D44FAA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დაკავების შემდეგ</c:v>
                </c:pt>
                <c:pt idx="4">
                  <c:v>დაკავებამდე - დაკავებისას</c:v>
                </c:pt>
                <c:pt idx="5">
                  <c:v>დაკავებამდე - დაკავების შემდეგ</c:v>
                </c:pt>
                <c:pt idx="6">
                  <c:v>დაკავებისას - დაკავების შემდეგ</c:v>
                </c:pt>
                <c:pt idx="7">
                  <c:v>დაკავებამდე - დაკავებისას - დაკავების შემდეგ</c:v>
                </c:pt>
                <c:pt idx="8">
                  <c:v>დაკავებამდე - არ განმარტა</c:v>
                </c:pt>
                <c:pt idx="9">
                  <c:v>დაკავებისას - არ განმარტა</c:v>
                </c:pt>
                <c:pt idx="10">
                  <c:v>დაკავებამდე - დაკავებისას - არ განმარტა</c:v>
                </c:pt>
                <c:pt idx="11">
                  <c:v>დაკავებამდე - დაკავების შემდეგ - არ განმარტა</c:v>
                </c:pt>
                <c:pt idx="12">
                  <c:v>დაკავების შემდეგ-არ განმარტა</c:v>
                </c:pt>
                <c:pt idx="13">
                  <c:v>დაკავებამდე-დაკავებისას-დაკავების შემდეგ-არ განმარტა</c:v>
                </c:pt>
                <c:pt idx="14">
                  <c:v>დაზიანების წარმომავლობა  არ განმარტა</c:v>
                </c:pt>
                <c:pt idx="15">
                  <c:v>პრეტენზია პოლიციის თანამშრომლის მიმართ</c:v>
                </c:pt>
                <c:pt idx="16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</c:numCache>
            </c:numRef>
          </c:val>
          <c:extLst>
            <c:ext xmlns:c16="http://schemas.microsoft.com/office/drawing/2014/chart" uri="{C3380CC4-5D6E-409C-BE32-E72D297353CC}">
              <c16:uniqueId val="{00000005-7A5E-4622-A85F-A952D44FAA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104896"/>
        <c:axId val="23132416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დაკავების შემდეგ</c:v>
                </c:pt>
                <c:pt idx="4">
                  <c:v>დაკავებამდე - დაკავებისას</c:v>
                </c:pt>
                <c:pt idx="5">
                  <c:v>დაკავებამდე - დაკავების შემდეგ</c:v>
                </c:pt>
                <c:pt idx="6">
                  <c:v>დაკავებისას - დაკავების შემდეგ</c:v>
                </c:pt>
                <c:pt idx="7">
                  <c:v>დაკავებამდე - დაკავებისას - დაკავების შემდეგ</c:v>
                </c:pt>
                <c:pt idx="8">
                  <c:v>დაკავებამდე - არ განმარტა</c:v>
                </c:pt>
                <c:pt idx="9">
                  <c:v>დაკავებისას - არ განმარტა</c:v>
                </c:pt>
                <c:pt idx="10">
                  <c:v>დაკავებამდე - დაკავებისას - არ განმარტა</c:v>
                </c:pt>
                <c:pt idx="11">
                  <c:v>დაკავებამდე - დაკავების შემდეგ - არ განმარტა</c:v>
                </c:pt>
                <c:pt idx="12">
                  <c:v>დაკავების შემდეგ-არ განმარტა</c:v>
                </c:pt>
                <c:pt idx="13">
                  <c:v>დაკავებამდე-დაკავებისას-დაკავების შემდეგ-არ განმარტა</c:v>
                </c:pt>
                <c:pt idx="14">
                  <c:v>დაზიანების წარმომავლობა  არ განმარტა</c:v>
                </c:pt>
                <c:pt idx="15">
                  <c:v>პრეტენზია პოლიციის თანამშრომლის მიმართ</c:v>
                </c:pt>
                <c:pt idx="16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Sheet1!$E$2:$E$18</c:f>
              <c:numCache>
                <c:formatCode>General</c:formatCode>
                <c:ptCount val="1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A5E-4622-A85F-A952D44FAAB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დაკავების შემდეგ</c:v>
                </c:pt>
                <c:pt idx="4">
                  <c:v>დაკავებამდე - დაკავებისას</c:v>
                </c:pt>
                <c:pt idx="5">
                  <c:v>დაკავებამდე - დაკავების შემდეგ</c:v>
                </c:pt>
                <c:pt idx="6">
                  <c:v>დაკავებისას - დაკავების შემდეგ</c:v>
                </c:pt>
                <c:pt idx="7">
                  <c:v>დაკავებამდე - დაკავებისას - დაკავების შემდეგ</c:v>
                </c:pt>
                <c:pt idx="8">
                  <c:v>დაკავებამდე - არ განმარტა</c:v>
                </c:pt>
                <c:pt idx="9">
                  <c:v>დაკავებისას - არ განმარტა</c:v>
                </c:pt>
                <c:pt idx="10">
                  <c:v>დაკავებამდე - დაკავებისას - არ განმარტა</c:v>
                </c:pt>
                <c:pt idx="11">
                  <c:v>დაკავებამდე - დაკავების შემდეგ - არ განმარტა</c:v>
                </c:pt>
                <c:pt idx="12">
                  <c:v>დაკავების შემდეგ-არ განმარტა</c:v>
                </c:pt>
                <c:pt idx="13">
                  <c:v>დაკავებამდე-დაკავებისას-დაკავების შემდეგ-არ განმარტა</c:v>
                </c:pt>
                <c:pt idx="14">
                  <c:v>დაზიანების წარმომავლობა  არ განმარტა</c:v>
                </c:pt>
                <c:pt idx="15">
                  <c:v>პრეტენზია პოლიციის თანამშრომლის მიმართ</c:v>
                </c:pt>
                <c:pt idx="16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Sheet1!$F$2:$F$18</c:f>
              <c:numCache>
                <c:formatCode>General</c:formatCode>
                <c:ptCount val="1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A5E-4622-A85F-A952D44FA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04896"/>
        <c:axId val="23132416"/>
      </c:lineChart>
      <c:catAx>
        <c:axId val="2310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32416"/>
        <c:crosses val="autoZero"/>
        <c:auto val="1"/>
        <c:lblAlgn val="ctr"/>
        <c:lblOffset val="100"/>
        <c:noMultiLvlLbl val="0"/>
      </c:catAx>
      <c:valAx>
        <c:axId val="2313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04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645939754966888E-2"/>
          <c:y val="5.0897928697189898E-2"/>
          <c:w val="0.94985323612467776"/>
          <c:h val="0.803387313807074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გადაყვანილი პირები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620</c:v>
                </c:pt>
                <c:pt idx="1">
                  <c:v>146</c:v>
                </c:pt>
                <c:pt idx="2">
                  <c:v>96</c:v>
                </c:pt>
                <c:pt idx="3">
                  <c:v>115</c:v>
                </c:pt>
                <c:pt idx="4">
                  <c:v>42</c:v>
                </c:pt>
                <c:pt idx="5">
                  <c:v>86</c:v>
                </c:pt>
                <c:pt idx="6">
                  <c:v>9</c:v>
                </c:pt>
                <c:pt idx="7">
                  <c:v>56</c:v>
                </c:pt>
                <c:pt idx="8">
                  <c:v>16</c:v>
                </c:pt>
                <c:pt idx="9">
                  <c:v>0</c:v>
                </c:pt>
                <c:pt idx="10">
                  <c:v>45</c:v>
                </c:pt>
                <c:pt idx="11">
                  <c:v>0</c:v>
                </c:pt>
                <c:pt idx="12">
                  <c:v>5</c:v>
                </c:pt>
                <c:pt idx="13">
                  <c:v>0</c:v>
                </c:pt>
                <c:pt idx="14">
                  <c:v>0</c:v>
                </c:pt>
                <c:pt idx="1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0-EEC3-41B2-8B72-A4C30F7269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1-EEC3-41B2-8B72-A4C30F72699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2-EEC3-41B2-8B72-A4C30F72699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Sheet1!$F$2:$F$17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3-EEC3-41B2-8B72-A4C30F7269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215104"/>
        <c:axId val="23603072"/>
        <c:axId val="0"/>
      </c:bar3DChart>
      <c:catAx>
        <c:axId val="2321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03072"/>
        <c:crosses val="autoZero"/>
        <c:auto val="1"/>
        <c:lblAlgn val="ctr"/>
        <c:lblOffset val="100"/>
        <c:noMultiLvlLbl val="0"/>
      </c:catAx>
      <c:valAx>
        <c:axId val="2360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E5612CB-532A-44D7-8AF3-D43F4CF95EF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80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6"/>
            <a:ext cx="2945659" cy="4980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4272B40-B300-4817-BB89-7DBA758E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5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58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04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88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21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97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6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3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2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1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4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4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1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7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7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7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1">
              <a:lumMod val="65000"/>
              <a:lumOff val="3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418CF-77DD-44DB-9CC2-7D337AD39A5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47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184" y="223838"/>
            <a:ext cx="10515600" cy="733913"/>
          </a:xfrm>
        </p:spPr>
        <p:txBody>
          <a:bodyPr>
            <a:normAutofit/>
          </a:bodyPr>
          <a:lstStyle/>
          <a:p>
            <a:pPr algn="ctr"/>
            <a:r>
              <a:rPr lang="ka-GE" sz="2000" b="1" dirty="0" smtClean="0"/>
              <a:t>2021 წელს </a:t>
            </a:r>
            <a:r>
              <a:rPr lang="ka-GE" sz="2000" b="1" dirty="0"/>
              <a:t>იზოლატორებში </a:t>
            </a:r>
            <a:r>
              <a:rPr lang="ka-GE" sz="2000" b="1" dirty="0" smtClean="0"/>
              <a:t>სულ მოთავსებულია </a:t>
            </a:r>
            <a:r>
              <a:rPr lang="ka-GE" sz="2000" b="1" dirty="0"/>
              <a:t>- </a:t>
            </a:r>
            <a:r>
              <a:rPr lang="ka-GE" sz="2000" b="1" dirty="0" smtClean="0"/>
              <a:t>13434 პირი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ka-GE" sz="2000" b="1" dirty="0" smtClean="0"/>
              <a:t>სსკ -9131 ;      ასკ -4293 ;      მიგრანტი -10 ;       სსსკ </a:t>
            </a:r>
            <a:r>
              <a:rPr lang="ka-GE" sz="2000" b="1" dirty="0"/>
              <a:t>- 0</a:t>
            </a:r>
            <a:endParaRPr lang="en-US" sz="2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116838"/>
              </p:ext>
            </p:extLst>
          </p:nvPr>
        </p:nvGraphicFramePr>
        <p:xfrm>
          <a:off x="0" y="1247775"/>
          <a:ext cx="12115800" cy="554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49470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7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046" y="131885"/>
            <a:ext cx="9577754" cy="949569"/>
          </a:xfrm>
        </p:spPr>
        <p:txBody>
          <a:bodyPr>
            <a:normAutofit/>
          </a:bodyPr>
          <a:lstStyle/>
          <a:p>
            <a:pPr algn="ctr"/>
            <a:r>
              <a:rPr lang="ka-GE" sz="2000" dirty="0" smtClean="0"/>
              <a:t>2021 წელს ადმინისტრაციული წესით დაკავებულ პირთა რაოდენობა, შეფარდებული პატიმრობის დღეების მიხედვით.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396248"/>
              </p:ext>
            </p:extLst>
          </p:nvPr>
        </p:nvGraphicFramePr>
        <p:xfrm>
          <a:off x="167052" y="1150083"/>
          <a:ext cx="11852031" cy="5483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8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400" dirty="0" smtClean="0"/>
              <a:t>                             </a:t>
            </a:r>
            <a:r>
              <a:rPr lang="ka-GE" sz="1400" dirty="0" smtClean="0"/>
              <a:t>2021 წელს</a:t>
            </a:r>
            <a:r>
              <a:rPr lang="en-US" sz="1400" dirty="0" smtClean="0"/>
              <a:t>  </a:t>
            </a:r>
            <a:r>
              <a:rPr lang="ka-GE" sz="1400" dirty="0" smtClean="0"/>
              <a:t>საქართველოს </a:t>
            </a:r>
            <a:r>
              <a:rPr lang="ka-GE" sz="1400" dirty="0"/>
              <a:t>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782749"/>
              </p:ext>
            </p:extLst>
          </p:nvPr>
        </p:nvGraphicFramePr>
        <p:xfrm>
          <a:off x="896471" y="386814"/>
          <a:ext cx="2980585" cy="6503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534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14051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57509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108-117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11¹-108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4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19-108-109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15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19-108-109-236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21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54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109-143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11¹-109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11¹-109-236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11¹-19-109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18-109-236-25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19-109-179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19-109-236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115-126¹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23443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115-139-144¹-151¹-157¹-159-285-381¹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19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11¹-19-126¹-117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117-118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01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117-120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17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117-126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2194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1910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63331" y="-82736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601613"/>
              </p:ext>
            </p:extLst>
          </p:nvPr>
        </p:nvGraphicFramePr>
        <p:xfrm>
          <a:off x="4816827" y="380056"/>
          <a:ext cx="2996721" cy="647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8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118-126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118-179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11¹-120-151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11¹-120-187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11¹-120-236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120-126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120-126-151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120-239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11¹-126¹-137-151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11¹-126¹-138-151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11¹-126¹-140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11¹-126¹-144¹-151¹-157¹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11¹-126¹-150-151-157¹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11¹-126¹-150-151-178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11¹-126¹-151¹-381¹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622189"/>
              </p:ext>
            </p:extLst>
          </p:nvPr>
        </p:nvGraphicFramePr>
        <p:xfrm>
          <a:off x="8753319" y="390806"/>
          <a:ext cx="2960145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377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11¹-126¹-151-260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11¹-126¹-151-265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11¹-126-126¹-140-151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11¹-126-126¹-151-181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11-126¹-151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11-126¹-151¹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126¹-137-143-151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126¹-157¹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126¹-260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126-126¹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126-126¹-143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126-126¹-151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126-126¹-187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126¹-265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126¹-353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126-137-143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0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400" dirty="0" smtClean="0"/>
              <a:t> </a:t>
            </a:r>
            <a:r>
              <a:rPr lang="ka-GE" sz="1400" dirty="0"/>
              <a:t>2021 წელს</a:t>
            </a:r>
            <a:r>
              <a:rPr lang="en-US" sz="1400" dirty="0" smtClean="0"/>
              <a:t>  </a:t>
            </a:r>
            <a:r>
              <a:rPr lang="ka-GE" sz="1400" dirty="0" smtClean="0"/>
              <a:t>საქართველოს </a:t>
            </a:r>
            <a:r>
              <a:rPr lang="ka-GE" sz="1400" dirty="0"/>
              <a:t>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303140"/>
              </p:ext>
            </p:extLst>
          </p:nvPr>
        </p:nvGraphicFramePr>
        <p:xfrm>
          <a:off x="1526982" y="375747"/>
          <a:ext cx="2130618" cy="6482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136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85482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8789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126-151-238¹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126-151-373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126-157¹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126-178-181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126-239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94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126-265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126-353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126-353¹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126-360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128-276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11¹-137-381¹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11¹-19-137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137-143-157-344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137-150-151-151¹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63331" y="-82736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672202"/>
              </p:ext>
            </p:extLst>
          </p:nvPr>
        </p:nvGraphicFramePr>
        <p:xfrm>
          <a:off x="4858872" y="387018"/>
          <a:ext cx="2133599" cy="647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152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94447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137-157¹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11¹-138-255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138-141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19-140-141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141-150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143-144¹-178-179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143-144¹-179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143-150¹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143-179-181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143-179-187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143²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19-143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11¹-144¹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11¹-144³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144¹-147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144³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938143"/>
              </p:ext>
            </p:extLst>
          </p:nvPr>
        </p:nvGraphicFramePr>
        <p:xfrm>
          <a:off x="8193743" y="387018"/>
          <a:ext cx="2151528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08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94447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11¹-150¹-151¹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11-150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150¹-151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150¹-151¹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150-150¹-151¹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150-151-284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150-157¹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11¹-151¹-187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11¹-151-160-381¹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11¹-151-265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11¹-151-381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139-151¹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151¹-157-157¹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151¹-381¹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151-151¹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151-157-181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151-187-236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04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400" dirty="0" smtClean="0"/>
              <a:t> </a:t>
            </a:r>
            <a:r>
              <a:rPr lang="ka-GE" sz="1400" dirty="0"/>
              <a:t>2021 </a:t>
            </a:r>
            <a:r>
              <a:rPr lang="ka-GE" sz="1400" dirty="0" smtClean="0"/>
              <a:t>წელს </a:t>
            </a:r>
            <a:r>
              <a:rPr lang="en-US" sz="1400" dirty="0" smtClean="0"/>
              <a:t> </a:t>
            </a:r>
            <a:r>
              <a:rPr lang="ka-GE" sz="1400" dirty="0" smtClean="0"/>
              <a:t>საქართველოს </a:t>
            </a:r>
            <a:r>
              <a:rPr lang="ka-GE" sz="1400" dirty="0"/>
              <a:t>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897872"/>
              </p:ext>
            </p:extLst>
          </p:nvPr>
        </p:nvGraphicFramePr>
        <p:xfrm>
          <a:off x="1639870" y="376293"/>
          <a:ext cx="2112689" cy="6473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17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09825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151-265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151-360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151-372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154-156-225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154-162¹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156-160-225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156-225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139-157¹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157¹-181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157-181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286¹-157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94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11¹-19-160-187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54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11¹-19-177-381¹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158-177-284-285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177-185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177-284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177-360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63331" y="-82736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1502910"/>
              </p:ext>
            </p:extLst>
          </p:nvPr>
        </p:nvGraphicFramePr>
        <p:xfrm>
          <a:off x="4903695" y="376293"/>
          <a:ext cx="2151529" cy="647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117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03412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177-363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19-177-353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19-177-353¹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178-180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180-182-194-210-362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180-182-362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180-185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180-185-186-194-210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180-185-210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180-194¹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180-210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180-284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19-180-362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25-180-186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181-202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181-223¹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181-223³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182-210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182-236-260-362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906733"/>
              </p:ext>
            </p:extLst>
          </p:nvPr>
        </p:nvGraphicFramePr>
        <p:xfrm>
          <a:off x="8206360" y="378068"/>
          <a:ext cx="2112016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428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5858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25-182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185-205¹-210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185-210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187-259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187-353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192-194-210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193-194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193-194¹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194-210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194-338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25-194-338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19-214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44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400" dirty="0" smtClean="0"/>
              <a:t> </a:t>
            </a:r>
            <a:r>
              <a:rPr lang="ka-GE" sz="1400" dirty="0"/>
              <a:t>2021 </a:t>
            </a:r>
            <a:r>
              <a:rPr lang="ka-GE" sz="1400" dirty="0" smtClean="0"/>
              <a:t>წელს</a:t>
            </a:r>
            <a:r>
              <a:rPr lang="ka-GE" sz="1400" dirty="0"/>
              <a:t> </a:t>
            </a:r>
            <a:r>
              <a:rPr lang="en-US" sz="1400" dirty="0" smtClean="0"/>
              <a:t> </a:t>
            </a:r>
            <a:r>
              <a:rPr lang="ka-GE" sz="1400" dirty="0" smtClean="0"/>
              <a:t>საქართველოს </a:t>
            </a:r>
            <a:r>
              <a:rPr lang="ka-GE" sz="1400" dirty="0"/>
              <a:t>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90681"/>
              </p:ext>
            </p:extLst>
          </p:nvPr>
        </p:nvGraphicFramePr>
        <p:xfrm>
          <a:off x="1298448" y="400585"/>
          <a:ext cx="2176272" cy="6457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53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93741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00299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236-265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236-265-273¹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236-323-329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236-353¹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239-353¹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8838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260-261-262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260-265-273¹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260-276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63331" y="-82736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332317"/>
              </p:ext>
            </p:extLst>
          </p:nvPr>
        </p:nvGraphicFramePr>
        <p:xfrm>
          <a:off x="4914900" y="384068"/>
          <a:ext cx="2148839" cy="6476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603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88236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576052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147-332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333-369¹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92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344²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6189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82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353-376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869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370-372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370-376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99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2128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8815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375-376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19-378¹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11¹-381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273165"/>
              </p:ext>
            </p:extLst>
          </p:nvPr>
        </p:nvGraphicFramePr>
        <p:xfrm>
          <a:off x="8503920" y="367531"/>
          <a:ext cx="2148840" cy="6481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253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44587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01733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11-381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197-219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198-219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09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4586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223³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2107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223⁴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223¹-223²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223¹-223³-223⁴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223³-223⁴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კვარტა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82555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5833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41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046" y="131885"/>
            <a:ext cx="9577754" cy="949569"/>
          </a:xfrm>
        </p:spPr>
        <p:txBody>
          <a:bodyPr>
            <a:normAutofit/>
          </a:bodyPr>
          <a:lstStyle/>
          <a:p>
            <a:pPr algn="ctr"/>
            <a:r>
              <a:rPr lang="ka-GE" sz="2000" dirty="0" smtClean="0"/>
              <a:t>2021 წელს საქართველოს ადმინისტრაციულ სამართალდარღვევათა კოდექსის შესაბამისი მუხლებით იზოლატორებში </a:t>
            </a:r>
            <a:r>
              <a:rPr lang="ka-GE" sz="2000" dirty="0"/>
              <a:t>მოთავსებულ პირთა </a:t>
            </a:r>
            <a:r>
              <a:rPr lang="ka-GE" sz="2000" dirty="0" smtClean="0"/>
              <a:t>რაოდენობა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805526"/>
              </p:ext>
            </p:extLst>
          </p:nvPr>
        </p:nvGraphicFramePr>
        <p:xfrm>
          <a:off x="167052" y="1150083"/>
          <a:ext cx="11852031" cy="55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839" y="131885"/>
            <a:ext cx="10800354" cy="1107831"/>
          </a:xfrm>
        </p:spPr>
        <p:txBody>
          <a:bodyPr>
            <a:noAutofit/>
          </a:bodyPr>
          <a:lstStyle/>
          <a:p>
            <a:pPr algn="ctr"/>
            <a:r>
              <a:rPr lang="ka-GE" sz="1400" dirty="0" smtClean="0"/>
              <a:t>2021 წელს საქართველოდან</a:t>
            </a:r>
            <a:r>
              <a:rPr lang="ka-GE" sz="1400" dirty="0"/>
              <a:t> გაძევების მიზნით უცხოელის დაკავებისა და დროებითი განთავსების ცენტრში მოთავსების </a:t>
            </a:r>
            <a:r>
              <a:rPr lang="ka-GE" sz="1400" dirty="0" smtClean="0"/>
              <a:t>და </a:t>
            </a:r>
            <a:r>
              <a:rPr lang="ka-GE" sz="1400" dirty="0"/>
              <a:t>საქართველოს სისხლის სამართლის საპროცესო კოდექსის </a:t>
            </a:r>
            <a:r>
              <a:rPr lang="ka-GE" sz="1400" dirty="0" smtClean="0"/>
              <a:t>171-ე </a:t>
            </a:r>
            <a:r>
              <a:rPr lang="ka-GE" sz="1400" dirty="0"/>
              <a:t>მუხლით დაკავებული ძებნილი პირების რაოდენობა</a:t>
            </a:r>
            <a:endParaRPr lang="en-US" sz="1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381503"/>
              </p:ext>
            </p:extLst>
          </p:nvPr>
        </p:nvGraphicFramePr>
        <p:xfrm>
          <a:off x="219456" y="1239716"/>
          <a:ext cx="5643462" cy="551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55295"/>
              </p:ext>
            </p:extLst>
          </p:nvPr>
        </p:nvGraphicFramePr>
        <p:xfrm>
          <a:off x="5943600" y="1239716"/>
          <a:ext cx="6104794" cy="551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5377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9908"/>
          </a:xfrm>
        </p:spPr>
        <p:txBody>
          <a:bodyPr>
            <a:normAutofit/>
          </a:bodyPr>
          <a:lstStyle/>
          <a:p>
            <a:pPr algn="ctr"/>
            <a:r>
              <a:rPr lang="ka-GE" sz="2000" dirty="0" smtClean="0"/>
              <a:t>2021 წელს იზოლატორებში მოთავსებულ პირთა სქესი, ასაკის დიაპაზონი და მოქალაქეობა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15171670"/>
              </p:ext>
            </p:extLst>
          </p:nvPr>
        </p:nvGraphicFramePr>
        <p:xfrm>
          <a:off x="76202" y="970126"/>
          <a:ext cx="3203330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9946637"/>
              </p:ext>
            </p:extLst>
          </p:nvPr>
        </p:nvGraphicFramePr>
        <p:xfrm>
          <a:off x="3352801" y="970126"/>
          <a:ext cx="3956537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43738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0025" y="6563919"/>
            <a:ext cx="11791950" cy="230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800" dirty="0" smtClean="0"/>
          </a:p>
        </p:txBody>
      </p:sp>
      <p:graphicFrame>
        <p:nvGraphicFramePr>
          <p:cNvPr id="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611157"/>
              </p:ext>
            </p:extLst>
          </p:nvPr>
        </p:nvGraphicFramePr>
        <p:xfrm>
          <a:off x="7397261" y="970126"/>
          <a:ext cx="4682637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114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677" y="70339"/>
            <a:ext cx="10638691" cy="1142999"/>
          </a:xfrm>
        </p:spPr>
        <p:txBody>
          <a:bodyPr>
            <a:normAutofit/>
          </a:bodyPr>
          <a:lstStyle/>
          <a:p>
            <a:pPr algn="ctr"/>
            <a:r>
              <a:rPr lang="ka-GE" sz="2000" b="1" dirty="0" smtClean="0"/>
              <a:t>2021 წელს სხეულზე არსებული დაზიანებებით და პრეტენზიით მოთავსებულ პირთა რაოდენობა</a:t>
            </a:r>
            <a:endParaRPr lang="en-US" sz="2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381643"/>
              </p:ext>
            </p:extLst>
          </p:nvPr>
        </p:nvGraphicFramePr>
        <p:xfrm>
          <a:off x="-1" y="869577"/>
          <a:ext cx="12192001" cy="6347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838200" y="6391836"/>
            <a:ext cx="10515600" cy="2779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ka-GE" sz="800" dirty="0"/>
              <a:t>* დაკავებამდე მიღებული დაზიანება - სხეულზე არსებული დაზიანება ან დაზიანების კვალი, რომელიც პიროვნებას თავისი </a:t>
            </a:r>
            <a:endParaRPr lang="en-US" sz="800" dirty="0" smtClean="0"/>
          </a:p>
          <a:p>
            <a:pPr algn="just"/>
            <a:r>
              <a:rPr lang="en-US" sz="800" dirty="0" smtClean="0"/>
              <a:t>   </a:t>
            </a:r>
            <a:r>
              <a:rPr lang="ka-GE" sz="800" dirty="0" smtClean="0"/>
              <a:t>გადმოცემით </a:t>
            </a:r>
            <a:r>
              <a:rPr lang="ka-GE" sz="800" dirty="0"/>
              <a:t>მიღებული აქვს დაკავებამდე, მათ შორის რამდენიმე წლით ადრე მიღებული დაზიანებები, პოსტოპერაციული ნაწიბურები და სხვა.</a:t>
            </a:r>
            <a:endParaRPr lang="en-US" sz="1200" b="1" dirty="0"/>
          </a:p>
        </p:txBody>
      </p:sp>
      <p:pic>
        <p:nvPicPr>
          <p:cNvPr id="5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70338" y="10359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785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2958</TotalTime>
  <Words>995</Words>
  <Application>Microsoft Office PowerPoint</Application>
  <PresentationFormat>Widescreen</PresentationFormat>
  <Paragraphs>810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Sylfaen</vt:lpstr>
      <vt:lpstr>Office Theme</vt:lpstr>
      <vt:lpstr>2021 წელს იზოლატორებში სულ მოთავსებულია - 13434 პირი სსკ -9131 ;      ასკ -4293 ;      მიგრანტი -10 ;       სსსკ - 0</vt:lpstr>
      <vt:lpstr>                             2021 წელს 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2021 წელს 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2021 წელს 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2021 წელს 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2021 წელს საქართველოს ადმინისტრაციულ სამართალდარღვევათა კოდექსის შესაბამისი მუხლებით იზოლატორებში მოთავსებულ პირთა რაოდენობა</vt:lpstr>
      <vt:lpstr>2021 წელს საქართველოდან გაძევების მიზნით უცხოელის დაკავებისა და დროებითი განთავსების ცენტრში მოთავსების და საქართველოს სისხლის სამართლის საპროცესო კოდექსის 171-ე მუხლით დაკავებული ძებნილი პირების რაოდენობა</vt:lpstr>
      <vt:lpstr>2021 წელს იზოლატორებში მოთავსებულ პირთა სქესი, ასაკის დიაპაზონი და მოქალაქეობა</vt:lpstr>
      <vt:lpstr>2021 წელს სხეულზე არსებული დაზიანებებით და პრეტენზიით მოთავსებულ პირთა რაოდენობა</vt:lpstr>
      <vt:lpstr>2021 წელს ადმინისტრაციული წესით დაკავებულ პირთა რაოდენობა, შეფარდებული პატიმრობის დღეების მიხედვით.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gamezardashvili</dc:creator>
  <cp:lastModifiedBy>khatuna qveladze</cp:lastModifiedBy>
  <cp:revision>347</cp:revision>
  <cp:lastPrinted>2022-01-26T10:38:19Z</cp:lastPrinted>
  <dcterms:created xsi:type="dcterms:W3CDTF">2019-01-08T07:29:18Z</dcterms:created>
  <dcterms:modified xsi:type="dcterms:W3CDTF">2022-02-17T10:12:22Z</dcterms:modified>
</cp:coreProperties>
</file>