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ystem\desktop\&#4315;&#4312;&#4306;&#4320;&#4304;&#4330;&#4312;&#4304;\Book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გარდაბნის რკინიგზა</c:v>
                </c:pt>
                <c:pt idx="11">
                  <c:v>კარწახი</c:v>
                </c:pt>
                <c:pt idx="12">
                  <c:v>გუგუთი</c:v>
                </c:pt>
                <c:pt idx="13">
                  <c:v>ვალე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კარწახის რკინიგზა</c:v>
                </c:pt>
                <c:pt idx="20">
                  <c:v>ახკერპი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184244</c:v>
                </c:pt>
                <c:pt idx="1">
                  <c:v>134482</c:v>
                </c:pt>
                <c:pt idx="2">
                  <c:v>119141</c:v>
                </c:pt>
                <c:pt idx="3">
                  <c:v>84073</c:v>
                </c:pt>
                <c:pt idx="4">
                  <c:v>46078</c:v>
                </c:pt>
                <c:pt idx="5">
                  <c:v>26475</c:v>
                </c:pt>
                <c:pt idx="6">
                  <c:v>23539</c:v>
                </c:pt>
                <c:pt idx="7">
                  <c:v>22894</c:v>
                </c:pt>
                <c:pt idx="8">
                  <c:v>7083</c:v>
                </c:pt>
                <c:pt idx="9">
                  <c:v>6538</c:v>
                </c:pt>
                <c:pt idx="10">
                  <c:v>4884</c:v>
                </c:pt>
                <c:pt idx="11">
                  <c:v>4296</c:v>
                </c:pt>
                <c:pt idx="12">
                  <c:v>3981</c:v>
                </c:pt>
                <c:pt idx="13">
                  <c:v>3701</c:v>
                </c:pt>
                <c:pt idx="14">
                  <c:v>1747</c:v>
                </c:pt>
                <c:pt idx="15">
                  <c:v>1382</c:v>
                </c:pt>
                <c:pt idx="16">
                  <c:v>992</c:v>
                </c:pt>
                <c:pt idx="17">
                  <c:v>113</c:v>
                </c:pt>
                <c:pt idx="18">
                  <c:v>54</c:v>
                </c:pt>
                <c:pt idx="19">
                  <c:v>38</c:v>
                </c:pt>
                <c:pt idx="2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გარდაბნის რკინიგზა</c:v>
                </c:pt>
                <c:pt idx="11">
                  <c:v>კარწახი</c:v>
                </c:pt>
                <c:pt idx="12">
                  <c:v>გუგუთი</c:v>
                </c:pt>
                <c:pt idx="13">
                  <c:v>ვალე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კარწახის რკინიგზა</c:v>
                </c:pt>
                <c:pt idx="20">
                  <c:v>ახკერპი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187508</c:v>
                </c:pt>
                <c:pt idx="1">
                  <c:v>141436</c:v>
                </c:pt>
                <c:pt idx="2">
                  <c:v>137112</c:v>
                </c:pt>
                <c:pt idx="3">
                  <c:v>93402</c:v>
                </c:pt>
                <c:pt idx="4">
                  <c:v>62214</c:v>
                </c:pt>
                <c:pt idx="5">
                  <c:v>31070</c:v>
                </c:pt>
                <c:pt idx="6">
                  <c:v>24523</c:v>
                </c:pt>
                <c:pt idx="7">
                  <c:v>26512</c:v>
                </c:pt>
                <c:pt idx="8">
                  <c:v>8200</c:v>
                </c:pt>
                <c:pt idx="9">
                  <c:v>7629</c:v>
                </c:pt>
                <c:pt idx="10">
                  <c:v>5384</c:v>
                </c:pt>
                <c:pt idx="11">
                  <c:v>4437</c:v>
                </c:pt>
                <c:pt idx="12">
                  <c:v>4490</c:v>
                </c:pt>
                <c:pt idx="13">
                  <c:v>4318</c:v>
                </c:pt>
                <c:pt idx="14">
                  <c:v>1441</c:v>
                </c:pt>
                <c:pt idx="15">
                  <c:v>1173</c:v>
                </c:pt>
                <c:pt idx="16">
                  <c:v>1107</c:v>
                </c:pt>
                <c:pt idx="17">
                  <c:v>146</c:v>
                </c:pt>
                <c:pt idx="18">
                  <c:v>49</c:v>
                </c:pt>
                <c:pt idx="19">
                  <c:v>39</c:v>
                </c:pt>
                <c:pt idx="2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450112"/>
        <c:axId val="63460096"/>
        <c:axId val="0"/>
      </c:bar3DChart>
      <c:catAx>
        <c:axId val="63450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63460096"/>
        <c:crosses val="autoZero"/>
        <c:auto val="1"/>
        <c:lblAlgn val="ctr"/>
        <c:lblOffset val="100"/>
        <c:noMultiLvlLbl val="0"/>
      </c:catAx>
      <c:valAx>
        <c:axId val="6346009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34501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6157</c:v>
                </c:pt>
                <c:pt idx="1">
                  <c:v>21146</c:v>
                </c:pt>
                <c:pt idx="2">
                  <c:v>36314</c:v>
                </c:pt>
                <c:pt idx="3">
                  <c:v>29723</c:v>
                </c:pt>
                <c:pt idx="4">
                  <c:v>13650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0"/>
              <c:layout>
                <c:manualLayout>
                  <c:x val="-1.910828121311405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8B-42A6-AE40-52B25B2FA282}"/>
                </c:ext>
              </c:extLst>
            </c:dLbl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5276</c:v>
                </c:pt>
                <c:pt idx="1">
                  <c:v>22285</c:v>
                </c:pt>
                <c:pt idx="2">
                  <c:v>38158</c:v>
                </c:pt>
                <c:pt idx="3">
                  <c:v>30652</c:v>
                </c:pt>
                <c:pt idx="4">
                  <c:v>12996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833152"/>
        <c:axId val="78834688"/>
        <c:axId val="0"/>
      </c:bar3DChart>
      <c:catAx>
        <c:axId val="78833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8834688"/>
        <c:crosses val="autoZero"/>
        <c:auto val="1"/>
        <c:lblAlgn val="ctr"/>
        <c:lblOffset val="100"/>
        <c:noMultiLvlLbl val="0"/>
      </c:catAx>
      <c:valAx>
        <c:axId val="78834688"/>
        <c:scaling>
          <c:orientation val="minMax"/>
          <c:max val="5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788331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24614</c:v>
                </c:pt>
                <c:pt idx="1">
                  <c:v>22085</c:v>
                </c:pt>
                <c:pt idx="2">
                  <c:v>11069</c:v>
                </c:pt>
                <c:pt idx="3">
                  <c:v>7532</c:v>
                </c:pt>
                <c:pt idx="4">
                  <c:v>5916</c:v>
                </c:pt>
                <c:pt idx="5">
                  <c:v>5167</c:v>
                </c:pt>
                <c:pt idx="6">
                  <c:v>966</c:v>
                </c:pt>
                <c:pt idx="7">
                  <c:v>663</c:v>
                </c:pt>
                <c:pt idx="8">
                  <c:v>385</c:v>
                </c:pt>
                <c:pt idx="9">
                  <c:v>206</c:v>
                </c:pt>
                <c:pt idx="10">
                  <c:v>18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28746</c:v>
                </c:pt>
                <c:pt idx="1">
                  <c:v>24365</c:v>
                </c:pt>
                <c:pt idx="2">
                  <c:v>15861</c:v>
                </c:pt>
                <c:pt idx="3">
                  <c:v>6772</c:v>
                </c:pt>
                <c:pt idx="4">
                  <c:v>5957</c:v>
                </c:pt>
                <c:pt idx="5">
                  <c:v>5662</c:v>
                </c:pt>
                <c:pt idx="6">
                  <c:v>1074</c:v>
                </c:pt>
                <c:pt idx="7">
                  <c:v>1013</c:v>
                </c:pt>
                <c:pt idx="8">
                  <c:v>418</c:v>
                </c:pt>
                <c:pt idx="9">
                  <c:v>184</c:v>
                </c:pt>
                <c:pt idx="10">
                  <c:v>124</c:v>
                </c:pt>
                <c:pt idx="11">
                  <c:v>6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338944"/>
        <c:axId val="80340480"/>
      </c:barChart>
      <c:catAx>
        <c:axId val="80338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0340480"/>
        <c:crosses val="autoZero"/>
        <c:auto val="1"/>
        <c:lblAlgn val="ctr"/>
        <c:lblOffset val="100"/>
        <c:noMultiLvlLbl val="0"/>
      </c:catAx>
      <c:valAx>
        <c:axId val="803404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80338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355328"/>
        <c:axId val="80356864"/>
      </c:barChart>
      <c:catAx>
        <c:axId val="8035532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80356864"/>
        <c:crosses val="autoZero"/>
        <c:auto val="1"/>
        <c:lblAlgn val="ctr"/>
        <c:lblOffset val="100"/>
        <c:noMultiLvlLbl val="0"/>
      </c:catAx>
      <c:valAx>
        <c:axId val="803568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80355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1592</c:v>
                </c:pt>
                <c:pt idx="1">
                  <c:v>893</c:v>
                </c:pt>
                <c:pt idx="2">
                  <c:v>343</c:v>
                </c:pt>
                <c:pt idx="3">
                  <c:v>321</c:v>
                </c:pt>
                <c:pt idx="4">
                  <c:v>274</c:v>
                </c:pt>
                <c:pt idx="5">
                  <c:v>164</c:v>
                </c:pt>
                <c:pt idx="6">
                  <c:v>62</c:v>
                </c:pt>
                <c:pt idx="7">
                  <c:v>52</c:v>
                </c:pt>
                <c:pt idx="8">
                  <c:v>5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1618</c:v>
                </c:pt>
                <c:pt idx="1">
                  <c:v>924</c:v>
                </c:pt>
                <c:pt idx="2">
                  <c:v>389</c:v>
                </c:pt>
                <c:pt idx="3">
                  <c:v>380</c:v>
                </c:pt>
                <c:pt idx="4">
                  <c:v>269</c:v>
                </c:pt>
                <c:pt idx="5">
                  <c:v>145</c:v>
                </c:pt>
                <c:pt idx="6">
                  <c:v>66</c:v>
                </c:pt>
                <c:pt idx="7">
                  <c:v>57</c:v>
                </c:pt>
                <c:pt idx="8">
                  <c:v>7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388864"/>
        <c:axId val="80390400"/>
      </c:barChart>
      <c:catAx>
        <c:axId val="80388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0390400"/>
        <c:crosses val="autoZero"/>
        <c:auto val="1"/>
        <c:lblAlgn val="ctr"/>
        <c:lblOffset val="100"/>
        <c:noMultiLvlLbl val="0"/>
      </c:catAx>
      <c:valAx>
        <c:axId val="803904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803888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11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8</c:v>
                </c:pt>
                <c:pt idx="1">
                  <c:v>11</c:v>
                </c:pt>
                <c:pt idx="2">
                  <c:v>10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092992"/>
        <c:axId val="81094528"/>
      </c:barChart>
      <c:catAx>
        <c:axId val="81092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094528"/>
        <c:crosses val="autoZero"/>
        <c:auto val="1"/>
        <c:lblAlgn val="ctr"/>
        <c:lblOffset val="100"/>
        <c:noMultiLvlLbl val="0"/>
      </c:catAx>
      <c:valAx>
        <c:axId val="810945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810929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27571864142243"/>
          <c:y val="2.6918536829241196E-2"/>
          <c:w val="0.84358344536102692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9505</c:v>
                </c:pt>
                <c:pt idx="1">
                  <c:v>6784</c:v>
                </c:pt>
                <c:pt idx="2">
                  <c:v>4988</c:v>
                </c:pt>
                <c:pt idx="3">
                  <c:v>4803</c:v>
                </c:pt>
                <c:pt idx="4">
                  <c:v>1929</c:v>
                </c:pt>
                <c:pt idx="5">
                  <c:v>892</c:v>
                </c:pt>
                <c:pt idx="6">
                  <c:v>547</c:v>
                </c:pt>
                <c:pt idx="7">
                  <c:v>498</c:v>
                </c:pt>
                <c:pt idx="8">
                  <c:v>472</c:v>
                </c:pt>
                <c:pt idx="9">
                  <c:v>173</c:v>
                </c:pt>
                <c:pt idx="1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7-4330-B38A-BFEBA82DB4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8789</c:v>
                </c:pt>
                <c:pt idx="1">
                  <c:v>6594</c:v>
                </c:pt>
                <c:pt idx="2">
                  <c:v>5174</c:v>
                </c:pt>
                <c:pt idx="3">
                  <c:v>4735</c:v>
                </c:pt>
                <c:pt idx="4">
                  <c:v>3293</c:v>
                </c:pt>
                <c:pt idx="5">
                  <c:v>965</c:v>
                </c:pt>
                <c:pt idx="6">
                  <c:v>557</c:v>
                </c:pt>
                <c:pt idx="7">
                  <c:v>732</c:v>
                </c:pt>
                <c:pt idx="8">
                  <c:v>220</c:v>
                </c:pt>
                <c:pt idx="9">
                  <c:v>387</c:v>
                </c:pt>
                <c:pt idx="1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7-4330-B38A-BFEBA82DB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Sheet1!$A$2:$A$11</c:f>
              <c:strCache>
                <c:ptCount val="10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ცოდნა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153</c:v>
                </c:pt>
                <c:pt idx="1">
                  <c:v>31</c:v>
                </c:pt>
                <c:pt idx="2">
                  <c:v>15</c:v>
                </c:pt>
                <c:pt idx="3">
                  <c:v>12</c:v>
                </c:pt>
                <c:pt idx="4">
                  <c:v>9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Sheet1!$A$2:$A$11</c:f>
              <c:strCache>
                <c:ptCount val="10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ცოდნა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167</c:v>
                </c:pt>
                <c:pt idx="1">
                  <c:v>29</c:v>
                </c:pt>
                <c:pt idx="2">
                  <c:v>0</c:v>
                </c:pt>
                <c:pt idx="3">
                  <c:v>5</c:v>
                </c:pt>
                <c:pt idx="4">
                  <c:v>11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51264"/>
        <c:axId val="81453056"/>
      </c:barChart>
      <c:catAx>
        <c:axId val="81451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453056"/>
        <c:crosses val="autoZero"/>
        <c:auto val="1"/>
        <c:lblAlgn val="ctr"/>
        <c:lblOffset val="100"/>
        <c:noMultiLvlLbl val="0"/>
      </c:catAx>
      <c:valAx>
        <c:axId val="814530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814512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0661903863049478"/>
                  <c:y val="0.10106887383567183"/>
                </c:manualLayout>
              </c:layout>
              <c:tx>
                <c:rich>
                  <a:bodyPr/>
                  <a:lstStyle/>
                  <a:p>
                    <a:fld id="{D672CBE6-2FF5-4CF4-958F-96A21800DB96}" type="CATEGORYNAME">
                      <a:rPr lang="ka-GE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6851316721828616"/>
                  <c:y val="-0.11332317062260917"/>
                </c:manualLayout>
              </c:layout>
              <c:tx>
                <c:rich>
                  <a:bodyPr/>
                  <a:lstStyle/>
                  <a:p>
                    <a:fld id="{0B08C273-9B0D-4E11-8413-D5E97E284335}" type="CATEGORYNAME">
                      <a:rPr lang="ka-GE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34%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8935825684945384"/>
                  <c:y val="-0.193314707661037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1998465216347169"/>
                  <c:y val="0.10395576358099573"/>
                </c:manualLayout>
              </c:layout>
              <c:tx>
                <c:rich>
                  <a:bodyPr/>
                  <a:lstStyle/>
                  <a:p>
                    <a:fld id="{EA48293D-59FF-446E-A1AA-26D1050C8C26}" type="CATEGORYNAME">
                      <a:rPr lang="ka-GE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3.1701238006104958E-3"/>
                  <c:y val="6.22756778420700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48190</c:v>
                </c:pt>
                <c:pt idx="1">
                  <c:v>99730</c:v>
                </c:pt>
                <c:pt idx="2">
                  <c:v>110596</c:v>
                </c:pt>
                <c:pt idx="3">
                  <c:v>64000</c:v>
                </c:pt>
                <c:pt idx="4">
                  <c:v>1041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9055</c:v>
                </c:pt>
                <c:pt idx="1">
                  <c:v>6291</c:v>
                </c:pt>
                <c:pt idx="2">
                  <c:v>4285</c:v>
                </c:pt>
                <c:pt idx="3">
                  <c:v>3942</c:v>
                </c:pt>
                <c:pt idx="4">
                  <c:v>1011</c:v>
                </c:pt>
                <c:pt idx="5">
                  <c:v>741</c:v>
                </c:pt>
                <c:pt idx="6">
                  <c:v>496</c:v>
                </c:pt>
                <c:pt idx="7">
                  <c:v>491</c:v>
                </c:pt>
                <c:pt idx="8">
                  <c:v>484</c:v>
                </c:pt>
                <c:pt idx="9">
                  <c:v>184</c:v>
                </c:pt>
                <c:pt idx="1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8410</c:v>
                </c:pt>
                <c:pt idx="1">
                  <c:v>6056</c:v>
                </c:pt>
                <c:pt idx="2">
                  <c:v>4220</c:v>
                </c:pt>
                <c:pt idx="3">
                  <c:v>3815</c:v>
                </c:pt>
                <c:pt idx="4">
                  <c:v>2349</c:v>
                </c:pt>
                <c:pt idx="5">
                  <c:v>807</c:v>
                </c:pt>
                <c:pt idx="6">
                  <c:v>489</c:v>
                </c:pt>
                <c:pt idx="7">
                  <c:v>256</c:v>
                </c:pt>
                <c:pt idx="8">
                  <c:v>713</c:v>
                </c:pt>
                <c:pt idx="9">
                  <c:v>379</c:v>
                </c:pt>
                <c:pt idx="1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631296"/>
        <c:axId val="82633088"/>
      </c:barChart>
      <c:catAx>
        <c:axId val="82631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2633088"/>
        <c:crosses val="autoZero"/>
        <c:auto val="1"/>
        <c:lblAlgn val="ctr"/>
        <c:lblOffset val="100"/>
        <c:noMultiLvlLbl val="0"/>
      </c:catAx>
      <c:valAx>
        <c:axId val="826330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826312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033487303029673E-3"/>
                  <c:y val="-2.7752730816812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7.8033487303029959E-3"/>
                  <c:y val="-3.8160004873117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4.6820092381818544E-3"/>
                  <c:y val="-3.8159868294717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0135058147851E-2"/>
                      <c:h val="6.81676450687958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1.5606083023698093E-3"/>
                  <c:y val="-5.0301688027073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433818017551256E-2"/>
                      <c:h val="5.776037101249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6D9-4B00-AEC9-76DA529E4D7B}"/>
                </c:ext>
              </c:extLst>
            </c:dLbl>
            <c:dLbl>
              <c:idx val="4"/>
              <c:layout>
                <c:manualLayout>
                  <c:x val="-1.4046027714545392E-2"/>
                  <c:y val="-4.1629096225219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D9-4B00-AEC9-76DA529E4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სპეც. ტექნიკა</c:v>
                </c:pt>
                <c:pt idx="4">
                  <c:v>მოტოციკლი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9898</c:v>
                </c:pt>
                <c:pt idx="1">
                  <c:v>4612</c:v>
                </c:pt>
                <c:pt idx="2">
                  <c:v>716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80573184"/>
        <c:axId val="80575872"/>
        <c:axId val="0"/>
      </c:bar3DChart>
      <c:catAx>
        <c:axId val="8057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80575872"/>
        <c:crosses val="autoZero"/>
        <c:auto val="1"/>
        <c:lblAlgn val="ctr"/>
        <c:lblOffset val="100"/>
        <c:noMultiLvlLbl val="0"/>
      </c:catAx>
      <c:valAx>
        <c:axId val="80575872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80573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3739036118493964"/>
                  <c:y val="-0.1015141836092286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0.11627020074692554"/>
                  <c:y val="9.27171286523719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7413221892724"/>
                      <c:h val="0.137899029737436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925101</c:v>
                </c:pt>
                <c:pt idx="1">
                  <c:v>492859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240</c:v>
                </c:pt>
                <c:pt idx="1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254</c:v>
                </c:pt>
                <c:pt idx="1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831616"/>
        <c:axId val="87883776"/>
      </c:barChart>
      <c:catAx>
        <c:axId val="82831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7883776"/>
        <c:crosses val="autoZero"/>
        <c:auto val="1"/>
        <c:lblAlgn val="ctr"/>
        <c:lblOffset val="100"/>
        <c:noMultiLvlLbl val="0"/>
      </c:catAx>
      <c:valAx>
        <c:axId val="87883776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828316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46</c:v>
                </c:pt>
                <c:pt idx="1">
                  <c:v>46</c:v>
                </c:pt>
                <c:pt idx="2">
                  <c:v>62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F-4DFA-90EC-58B13A972EF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265</c:v>
                </c:pt>
                <c:pt idx="1">
                  <c:v>175</c:v>
                </c:pt>
                <c:pt idx="2">
                  <c:v>244</c:v>
                </c:pt>
                <c:pt idx="3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F-4DFA-90EC-58B13A972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334039225661599E-2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227076</c:v>
                </c:pt>
                <c:pt idx="1">
                  <c:v>280021</c:v>
                </c:pt>
                <c:pt idx="2">
                  <c:v>319941</c:v>
                </c:pt>
                <c:pt idx="3">
                  <c:v>309749</c:v>
                </c:pt>
                <c:pt idx="4">
                  <c:v>323783</c:v>
                </c:pt>
                <c:pt idx="5">
                  <c:v>387770</c:v>
                </c:pt>
                <c:pt idx="6">
                  <c:v>444204</c:v>
                </c:pt>
                <c:pt idx="7">
                  <c:v>433358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65259776"/>
        <c:axId val="65265664"/>
        <c:axId val="65221056"/>
      </c:bar3DChart>
      <c:catAx>
        <c:axId val="6525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65265664"/>
        <c:crosses val="autoZero"/>
        <c:auto val="1"/>
        <c:lblAlgn val="ctr"/>
        <c:lblOffset val="100"/>
        <c:noMultiLvlLbl val="0"/>
      </c:catAx>
      <c:valAx>
        <c:axId val="6526566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65259776"/>
        <c:crosses val="autoZero"/>
        <c:crossBetween val="between"/>
      </c:valAx>
      <c:serAx>
        <c:axId val="65221056"/>
        <c:scaling>
          <c:orientation val="minMax"/>
        </c:scaling>
        <c:delete val="1"/>
        <c:axPos val="b"/>
        <c:majorTickMark val="out"/>
        <c:minorTickMark val="none"/>
        <c:tickLblPos val="nextTo"/>
        <c:crossAx val="6526566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სომხეთი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ირანის ისლამური რესპუბლიკა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116506</c:v>
                </c:pt>
                <c:pt idx="1">
                  <c:v>93708</c:v>
                </c:pt>
                <c:pt idx="2">
                  <c:v>71142</c:v>
                </c:pt>
                <c:pt idx="3">
                  <c:v>94942</c:v>
                </c:pt>
                <c:pt idx="4">
                  <c:v>12130</c:v>
                </c:pt>
                <c:pt idx="5">
                  <c:v>10492</c:v>
                </c:pt>
                <c:pt idx="6">
                  <c:v>15568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სომხეთი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ირანის ისლამური რესპუბლიკა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119949</c:v>
                </c:pt>
                <c:pt idx="1">
                  <c:v>84798</c:v>
                </c:pt>
                <c:pt idx="2">
                  <c:v>83307</c:v>
                </c:pt>
                <c:pt idx="3">
                  <c:v>72558</c:v>
                </c:pt>
                <c:pt idx="4">
                  <c:v>15594</c:v>
                </c:pt>
                <c:pt idx="5">
                  <c:v>11253</c:v>
                </c:pt>
                <c:pt idx="6">
                  <c:v>8383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15520"/>
        <c:axId val="65517056"/>
      </c:barChart>
      <c:catAx>
        <c:axId val="6551552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17056"/>
        <c:crosses val="autoZero"/>
        <c:auto val="1"/>
        <c:lblAlgn val="ctr"/>
        <c:lblOffset val="100"/>
        <c:noMultiLvlLbl val="0"/>
      </c:catAx>
      <c:valAx>
        <c:axId val="65517056"/>
        <c:scaling>
          <c:orientation val="minMax"/>
          <c:max val="3005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5515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63686660430168E-2"/>
          <c:y val="2.3251403294871575E-2"/>
          <c:w val="0.94862744341563798"/>
          <c:h val="0.67634120434996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ისრაელი</c:v>
                </c:pt>
                <c:pt idx="1">
                  <c:v>ინდოეთი</c:v>
                </c:pt>
                <c:pt idx="2">
                  <c:v>ყაზახეთი</c:v>
                </c:pt>
                <c:pt idx="3">
                  <c:v>ფილიპინები</c:v>
                </c:pt>
                <c:pt idx="4">
                  <c:v>ა.შ.შ.</c:v>
                </c:pt>
                <c:pt idx="5">
                  <c:v>გერმანია</c:v>
                </c:pt>
                <c:pt idx="6">
                  <c:v>პოლონეთი</c:v>
                </c:pt>
                <c:pt idx="7">
                  <c:v>ჩინეთი</c:v>
                </c:pt>
                <c:pt idx="8">
                  <c:v>ბელარუსი</c:v>
                </c:pt>
                <c:pt idx="9">
                  <c:v>საუდის არაბეთი</c:v>
                </c:pt>
                <c:pt idx="10">
                  <c:v>უზბეკეთი</c:v>
                </c:pt>
                <c:pt idx="11">
                  <c:v>დიდი ბრიტანეთი</c:v>
                </c:pt>
                <c:pt idx="12">
                  <c:v>საბერძნეთი</c:v>
                </c:pt>
                <c:pt idx="13">
                  <c:v>ლიეტუვა</c:v>
                </c:pt>
                <c:pt idx="14">
                  <c:v>კუვეიტი</c:v>
                </c:pt>
                <c:pt idx="15">
                  <c:v>არაბ გაერ საე</c:v>
                </c:pt>
                <c:pt idx="16">
                  <c:v>ლატვია</c:v>
                </c:pt>
                <c:pt idx="17">
                  <c:v>საფრანგეთი</c:v>
                </c:pt>
                <c:pt idx="18">
                  <c:v>თურქმენეთი</c:v>
                </c:pt>
                <c:pt idx="19">
                  <c:v>იტალია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6716</c:v>
                </c:pt>
                <c:pt idx="1">
                  <c:v>3438</c:v>
                </c:pt>
                <c:pt idx="2">
                  <c:v>3280</c:v>
                </c:pt>
                <c:pt idx="3">
                  <c:v>3024</c:v>
                </c:pt>
                <c:pt idx="4">
                  <c:v>2302</c:v>
                </c:pt>
                <c:pt idx="5">
                  <c:v>2160</c:v>
                </c:pt>
                <c:pt idx="6">
                  <c:v>2040</c:v>
                </c:pt>
                <c:pt idx="7">
                  <c:v>1949</c:v>
                </c:pt>
                <c:pt idx="8">
                  <c:v>1817</c:v>
                </c:pt>
                <c:pt idx="9">
                  <c:v>1468</c:v>
                </c:pt>
                <c:pt idx="10">
                  <c:v>1455</c:v>
                </c:pt>
                <c:pt idx="11">
                  <c:v>1429</c:v>
                </c:pt>
                <c:pt idx="12">
                  <c:v>1210</c:v>
                </c:pt>
                <c:pt idx="13">
                  <c:v>1162</c:v>
                </c:pt>
                <c:pt idx="14">
                  <c:v>1144</c:v>
                </c:pt>
                <c:pt idx="15">
                  <c:v>1126</c:v>
                </c:pt>
                <c:pt idx="16">
                  <c:v>929</c:v>
                </c:pt>
                <c:pt idx="17">
                  <c:v>888</c:v>
                </c:pt>
                <c:pt idx="18">
                  <c:v>865</c:v>
                </c:pt>
                <c:pt idx="19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052416"/>
        <c:axId val="63066496"/>
      </c:barChart>
      <c:catAx>
        <c:axId val="6305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2">
                    <a:lumMod val="25000"/>
                  </a:schemeClr>
                </a:solidFill>
              </a:defRPr>
            </a:pPr>
            <a:endParaRPr lang="en-US"/>
          </a:p>
        </c:txPr>
        <c:crossAx val="63066496"/>
        <c:crosses val="autoZero"/>
        <c:auto val="1"/>
        <c:lblAlgn val="ctr"/>
        <c:lblOffset val="100"/>
        <c:noMultiLvlLbl val="0"/>
      </c:catAx>
      <c:valAx>
        <c:axId val="63066496"/>
        <c:scaling>
          <c:orientation val="minMax"/>
          <c:max val="7000"/>
        </c:scaling>
        <c:delete val="1"/>
        <c:axPos val="l"/>
        <c:numFmt formatCode="#,##0" sourceLinked="1"/>
        <c:majorTickMark val="out"/>
        <c:minorTickMark val="none"/>
        <c:tickLblPos val="nextTo"/>
        <c:crossAx val="6305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16646</c:v>
                </c:pt>
                <c:pt idx="1">
                  <c:v>75879</c:v>
                </c:pt>
                <c:pt idx="2">
                  <c:v>122458</c:v>
                </c:pt>
                <c:pt idx="3">
                  <c:v>74734</c:v>
                </c:pt>
                <c:pt idx="4">
                  <c:v>20551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-1.5570932134848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23713</c:v>
                </c:pt>
                <c:pt idx="1">
                  <c:v>81681</c:v>
                </c:pt>
                <c:pt idx="2">
                  <c:v>130483</c:v>
                </c:pt>
                <c:pt idx="3">
                  <c:v>78862</c:v>
                </c:pt>
                <c:pt idx="4">
                  <c:v>22521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316608"/>
        <c:axId val="71318144"/>
        <c:axId val="0"/>
      </c:bar3DChart>
      <c:catAx>
        <c:axId val="71316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1318144"/>
        <c:crosses val="autoZero"/>
        <c:auto val="1"/>
        <c:lblAlgn val="ctr"/>
        <c:lblOffset val="100"/>
        <c:noMultiLvlLbl val="0"/>
      </c:catAx>
      <c:valAx>
        <c:axId val="71318144"/>
        <c:scaling>
          <c:orientation val="minMax"/>
          <c:max val="14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713166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dLbl>
              <c:idx val="2"/>
              <c:layout>
                <c:manualLayout>
                  <c:x val="0"/>
                  <c:y val="1.5570932134848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69-4831-9A29-500EA7374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13096</c:v>
                </c:pt>
                <c:pt idx="1">
                  <c:v>30276</c:v>
                </c:pt>
                <c:pt idx="2">
                  <c:v>40077</c:v>
                </c:pt>
                <c:pt idx="3">
                  <c:v>28416</c:v>
                </c:pt>
                <c:pt idx="4">
                  <c:v>11225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2"/>
              <c:layout>
                <c:manualLayout>
                  <c:x val="-7.0062888408952611E-17"/>
                  <c:y val="-5.1903107116161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69-4831-9A29-500EA737405A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19680</c:v>
                </c:pt>
                <c:pt idx="1">
                  <c:v>38219</c:v>
                </c:pt>
                <c:pt idx="2">
                  <c:v>49888</c:v>
                </c:pt>
                <c:pt idx="3">
                  <c:v>33309</c:v>
                </c:pt>
                <c:pt idx="4">
                  <c:v>13387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362816"/>
        <c:axId val="71237632"/>
        <c:axId val="0"/>
      </c:bar3DChart>
      <c:catAx>
        <c:axId val="71362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1237632"/>
        <c:crosses val="autoZero"/>
        <c:auto val="1"/>
        <c:lblAlgn val="ctr"/>
        <c:lblOffset val="100"/>
        <c:noMultiLvlLbl val="0"/>
      </c:catAx>
      <c:valAx>
        <c:axId val="71237632"/>
        <c:scaling>
          <c:orientation val="minMax"/>
          <c:max val="6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713628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262234</c:v>
                </c:pt>
                <c:pt idx="1">
                  <c:v>242392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269644</c:v>
                </c:pt>
                <c:pt idx="1">
                  <c:v>250467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71135232"/>
        <c:axId val="71136768"/>
        <c:axId val="0"/>
      </c:bar3DChart>
      <c:catAx>
        <c:axId val="71135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36768"/>
        <c:crosses val="autoZero"/>
        <c:auto val="1"/>
        <c:lblAlgn val="ctr"/>
        <c:lblOffset val="100"/>
        <c:noMultiLvlLbl val="0"/>
      </c:catAx>
      <c:valAx>
        <c:axId val="711367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7113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7461</c:v>
                </c:pt>
                <c:pt idx="1">
                  <c:v>36030</c:v>
                </c:pt>
                <c:pt idx="2">
                  <c:v>49725</c:v>
                </c:pt>
                <c:pt idx="3">
                  <c:v>31152</c:v>
                </c:pt>
                <c:pt idx="4">
                  <c:v>11034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6879</c:v>
                </c:pt>
                <c:pt idx="1">
                  <c:v>38275</c:v>
                </c:pt>
                <c:pt idx="2">
                  <c:v>52862</c:v>
                </c:pt>
                <c:pt idx="3">
                  <c:v>32409</c:v>
                </c:pt>
                <c:pt idx="4">
                  <c:v>10675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466304"/>
        <c:axId val="80467840"/>
        <c:axId val="0"/>
      </c:bar3DChart>
      <c:catAx>
        <c:axId val="804663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80467840"/>
        <c:crosses val="autoZero"/>
        <c:auto val="1"/>
        <c:lblAlgn val="ctr"/>
        <c:lblOffset val="100"/>
        <c:noMultiLvlLbl val="0"/>
      </c:catAx>
      <c:valAx>
        <c:axId val="80467840"/>
        <c:scaling>
          <c:orientation val="minMax"/>
          <c:max val="6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804663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0.39005</cdr:x>
      <cdr:y>0</cdr:y>
    </cdr:from>
    <cdr:to>
      <cdr:x>0.71182</cdr:x>
      <cdr:y>0.2146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698659" y="0"/>
          <a:ext cx="1401286" cy="5127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</a:t>
          </a:r>
        </a:p>
        <a:p xmlns:a="http://schemas.openxmlformats.org/drawingml/2006/main">
          <a:pPr lvl="0" algn="ctr"/>
          <a:r>
            <a:rPr lang="ka-GE" sz="900" i="1" dirty="0" smtClean="0"/>
            <a:t> </a:t>
          </a:r>
          <a:r>
            <a:rPr lang="ka-GE" sz="900" b="1" i="1" dirty="0" smtClean="0"/>
            <a:t>957-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283E6-429A-4D8F-B200-D8AFE86FA8C2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F98C-C014-4751-B705-DD958CC1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3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7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3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87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79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1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71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02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25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6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78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54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8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4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9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3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5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3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7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6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6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17019-B2BC-4372-8D73-2C7A5FAF65E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3721-DDE4-4EEA-B3FB-D5B6A76D3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6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7.xml"/><Relationship Id="rId10" Type="http://schemas.microsoft.com/office/2007/relationships/hdphoto" Target="../media/hdphoto2.wdp"/><Relationship Id="rId4" Type="http://schemas.openxmlformats.org/officeDocument/2006/relationships/chart" Target="../charts/chart16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20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3.xml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5089666" y="2232513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(იანვარი,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>
                <a:latin typeface="Sylfaen (Body)"/>
              </a:rPr>
              <a:t>20</a:t>
            </a:r>
            <a:r>
              <a:rPr lang="en-US" sz="900" dirty="0" smtClean="0">
                <a:latin typeface="Sylfaen (Body)"/>
              </a:rPr>
              <a:t>22</a:t>
            </a:r>
            <a:r>
              <a:rPr lang="ka-GE" sz="900" dirty="0" smtClean="0">
                <a:latin typeface="Sylfaen (Body)"/>
              </a:rPr>
              <a:t>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55887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/>
          </p:nvPr>
        </p:nvGraphicFramePr>
        <p:xfrm>
          <a:off x="2181533" y="84813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წელი)</a:t>
            </a:r>
            <a:endParaRPr lang="en-US" sz="30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/>
          </p:nvPr>
        </p:nvGraphicFramePr>
        <p:xfrm>
          <a:off x="5217436" y="2348078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54070" y="2749599"/>
            <a:ext cx="2890345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239 039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156356" y="2479923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38 969-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74528" y="3818328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80 883-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31429" y="3802528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81 005-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37 225-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60" y="985651"/>
            <a:ext cx="855274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/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49" y="5092535"/>
            <a:ext cx="860585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Headings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Headings)"/>
              </a:rPr>
              <a:t>მისაბმელების მოძრაობის </a:t>
            </a:r>
            <a:r>
              <a:rPr lang="ka-GE" sz="1000" b="1" dirty="0">
                <a:latin typeface="Sylfaen (Headings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(იანვარი, 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</a:t>
            </a:r>
            <a:r>
              <a:rPr lang="en-US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19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000" b="1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6827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Headings)"/>
              </a:rPr>
              <a:t>საავტომობილო </a:t>
            </a:r>
            <a:r>
              <a:rPr lang="ka-GE" sz="1400" b="1" dirty="0">
                <a:latin typeface="Sylfaen (Headings)"/>
              </a:rPr>
              <a:t>ტრანსპორტის </a:t>
            </a:r>
            <a:r>
              <a:rPr lang="ka-GE" sz="1400" b="1" dirty="0" smtClean="0">
                <a:latin typeface="Sylfaen (Headings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(იანვარი,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/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339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 smtClean="0">
                <a:latin typeface="Sylfaen (Headings)"/>
              </a:rPr>
              <a:t>სარკინიგზო ტრანსპორტის მოძრაობის დინამიკა</a:t>
            </a:r>
            <a:r>
              <a:rPr lang="en-US" sz="1400" b="1" dirty="0" smtClean="0">
                <a:latin typeface="Sylfaen (Headings)"/>
              </a:rPr>
              <a:t> </a:t>
            </a:r>
            <a:endParaRPr lang="ka-GE" sz="1400" b="1" dirty="0" smtClean="0">
              <a:latin typeface="Sylfaen (Headings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(იანვარი,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200" b="1" dirty="0">
              <a:latin typeface="Sylfaen (Headings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982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Headings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en-US" sz="1400" b="1" dirty="0">
                <a:latin typeface="Sylfaen (Headings)"/>
              </a:rPr>
              <a:t>(</a:t>
            </a:r>
            <a:r>
              <a:rPr lang="ka-GE" sz="1400" b="1" dirty="0" smtClean="0">
                <a:latin typeface="Sylfaen (Headings)"/>
              </a:rPr>
              <a:t>შემოსვლა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dirty="0" smtClean="0">
                <a:latin typeface="Sylfaen (Headings)"/>
              </a:rPr>
              <a:t>+</a:t>
            </a:r>
            <a:r>
              <a:rPr lang="ka-GE" sz="1400" b="1" dirty="0" smtClean="0">
                <a:latin typeface="Sylfaen (Headings)"/>
              </a:rPr>
              <a:t> გასვლა</a:t>
            </a:r>
            <a:r>
              <a:rPr lang="en-US" sz="1400" b="1" dirty="0" smtClean="0">
                <a:latin typeface="Sylfaen (Headings)"/>
              </a:rPr>
              <a:t>)</a:t>
            </a:r>
            <a:br>
              <a:rPr lang="en-US" sz="1400" b="1" dirty="0" smtClean="0">
                <a:latin typeface="Sylfaen (Headings)"/>
              </a:rPr>
            </a:br>
            <a:r>
              <a:rPr lang="ka-GE" sz="12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(იანვარი,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974452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/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18154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4288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4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</a:t>
            </a:r>
            <a:r>
              <a:rPr lang="en-US" sz="3600" b="1" dirty="0" smtClean="0">
                <a:latin typeface="Sylfaen (Headings)"/>
              </a:rPr>
              <a:t> </a:t>
            </a:r>
            <a:r>
              <a:rPr lang="ka-GE" sz="3600" b="1" dirty="0" smtClean="0">
                <a:latin typeface="Sylfaen (Headings)"/>
              </a:rPr>
              <a:t>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(იანვარი, 20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/>
            </a:r>
            <a:b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14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/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/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1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417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960</a:t>
            </a:r>
            <a:r>
              <a:rPr lang="en-US" sz="1400" b="1" dirty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5914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20"/>
            <a:ext cx="9144000" cy="8844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სახელმწიფო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საზღვარზე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იანვარი, 20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19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endParaRPr lang="en-US" sz="14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8,7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-9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433</a:t>
            </a:r>
            <a:r>
              <a:rPr lang="en-US" sz="1000" b="1" dirty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358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           </a:t>
            </a: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201 771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79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282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152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305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47" name="Chart 146"/>
          <p:cNvGraphicFramePr/>
          <p:nvPr>
            <p:extLst/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-2</a:t>
            </a:r>
            <a:r>
              <a:rPr lang="ka-GE" sz="2000" b="1" dirty="0" smtClean="0"/>
              <a:t>,</a:t>
            </a:r>
            <a:r>
              <a:rPr lang="en-US" sz="2000" b="1" dirty="0" smtClean="0"/>
              <a:t>4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-13,1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1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(იანვარი, 2019 წელი)</a:t>
            </a:r>
            <a:r>
              <a:rPr lang="ru-RU" sz="1300" b="1" dirty="0" smtClean="0">
                <a:latin typeface="Sylfaen (Body)"/>
              </a:rPr>
              <a:t/>
            </a:r>
            <a:br>
              <a:rPr lang="ru-RU" sz="1300" b="1" dirty="0" smtClean="0">
                <a:latin typeface="Sylfaen (Body)"/>
              </a:rPr>
            </a:br>
            <a:endParaRPr lang="en-US" sz="13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/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309019" y="1549816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3%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65868" y="1654830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-10%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26438" y="1692987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17%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885118" y="1651189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-24%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99082" y="1922298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25648" y="193722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-46%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/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295256" y="3693448"/>
            <a:ext cx="7144695" cy="658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/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(იანვარი, 2019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96588" y="1939528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7%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5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(იანვარი, 2019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/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/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9289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Headings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(იანვარი,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/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93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Headings)"/>
              </a:rPr>
              <a:t>საქართველოს სახელმწიფო </a:t>
            </a:r>
            <a:r>
              <a:rPr lang="ka-GE" sz="1200" b="1" dirty="0" smtClean="0">
                <a:latin typeface="Sylfaen (Headings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Headings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(იანვარი,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წელი)</a:t>
            </a:r>
            <a:endParaRPr lang="en-US" sz="14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/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/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4076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3187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/>
          </p:nvPr>
        </p:nvGraphicFramePr>
        <p:xfrm>
          <a:off x="2181533" y="84813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9" name="Chart 58"/>
          <p:cNvGraphicFramePr/>
          <p:nvPr>
            <p:extLst/>
          </p:nvPr>
        </p:nvGraphicFramePr>
        <p:xfrm>
          <a:off x="2167947" y="2387942"/>
          <a:ext cx="7181331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117123"/>
              </p:ext>
            </p:extLst>
          </p:nvPr>
        </p:nvGraphicFramePr>
        <p:xfrm>
          <a:off x="2159499" y="3540070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189" y="1104274"/>
            <a:ext cx="1098871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30038" y="2315912"/>
            <a:ext cx="840829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0612" y="3571242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(იანვარი, 2019 წელი)</a:t>
            </a:r>
            <a:endParaRPr lang="en-US" sz="3000" b="1" dirty="0">
              <a:latin typeface="Sylfaen (Body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72" name="Content Placeholder 3"/>
          <p:cNvGraphicFramePr>
            <a:graphicFrameLocks/>
          </p:cNvGraphicFramePr>
          <p:nvPr>
            <p:extLst/>
          </p:nvPr>
        </p:nvGraphicFramePr>
        <p:xfrm>
          <a:off x="2181533" y="5057923"/>
          <a:ext cx="7176193" cy="117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16" y="4803430"/>
            <a:ext cx="1068287" cy="797388"/>
          </a:xfrm>
          <a:prstGeom prst="rect">
            <a:avLst/>
          </a:prstGeom>
        </p:spPr>
      </p:pic>
      <p:graphicFrame>
        <p:nvGraphicFramePr>
          <p:cNvPr id="67" name="Content Placeholder 10"/>
          <p:cNvGraphicFramePr>
            <a:graphicFrameLocks/>
          </p:cNvGraphicFramePr>
          <p:nvPr>
            <p:extLst/>
          </p:nvPr>
        </p:nvGraphicFramePr>
        <p:xfrm>
          <a:off x="2051155" y="2379091"/>
          <a:ext cx="7260495" cy="132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3042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35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1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1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2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59" grpId="0">
        <p:bldAsOne/>
      </p:bldGraphic>
      <p:bldGraphic spid="60" grpId="0">
        <p:bldAsOne/>
      </p:bldGraphic>
      <p:bldP spid="64" grpId="0"/>
      <p:bldGraphic spid="72" grpId="0">
        <p:bldAsOne/>
      </p:bldGraphic>
      <p:bldGraphic spid="67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622</Words>
  <Application>Microsoft Office PowerPoint</Application>
  <PresentationFormat>Widescreen</PresentationFormat>
  <Paragraphs>267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nino partskhaladze</dc:creator>
  <cp:lastModifiedBy>khatuna qveladze</cp:lastModifiedBy>
  <cp:revision>11</cp:revision>
  <dcterms:created xsi:type="dcterms:W3CDTF">2022-08-08T11:32:34Z</dcterms:created>
  <dcterms:modified xsi:type="dcterms:W3CDTF">2022-08-16T10:25:11Z</dcterms:modified>
</cp:coreProperties>
</file>