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9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10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drawings/drawing1.xml" ContentType="application/vnd.openxmlformats-officedocument.drawingml.chartshapes+xml"/>
  <Override PartName="/ppt/charts/chart17.xml" ContentType="application/vnd.openxmlformats-officedocument.drawingml.chart+xml"/>
  <Override PartName="/ppt/notesSlides/notesSlide11.xml" ContentType="application/vnd.openxmlformats-officedocument.presentationml.notesSlide+xml"/>
  <Override PartName="/ppt/charts/chart18.xml" ContentType="application/vnd.openxmlformats-officedocument.drawingml.chart+xml"/>
  <Override PartName="/ppt/notesSlides/notesSlide12.xml" ContentType="application/vnd.openxmlformats-officedocument.presentationml.notesSlid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5" r:id="rId2"/>
    <p:sldId id="266" r:id="rId3"/>
    <p:sldId id="267" r:id="rId4"/>
    <p:sldId id="268" r:id="rId5"/>
    <p:sldId id="269" r:id="rId6"/>
    <p:sldId id="278" r:id="rId7"/>
    <p:sldId id="270" r:id="rId8"/>
    <p:sldId id="279" r:id="rId9"/>
    <p:sldId id="280" r:id="rId10"/>
    <p:sldId id="281" r:id="rId11"/>
    <p:sldId id="282" r:id="rId12"/>
    <p:sldId id="273" r:id="rId13"/>
    <p:sldId id="27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B3B9A3"/>
    <a:srgbClr val="9DA8BF"/>
    <a:srgbClr val="788AE4"/>
    <a:srgbClr val="9C13B3"/>
    <a:srgbClr val="9999FF"/>
    <a:srgbClr val="E0F468"/>
    <a:srgbClr val="F0AE6C"/>
    <a:srgbClr val="54251C"/>
    <a:srgbClr val="1208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506" y="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Sheet1!$A$2:$A$22</c:f>
              <c:strCache>
                <c:ptCount val="21"/>
                <c:pt idx="0">
                  <c:v>სარფი</c:v>
                </c:pt>
                <c:pt idx="1">
                  <c:v>წითელი ხიდი</c:v>
                </c:pt>
                <c:pt idx="2">
                  <c:v>თბილისის აეროპორტი</c:v>
                </c:pt>
                <c:pt idx="3">
                  <c:v>სადახლო</c:v>
                </c:pt>
                <c:pt idx="4">
                  <c:v>ყაზბეგი</c:v>
                </c:pt>
                <c:pt idx="5">
                  <c:v>ქუთაისის აეროპორტი</c:v>
                </c:pt>
                <c:pt idx="6">
                  <c:v>ნინოწმინდა</c:v>
                </c:pt>
                <c:pt idx="7">
                  <c:v>ცოდნა</c:v>
                </c:pt>
                <c:pt idx="8">
                  <c:v>ვახტანგისი</c:v>
                </c:pt>
                <c:pt idx="9">
                  <c:v>ბათუმის აეროპორტი</c:v>
                </c:pt>
                <c:pt idx="10">
                  <c:v>კარწახი</c:v>
                </c:pt>
                <c:pt idx="11">
                  <c:v>გარდაბნის რკინიგზა</c:v>
                </c:pt>
                <c:pt idx="12">
                  <c:v>ვალე</c:v>
                </c:pt>
                <c:pt idx="13">
                  <c:v>გუგუთი</c:v>
                </c:pt>
                <c:pt idx="14">
                  <c:v>ბათუმის პორტი</c:v>
                </c:pt>
                <c:pt idx="15">
                  <c:v>ფოთის პორტი</c:v>
                </c:pt>
                <c:pt idx="16">
                  <c:v>სადახლოს რკინიგზა</c:v>
                </c:pt>
                <c:pt idx="17">
                  <c:v>ყულევის პორტი</c:v>
                </c:pt>
                <c:pt idx="18">
                  <c:v>კარწახის რკინიგზა</c:v>
                </c:pt>
                <c:pt idx="19">
                  <c:v>სამთაწყარო</c:v>
                </c:pt>
                <c:pt idx="20">
                  <c:v>ახკერპი</c:v>
                </c:pt>
              </c:strCache>
            </c:strRef>
          </c:cat>
          <c:val>
            <c:numRef>
              <c:f>Sheet1!$B$2:$B$22</c:f>
              <c:numCache>
                <c:formatCode>#,##0</c:formatCode>
                <c:ptCount val="21"/>
                <c:pt idx="0">
                  <c:v>185634</c:v>
                </c:pt>
                <c:pt idx="1">
                  <c:v>131501</c:v>
                </c:pt>
                <c:pt idx="2">
                  <c:v>120948</c:v>
                </c:pt>
                <c:pt idx="3">
                  <c:v>88385</c:v>
                </c:pt>
                <c:pt idx="4">
                  <c:v>55014</c:v>
                </c:pt>
                <c:pt idx="5">
                  <c:v>22985</c:v>
                </c:pt>
                <c:pt idx="6">
                  <c:v>22370</c:v>
                </c:pt>
                <c:pt idx="7">
                  <c:v>22011</c:v>
                </c:pt>
                <c:pt idx="8">
                  <c:v>6773</c:v>
                </c:pt>
                <c:pt idx="9">
                  <c:v>6456</c:v>
                </c:pt>
                <c:pt idx="10">
                  <c:v>5279</c:v>
                </c:pt>
                <c:pt idx="11">
                  <c:v>4125</c:v>
                </c:pt>
                <c:pt idx="12">
                  <c:v>3923</c:v>
                </c:pt>
                <c:pt idx="13">
                  <c:v>3732</c:v>
                </c:pt>
                <c:pt idx="14">
                  <c:v>1467</c:v>
                </c:pt>
                <c:pt idx="15">
                  <c:v>1413</c:v>
                </c:pt>
                <c:pt idx="16">
                  <c:v>800</c:v>
                </c:pt>
                <c:pt idx="17">
                  <c:v>107</c:v>
                </c:pt>
                <c:pt idx="18">
                  <c:v>57</c:v>
                </c:pt>
                <c:pt idx="19">
                  <c:v>53</c:v>
                </c:pt>
                <c:pt idx="20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BC-4CAE-9DAA-C9D7E983CE5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>
              <a:solidFill>
                <a:srgbClr val="FF7C80"/>
              </a:solidFill>
            </a:ln>
          </c:spPr>
          <c:invertIfNegative val="0"/>
          <c:cat>
            <c:strRef>
              <c:f>Sheet1!$A$2:$A$22</c:f>
              <c:strCache>
                <c:ptCount val="21"/>
                <c:pt idx="0">
                  <c:v>სარფი</c:v>
                </c:pt>
                <c:pt idx="1">
                  <c:v>წითელი ხიდი</c:v>
                </c:pt>
                <c:pt idx="2">
                  <c:v>თბილისის აეროპორტი</c:v>
                </c:pt>
                <c:pt idx="3">
                  <c:v>სადახლო</c:v>
                </c:pt>
                <c:pt idx="4">
                  <c:v>ყაზბეგი</c:v>
                </c:pt>
                <c:pt idx="5">
                  <c:v>ქუთაისის აეროპორტი</c:v>
                </c:pt>
                <c:pt idx="6">
                  <c:v>ნინოწმინდა</c:v>
                </c:pt>
                <c:pt idx="7">
                  <c:v>ცოდნა</c:v>
                </c:pt>
                <c:pt idx="8">
                  <c:v>ვახტანგისი</c:v>
                </c:pt>
                <c:pt idx="9">
                  <c:v>ბათუმის აეროპორტი</c:v>
                </c:pt>
                <c:pt idx="10">
                  <c:v>კარწახი</c:v>
                </c:pt>
                <c:pt idx="11">
                  <c:v>გარდაბნის რკინიგზა</c:v>
                </c:pt>
                <c:pt idx="12">
                  <c:v>ვალე</c:v>
                </c:pt>
                <c:pt idx="13">
                  <c:v>გუგუთი</c:v>
                </c:pt>
                <c:pt idx="14">
                  <c:v>ბათუმის პორტი</c:v>
                </c:pt>
                <c:pt idx="15">
                  <c:v>ფოთის პორტი</c:v>
                </c:pt>
                <c:pt idx="16">
                  <c:v>სადახლოს რკინიგზა</c:v>
                </c:pt>
                <c:pt idx="17">
                  <c:v>ყულევის პორტი</c:v>
                </c:pt>
                <c:pt idx="18">
                  <c:v>კარწახის რკინიგზა</c:v>
                </c:pt>
                <c:pt idx="19">
                  <c:v>სამთაწყარო</c:v>
                </c:pt>
                <c:pt idx="20">
                  <c:v>ახკერპი</c:v>
                </c:pt>
              </c:strCache>
            </c:strRef>
          </c:cat>
          <c:val>
            <c:numRef>
              <c:f>Sheet1!$C$2:$C$22</c:f>
              <c:numCache>
                <c:formatCode>#,##0</c:formatCode>
                <c:ptCount val="21"/>
                <c:pt idx="0">
                  <c:v>185707</c:v>
                </c:pt>
                <c:pt idx="1">
                  <c:v>128092</c:v>
                </c:pt>
                <c:pt idx="2">
                  <c:v>121393</c:v>
                </c:pt>
                <c:pt idx="3">
                  <c:v>83684</c:v>
                </c:pt>
                <c:pt idx="4">
                  <c:v>62713</c:v>
                </c:pt>
                <c:pt idx="5">
                  <c:v>26071</c:v>
                </c:pt>
                <c:pt idx="6">
                  <c:v>22099</c:v>
                </c:pt>
                <c:pt idx="7">
                  <c:v>22745</c:v>
                </c:pt>
                <c:pt idx="8">
                  <c:v>7065</c:v>
                </c:pt>
                <c:pt idx="9">
                  <c:v>6300</c:v>
                </c:pt>
                <c:pt idx="10">
                  <c:v>6184</c:v>
                </c:pt>
                <c:pt idx="11">
                  <c:v>3887</c:v>
                </c:pt>
                <c:pt idx="12">
                  <c:v>4472</c:v>
                </c:pt>
                <c:pt idx="13">
                  <c:v>3663</c:v>
                </c:pt>
                <c:pt idx="14">
                  <c:v>1213</c:v>
                </c:pt>
                <c:pt idx="15">
                  <c:v>1623</c:v>
                </c:pt>
                <c:pt idx="16">
                  <c:v>774</c:v>
                </c:pt>
                <c:pt idx="17">
                  <c:v>192</c:v>
                </c:pt>
                <c:pt idx="18">
                  <c:v>57</c:v>
                </c:pt>
                <c:pt idx="19">
                  <c:v>59</c:v>
                </c:pt>
                <c:pt idx="20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BC-4CAE-9DAA-C9D7E983CE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196160"/>
        <c:axId val="21202048"/>
        <c:axId val="0"/>
      </c:bar3DChart>
      <c:catAx>
        <c:axId val="211961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>
                <a:latin typeface="Sylfaen" panose="010A0502050306030303" pitchFamily="18" charset="0"/>
              </a:defRPr>
            </a:pPr>
            <a:endParaRPr lang="en-US"/>
          </a:p>
        </c:txPr>
        <c:crossAx val="21202048"/>
        <c:crosses val="autoZero"/>
        <c:auto val="1"/>
        <c:lblAlgn val="ctr"/>
        <c:lblOffset val="100"/>
        <c:noMultiLvlLbl val="0"/>
      </c:catAx>
      <c:valAx>
        <c:axId val="21202048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2119616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600">
                <a:latin typeface="Sylfaen" panose="010A0502050306030303" pitchFamily="18" charset="0"/>
              </a:defRPr>
            </a:pPr>
            <a:endParaRPr lang="en-US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3445</c:v>
                </c:pt>
                <c:pt idx="1">
                  <c:v>20121</c:v>
                </c:pt>
                <c:pt idx="2">
                  <c:v>35699</c:v>
                </c:pt>
                <c:pt idx="3">
                  <c:v>30000</c:v>
                </c:pt>
                <c:pt idx="4">
                  <c:v>13411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FD-497F-BF41-C7E8081ED3C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99CC"/>
            </a:solidFill>
          </c:spPr>
          <c:invertIfNegative val="0"/>
          <c:dLbls>
            <c:dLbl>
              <c:idx val="2"/>
              <c:layout>
                <c:manualLayout>
                  <c:x val="1.9108281213113358E-3"/>
                  <c:y val="-5.19031071161621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604-4989-AB23-5B22E960641D}"/>
                </c:ext>
              </c:extLst>
            </c:dLbl>
            <c:dLbl>
              <c:idx val="3"/>
              <c:layout>
                <c:manualLayout>
                  <c:x val="7.0062888408952611E-17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604-4989-AB23-5B22E960641D}"/>
                </c:ext>
              </c:extLst>
            </c:dLbl>
            <c:dLbl>
              <c:idx val="4"/>
              <c:layout>
                <c:manualLayout>
                  <c:x val="1.9108281213114058E-3"/>
                  <c:y val="-1.0380621423232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FD-497F-BF41-C7E8081ED3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3681</c:v>
                </c:pt>
                <c:pt idx="1">
                  <c:v>21571</c:v>
                </c:pt>
                <c:pt idx="2">
                  <c:v>36477</c:v>
                </c:pt>
                <c:pt idx="3">
                  <c:v>30411</c:v>
                </c:pt>
                <c:pt idx="4">
                  <c:v>12880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FD-497F-BF41-C7E8081ED3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271680"/>
        <c:axId val="23285760"/>
        <c:axId val="0"/>
      </c:bar3DChart>
      <c:catAx>
        <c:axId val="232716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3285760"/>
        <c:crosses val="autoZero"/>
        <c:auto val="1"/>
        <c:lblAlgn val="ctr"/>
        <c:lblOffset val="100"/>
        <c:noMultiLvlLbl val="0"/>
      </c:catAx>
      <c:valAx>
        <c:axId val="23285760"/>
        <c:scaling>
          <c:orientation val="minMax"/>
          <c:max val="4000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2327168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Sheet1!$A$2:$A$14</c:f>
              <c:strCache>
                <c:ptCount val="13"/>
                <c:pt idx="0">
                  <c:v>სადახლო</c:v>
                </c:pt>
                <c:pt idx="1">
                  <c:v>წითელი ხიდი</c:v>
                </c:pt>
                <c:pt idx="2">
                  <c:v>ყაზბეგი</c:v>
                </c:pt>
                <c:pt idx="3">
                  <c:v>სარფი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გუგუთი</c:v>
                </c:pt>
                <c:pt idx="7">
                  <c:v>ვახტანგისი</c:v>
                </c:pt>
                <c:pt idx="8">
                  <c:v>ვალე</c:v>
                </c:pt>
                <c:pt idx="9">
                  <c:v>კარწახი</c:v>
                </c:pt>
                <c:pt idx="10">
                  <c:v>ფოთის პორტი</c:v>
                </c:pt>
                <c:pt idx="11">
                  <c:v>ბათუმის პორტი</c:v>
                </c:pt>
                <c:pt idx="12">
                  <c:v>ახკერპი</c:v>
                </c:pt>
              </c:strCache>
            </c:strRef>
          </c:cat>
          <c:val>
            <c:numRef>
              <c:f>Sheet1!$B$2:$B$14</c:f>
              <c:numCache>
                <c:formatCode>#,##0</c:formatCode>
                <c:ptCount val="13"/>
                <c:pt idx="0">
                  <c:v>26651</c:v>
                </c:pt>
                <c:pt idx="1">
                  <c:v>20940</c:v>
                </c:pt>
                <c:pt idx="2">
                  <c:v>12673</c:v>
                </c:pt>
                <c:pt idx="3">
                  <c:v>7507</c:v>
                </c:pt>
                <c:pt idx="4">
                  <c:v>5387</c:v>
                </c:pt>
                <c:pt idx="5">
                  <c:v>4857</c:v>
                </c:pt>
                <c:pt idx="6">
                  <c:v>837</c:v>
                </c:pt>
                <c:pt idx="7">
                  <c:v>620</c:v>
                </c:pt>
                <c:pt idx="8">
                  <c:v>397</c:v>
                </c:pt>
                <c:pt idx="9">
                  <c:v>233</c:v>
                </c:pt>
                <c:pt idx="10">
                  <c:v>67</c:v>
                </c:pt>
                <c:pt idx="11">
                  <c:v>34</c:v>
                </c:pt>
                <c:pt idx="1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Sheet1!$A$2:$A$14</c:f>
              <c:strCache>
                <c:ptCount val="13"/>
                <c:pt idx="0">
                  <c:v>სადახლო</c:v>
                </c:pt>
                <c:pt idx="1">
                  <c:v>წითელი ხიდი</c:v>
                </c:pt>
                <c:pt idx="2">
                  <c:v>ყაზბეგი</c:v>
                </c:pt>
                <c:pt idx="3">
                  <c:v>სარფი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გუგუთი</c:v>
                </c:pt>
                <c:pt idx="7">
                  <c:v>ვახტანგისი</c:v>
                </c:pt>
                <c:pt idx="8">
                  <c:v>ვალე</c:v>
                </c:pt>
                <c:pt idx="9">
                  <c:v>კარწახი</c:v>
                </c:pt>
                <c:pt idx="10">
                  <c:v>ფოთის პორტი</c:v>
                </c:pt>
                <c:pt idx="11">
                  <c:v>ბათუმის პორტი</c:v>
                </c:pt>
                <c:pt idx="12">
                  <c:v>ახკერპი</c:v>
                </c:pt>
              </c:strCache>
            </c:strRef>
          </c:cat>
          <c:val>
            <c:numRef>
              <c:f>Sheet1!$C$2:$C$14</c:f>
              <c:numCache>
                <c:formatCode>#,##0</c:formatCode>
                <c:ptCount val="13"/>
                <c:pt idx="0">
                  <c:v>28591</c:v>
                </c:pt>
                <c:pt idx="1">
                  <c:v>22378</c:v>
                </c:pt>
                <c:pt idx="2">
                  <c:v>15759</c:v>
                </c:pt>
                <c:pt idx="3">
                  <c:v>6357</c:v>
                </c:pt>
                <c:pt idx="4">
                  <c:v>5428</c:v>
                </c:pt>
                <c:pt idx="5">
                  <c:v>4894</c:v>
                </c:pt>
                <c:pt idx="6">
                  <c:v>792</c:v>
                </c:pt>
                <c:pt idx="7">
                  <c:v>785</c:v>
                </c:pt>
                <c:pt idx="8">
                  <c:v>390</c:v>
                </c:pt>
                <c:pt idx="9">
                  <c:v>213</c:v>
                </c:pt>
                <c:pt idx="10">
                  <c:v>1</c:v>
                </c:pt>
                <c:pt idx="11">
                  <c:v>223</c:v>
                </c:pt>
                <c:pt idx="1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061248"/>
        <c:axId val="23062784"/>
      </c:barChart>
      <c:catAx>
        <c:axId val="230612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3062784"/>
        <c:crosses val="autoZero"/>
        <c:auto val="1"/>
        <c:lblAlgn val="ctr"/>
        <c:lblOffset val="100"/>
        <c:noMultiLvlLbl val="0"/>
      </c:catAx>
      <c:valAx>
        <c:axId val="2306278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2306124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CC99FF"/>
            </a:solidFill>
            <a:ln>
              <a:solidFill>
                <a:srgbClr val="CC99FF"/>
              </a:solidFill>
            </a:ln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წითელი ხიდი</c:v>
                </c:pt>
                <c:pt idx="2">
                  <c:v>ყაზბეგი</c:v>
                </c:pt>
                <c:pt idx="3">
                  <c:v>ცოდნა</c:v>
                </c:pt>
                <c:pt idx="4">
                  <c:v>სადახლო</c:v>
                </c:pt>
                <c:pt idx="5">
                  <c:v>ნინოწმინდა</c:v>
                </c:pt>
                <c:pt idx="6">
                  <c:v>ვალე</c:v>
                </c:pt>
                <c:pt idx="7">
                  <c:v>გუგუთი</c:v>
                </c:pt>
                <c:pt idx="8">
                  <c:v>ბათუმის პორტი</c:v>
                </c:pt>
                <c:pt idx="9">
                  <c:v>კარწახი</c:v>
                </c:pt>
                <c:pt idx="10">
                  <c:v>ვახტანგისი</c:v>
                </c:pt>
              </c:strCache>
            </c:strRef>
          </c:cat>
          <c:val>
            <c:numRef>
              <c:f>Sheet1!$B$2:$B$12</c:f>
              <c:numCache>
                <c:formatCode>#,##0</c:formatCode>
                <c:ptCount val="11"/>
                <c:pt idx="0">
                  <c:v>1696</c:v>
                </c:pt>
                <c:pt idx="1">
                  <c:v>738</c:v>
                </c:pt>
                <c:pt idx="2">
                  <c:v>419</c:v>
                </c:pt>
                <c:pt idx="3">
                  <c:v>347</c:v>
                </c:pt>
                <c:pt idx="4">
                  <c:v>306</c:v>
                </c:pt>
                <c:pt idx="5">
                  <c:v>182</c:v>
                </c:pt>
                <c:pt idx="6">
                  <c:v>69</c:v>
                </c:pt>
                <c:pt idx="7">
                  <c:v>47</c:v>
                </c:pt>
                <c:pt idx="8">
                  <c:v>15</c:v>
                </c:pt>
                <c:pt idx="9">
                  <c:v>14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D3-4276-8AFA-5722944E0B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წითელი ხიდი</c:v>
                </c:pt>
                <c:pt idx="2">
                  <c:v>ყაზბეგი</c:v>
                </c:pt>
                <c:pt idx="3">
                  <c:v>ცოდნა</c:v>
                </c:pt>
                <c:pt idx="4">
                  <c:v>სადახლო</c:v>
                </c:pt>
                <c:pt idx="5">
                  <c:v>ნინოწმინდა</c:v>
                </c:pt>
                <c:pt idx="6">
                  <c:v>ვალე</c:v>
                </c:pt>
                <c:pt idx="7">
                  <c:v>გუგუთი</c:v>
                </c:pt>
                <c:pt idx="8">
                  <c:v>ბათუმის პორტი</c:v>
                </c:pt>
                <c:pt idx="9">
                  <c:v>კარწახი</c:v>
                </c:pt>
                <c:pt idx="10">
                  <c:v>ვახტანგისი</c:v>
                </c:pt>
              </c:strCache>
            </c:strRef>
          </c:cat>
          <c:val>
            <c:numRef>
              <c:f>Sheet1!$C$2:$C$12</c:f>
              <c:numCache>
                <c:formatCode>#,##0</c:formatCode>
                <c:ptCount val="11"/>
                <c:pt idx="0">
                  <c:v>1647</c:v>
                </c:pt>
                <c:pt idx="1">
                  <c:v>757</c:v>
                </c:pt>
                <c:pt idx="2">
                  <c:v>406</c:v>
                </c:pt>
                <c:pt idx="3">
                  <c:v>349</c:v>
                </c:pt>
                <c:pt idx="4">
                  <c:v>354</c:v>
                </c:pt>
                <c:pt idx="5">
                  <c:v>150</c:v>
                </c:pt>
                <c:pt idx="6">
                  <c:v>77</c:v>
                </c:pt>
                <c:pt idx="7">
                  <c:v>48</c:v>
                </c:pt>
                <c:pt idx="8">
                  <c:v>0</c:v>
                </c:pt>
                <c:pt idx="9">
                  <c:v>13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D3-4276-8AFA-5722944E0B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339776"/>
        <c:axId val="23341312"/>
      </c:barChart>
      <c:catAx>
        <c:axId val="233397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3341312"/>
        <c:crosses val="autoZero"/>
        <c:auto val="1"/>
        <c:lblAlgn val="ctr"/>
        <c:lblOffset val="100"/>
        <c:noMultiLvlLbl val="0"/>
      </c:catAx>
      <c:valAx>
        <c:axId val="2334131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2333977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0">
          <a:latin typeface="Sylfaen" panose="010A0502050306030303" pitchFamily="18" charset="0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38937442178604"/>
          <c:y val="3.3598489413844364E-2"/>
          <c:w val="0.86391321972527768"/>
          <c:h val="0.417937407094933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CC99FF"/>
            </a:solidFill>
            <a:ln>
              <a:solidFill>
                <a:srgbClr val="CC99FF"/>
              </a:solidFill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სადახლო</c:v>
                </c:pt>
                <c:pt idx="1">
                  <c:v>სარფი</c:v>
                </c:pt>
                <c:pt idx="2">
                  <c:v>ყაზბეგი</c:v>
                </c:pt>
                <c:pt idx="3">
                  <c:v>წითელი ხიდი</c:v>
                </c:pt>
                <c:pt idx="4">
                  <c:v>ცოდნა</c:v>
                </c:pt>
                <c:pt idx="5">
                  <c:v>გუგუთი</c:v>
                </c:pt>
              </c:strCache>
            </c:strRef>
          </c:cat>
          <c:val>
            <c:numRef>
              <c:f>Sheet1!$B$2:$B$7</c:f>
              <c:numCache>
                <c:formatCode>#,##0</c:formatCode>
                <c:ptCount val="6"/>
                <c:pt idx="0">
                  <c:v>9</c:v>
                </c:pt>
                <c:pt idx="1">
                  <c:v>6</c:v>
                </c:pt>
                <c:pt idx="2">
                  <c:v>4</c:v>
                </c:pt>
                <c:pt idx="3">
                  <c:v>4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D3-4276-8AFA-5722944E0B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სადახლო</c:v>
                </c:pt>
                <c:pt idx="1">
                  <c:v>სარფი</c:v>
                </c:pt>
                <c:pt idx="2">
                  <c:v>ყაზბეგი</c:v>
                </c:pt>
                <c:pt idx="3">
                  <c:v>წითელი ხიდი</c:v>
                </c:pt>
                <c:pt idx="4">
                  <c:v>ცოდნა</c:v>
                </c:pt>
                <c:pt idx="5">
                  <c:v>გუგუთი</c:v>
                </c:pt>
              </c:strCache>
            </c:strRef>
          </c:cat>
          <c:val>
            <c:numRef>
              <c:f>Sheet1!$C$2:$C$7</c:f>
              <c:numCache>
                <c:formatCode>#,##0</c:formatCode>
                <c:ptCount val="6"/>
                <c:pt idx="0">
                  <c:v>14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0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D3-4276-8AFA-5722944E0B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376640"/>
        <c:axId val="23378176"/>
      </c:barChart>
      <c:catAx>
        <c:axId val="233766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3378176"/>
        <c:crosses val="autoZero"/>
        <c:auto val="1"/>
        <c:lblAlgn val="ctr"/>
        <c:lblOffset val="100"/>
        <c:noMultiLvlLbl val="0"/>
      </c:catAx>
      <c:valAx>
        <c:axId val="2337817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2337664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0">
          <a:latin typeface="Sylfaen" panose="010A0502050306030303" pitchFamily="18" charset="0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92D050"/>
            </a:solidFill>
            <a:ln w="9525" cap="flat" cmpd="sng" algn="ctr">
              <a:solidFill>
                <a:srgbClr val="92D05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გუგუთი</c:v>
                </c:pt>
                <c:pt idx="7">
                  <c:v>ბათუმის პორტი</c:v>
                </c:pt>
                <c:pt idx="8">
                  <c:v>კარწახი</c:v>
                </c:pt>
                <c:pt idx="9">
                  <c:v>ვალე</c:v>
                </c:pt>
                <c:pt idx="10">
                  <c:v>ფოთის პორტი</c:v>
                </c:pt>
                <c:pt idx="11">
                  <c:v>ახკერპი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11082</c:v>
                </c:pt>
                <c:pt idx="1">
                  <c:v>8583</c:v>
                </c:pt>
                <c:pt idx="2">
                  <c:v>6672</c:v>
                </c:pt>
                <c:pt idx="3">
                  <c:v>6629</c:v>
                </c:pt>
                <c:pt idx="4">
                  <c:v>2610</c:v>
                </c:pt>
                <c:pt idx="5">
                  <c:v>1595</c:v>
                </c:pt>
                <c:pt idx="6">
                  <c:v>873</c:v>
                </c:pt>
                <c:pt idx="7">
                  <c:v>710</c:v>
                </c:pt>
                <c:pt idx="8">
                  <c:v>554</c:v>
                </c:pt>
                <c:pt idx="9">
                  <c:v>164</c:v>
                </c:pt>
                <c:pt idx="10">
                  <c:v>51</c:v>
                </c:pt>
                <c:pt idx="1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FF0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გუგუთი</c:v>
                </c:pt>
                <c:pt idx="7">
                  <c:v>ბათუმის პორტი</c:v>
                </c:pt>
                <c:pt idx="8">
                  <c:v>კარწახი</c:v>
                </c:pt>
                <c:pt idx="9">
                  <c:v>ვალე</c:v>
                </c:pt>
                <c:pt idx="10">
                  <c:v>ფოთის პორტი</c:v>
                </c:pt>
                <c:pt idx="11">
                  <c:v>ახკერპი</c:v>
                </c:pt>
              </c:strCache>
            </c:strRef>
          </c:cat>
          <c:val>
            <c:numRef>
              <c:f>Sheet1!$C$2:$C$13</c:f>
              <c:numCache>
                <c:formatCode>#,##0</c:formatCode>
                <c:ptCount val="12"/>
                <c:pt idx="0">
                  <c:v>9198</c:v>
                </c:pt>
                <c:pt idx="1">
                  <c:v>8281</c:v>
                </c:pt>
                <c:pt idx="2">
                  <c:v>6450</c:v>
                </c:pt>
                <c:pt idx="3">
                  <c:v>7373</c:v>
                </c:pt>
                <c:pt idx="4">
                  <c:v>3798</c:v>
                </c:pt>
                <c:pt idx="5">
                  <c:v>1411</c:v>
                </c:pt>
                <c:pt idx="6">
                  <c:v>1061</c:v>
                </c:pt>
                <c:pt idx="7">
                  <c:v>245</c:v>
                </c:pt>
                <c:pt idx="8">
                  <c:v>1331</c:v>
                </c:pt>
                <c:pt idx="9">
                  <c:v>515</c:v>
                </c:pt>
                <c:pt idx="10">
                  <c:v>104</c:v>
                </c:pt>
                <c:pt idx="1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516608"/>
        <c:axId val="100518144"/>
      </c:barChart>
      <c:catAx>
        <c:axId val="1005166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0518144"/>
        <c:crosses val="autoZero"/>
        <c:auto val="1"/>
        <c:lblAlgn val="ctr"/>
        <c:lblOffset val="100"/>
        <c:noMultiLvlLbl val="0"/>
      </c:catAx>
      <c:valAx>
        <c:axId val="10051814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10051660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Sheet1!$A$2:$A$10</c:f>
              <c:strCache>
                <c:ptCount val="9"/>
                <c:pt idx="0">
                  <c:v>სადახლო</c:v>
                </c:pt>
                <c:pt idx="1">
                  <c:v>ნინოწმინდა</c:v>
                </c:pt>
                <c:pt idx="2">
                  <c:v>სარფი</c:v>
                </c:pt>
                <c:pt idx="3">
                  <c:v>ყაზბეგი</c:v>
                </c:pt>
                <c:pt idx="4">
                  <c:v>წითელი ხიდი</c:v>
                </c:pt>
                <c:pt idx="5">
                  <c:v>ახკერპი</c:v>
                </c:pt>
                <c:pt idx="6">
                  <c:v>კარწახი</c:v>
                </c:pt>
                <c:pt idx="7">
                  <c:v>ცოდნა</c:v>
                </c:pt>
                <c:pt idx="8">
                  <c:v>გუგუთი</c:v>
                </c:pt>
              </c:strCache>
            </c:strRef>
          </c:cat>
          <c:val>
            <c:numRef>
              <c:f>Sheet1!$B$2:$B$10</c:f>
              <c:numCache>
                <c:formatCode>#,##0</c:formatCode>
                <c:ptCount val="9"/>
                <c:pt idx="0">
                  <c:v>175</c:v>
                </c:pt>
                <c:pt idx="1">
                  <c:v>24</c:v>
                </c:pt>
                <c:pt idx="2">
                  <c:v>14</c:v>
                </c:pt>
                <c:pt idx="3">
                  <c:v>12</c:v>
                </c:pt>
                <c:pt idx="4">
                  <c:v>12</c:v>
                </c:pt>
                <c:pt idx="5">
                  <c:v>3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Sheet1!$A$2:$A$10</c:f>
              <c:strCache>
                <c:ptCount val="9"/>
                <c:pt idx="0">
                  <c:v>სადახლო</c:v>
                </c:pt>
                <c:pt idx="1">
                  <c:v>ნინოწმინდა</c:v>
                </c:pt>
                <c:pt idx="2">
                  <c:v>სარფი</c:v>
                </c:pt>
                <c:pt idx="3">
                  <c:v>ყაზბეგი</c:v>
                </c:pt>
                <c:pt idx="4">
                  <c:v>წითელი ხიდი</c:v>
                </c:pt>
                <c:pt idx="5">
                  <c:v>ახკერპი</c:v>
                </c:pt>
                <c:pt idx="6">
                  <c:v>კარწახი</c:v>
                </c:pt>
                <c:pt idx="7">
                  <c:v>ცოდნა</c:v>
                </c:pt>
                <c:pt idx="8">
                  <c:v>გუგუთი</c:v>
                </c:pt>
              </c:strCache>
            </c:strRef>
          </c:cat>
          <c:val>
            <c:numRef>
              <c:f>Sheet1!$C$2:$C$10</c:f>
              <c:numCache>
                <c:formatCode>#,##0</c:formatCode>
                <c:ptCount val="9"/>
                <c:pt idx="0">
                  <c:v>176</c:v>
                </c:pt>
                <c:pt idx="1">
                  <c:v>24</c:v>
                </c:pt>
                <c:pt idx="2">
                  <c:v>9</c:v>
                </c:pt>
                <c:pt idx="3">
                  <c:v>9</c:v>
                </c:pt>
                <c:pt idx="4">
                  <c:v>19</c:v>
                </c:pt>
                <c:pt idx="5">
                  <c:v>3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613248"/>
        <c:axId val="28627328"/>
      </c:barChart>
      <c:catAx>
        <c:axId val="286132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8627328"/>
        <c:crosses val="autoZero"/>
        <c:auto val="1"/>
        <c:lblAlgn val="ctr"/>
        <c:lblOffset val="100"/>
        <c:noMultiLvlLbl val="0"/>
      </c:catAx>
      <c:valAx>
        <c:axId val="2862732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2861324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919265129808727"/>
          <c:y val="0.27130032830908268"/>
          <c:w val="0.61199335192675175"/>
          <c:h val="0.5977056874909155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10"/>
          <c:dPt>
            <c:idx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F930-4F5E-9F08-E1590AEA9E03}"/>
              </c:ext>
            </c:extLst>
          </c:dPt>
          <c:dPt>
            <c:idx val="1"/>
            <c:bubble3D val="0"/>
            <c:spPr>
              <a:solidFill>
                <a:srgbClr val="CC99FF"/>
              </a:solidFill>
            </c:spPr>
            <c:extLst>
              <c:ext xmlns:c16="http://schemas.microsoft.com/office/drawing/2014/chart" uri="{C3380CC4-5D6E-409C-BE32-E72D297353CC}">
                <c16:uniqueId val="{00000003-F930-4F5E-9F08-E1590AEA9E03}"/>
              </c:ext>
            </c:extLst>
          </c:dPt>
          <c:dPt>
            <c:idx val="2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5-F930-4F5E-9F08-E1590AEA9E03}"/>
              </c:ext>
            </c:extLst>
          </c:dPt>
          <c:dPt>
            <c:idx val="3"/>
            <c:bubble3D val="0"/>
            <c:spPr>
              <a:solidFill>
                <a:srgbClr val="FF7C80"/>
              </a:solidFill>
            </c:spPr>
            <c:extLst>
              <c:ext xmlns:c16="http://schemas.microsoft.com/office/drawing/2014/chart" uri="{C3380CC4-5D6E-409C-BE32-E72D297353CC}">
                <c16:uniqueId val="{00000007-F930-4F5E-9F08-E1590AEA9E03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9-F930-4F5E-9F08-E1590AEA9E03}"/>
              </c:ext>
            </c:extLst>
          </c:dPt>
          <c:dLbls>
            <c:dLbl>
              <c:idx val="0"/>
              <c:layout>
                <c:manualLayout>
                  <c:x val="-0.10292552830214309"/>
                  <c:y val="8.577429772214888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30-4F5E-9F08-E1590AEA9E03}"/>
                </c:ext>
              </c:extLst>
            </c:dLbl>
            <c:dLbl>
              <c:idx val="1"/>
              <c:layout>
                <c:manualLayout>
                  <c:x val="-0.18947692529141738"/>
                  <c:y val="-0.1562932131651315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930-4F5E-9F08-E1590AEA9E03}"/>
                </c:ext>
              </c:extLst>
            </c:dLbl>
            <c:dLbl>
              <c:idx val="2"/>
              <c:layout>
                <c:manualLayout>
                  <c:x val="0.19485568968175684"/>
                  <c:y val="-0.1544718804037364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930-4F5E-9F08-E1590AEA9E03}"/>
                </c:ext>
              </c:extLst>
            </c:dLbl>
            <c:dLbl>
              <c:idx val="3"/>
              <c:layout>
                <c:manualLayout>
                  <c:x val="0.12278882618297665"/>
                  <c:y val="8.535987187971552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930-4F5E-9F08-E1590AEA9E03}"/>
                </c:ext>
              </c:extLst>
            </c:dLbl>
            <c:dLbl>
              <c:idx val="4"/>
              <c:layout>
                <c:manualLayout>
                  <c:x val="-2.6607844226027417E-3"/>
                  <c:y val="4.110653229176339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930-4F5E-9F08-E1590AEA9E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თურქეთი</c:v>
                </c:pt>
                <c:pt idx="1">
                  <c:v>სომხეთი</c:v>
                </c:pt>
                <c:pt idx="2">
                  <c:v>აზერბაიჯანი</c:v>
                </c:pt>
                <c:pt idx="3">
                  <c:v>რუსეთი</c:v>
                </c:pt>
                <c:pt idx="4">
                  <c:v>პორტები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41493</c:v>
                </c:pt>
                <c:pt idx="1">
                  <c:v>87097</c:v>
                </c:pt>
                <c:pt idx="2">
                  <c:v>77304</c:v>
                </c:pt>
                <c:pt idx="3">
                  <c:v>46151</c:v>
                </c:pt>
                <c:pt idx="4">
                  <c:v>1450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930-4F5E-9F08-E1590AEA9E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გუგუთი</c:v>
                </c:pt>
                <c:pt idx="7">
                  <c:v>ბათუმის პორტი</c:v>
                </c:pt>
                <c:pt idx="8">
                  <c:v>კარწახი</c:v>
                </c:pt>
                <c:pt idx="9">
                  <c:v>ვალე</c:v>
                </c:pt>
                <c:pt idx="10">
                  <c:v>ფოთის პორტი</c:v>
                </c:pt>
              </c:strCache>
            </c:strRef>
          </c:cat>
          <c:val>
            <c:numRef>
              <c:f>Sheet1!$B$2:$B$12</c:f>
              <c:numCache>
                <c:formatCode>#,##0</c:formatCode>
                <c:ptCount val="11"/>
                <c:pt idx="0">
                  <c:v>10481</c:v>
                </c:pt>
                <c:pt idx="1">
                  <c:v>8006</c:v>
                </c:pt>
                <c:pt idx="2">
                  <c:v>6168</c:v>
                </c:pt>
                <c:pt idx="3">
                  <c:v>5393</c:v>
                </c:pt>
                <c:pt idx="4">
                  <c:v>1703</c:v>
                </c:pt>
                <c:pt idx="5">
                  <c:v>1419</c:v>
                </c:pt>
                <c:pt idx="6">
                  <c:v>824</c:v>
                </c:pt>
                <c:pt idx="7">
                  <c:v>725</c:v>
                </c:pt>
                <c:pt idx="8">
                  <c:v>527</c:v>
                </c:pt>
                <c:pt idx="9">
                  <c:v>174</c:v>
                </c:pt>
                <c:pt idx="10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გუგუთი</c:v>
                </c:pt>
                <c:pt idx="7">
                  <c:v>ბათუმის პორტი</c:v>
                </c:pt>
                <c:pt idx="8">
                  <c:v>კარწახი</c:v>
                </c:pt>
                <c:pt idx="9">
                  <c:v>ვალე</c:v>
                </c:pt>
                <c:pt idx="10">
                  <c:v>ფოთის პორტი</c:v>
                </c:pt>
              </c:strCache>
            </c:strRef>
          </c:cat>
          <c:val>
            <c:numRef>
              <c:f>Sheet1!$C$2:$C$12</c:f>
              <c:numCache>
                <c:formatCode>#,##0</c:formatCode>
                <c:ptCount val="11"/>
                <c:pt idx="0">
                  <c:v>8752</c:v>
                </c:pt>
                <c:pt idx="1">
                  <c:v>7725</c:v>
                </c:pt>
                <c:pt idx="2">
                  <c:v>5897</c:v>
                </c:pt>
                <c:pt idx="3">
                  <c:v>5829</c:v>
                </c:pt>
                <c:pt idx="4">
                  <c:v>2825</c:v>
                </c:pt>
                <c:pt idx="5">
                  <c:v>1226</c:v>
                </c:pt>
                <c:pt idx="6">
                  <c:v>999</c:v>
                </c:pt>
                <c:pt idx="7">
                  <c:v>275</c:v>
                </c:pt>
                <c:pt idx="8">
                  <c:v>1301</c:v>
                </c:pt>
                <c:pt idx="9">
                  <c:v>493</c:v>
                </c:pt>
                <c:pt idx="10">
                  <c:v>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752512"/>
        <c:axId val="100868480"/>
      </c:barChart>
      <c:catAx>
        <c:axId val="287525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0868480"/>
        <c:crosses val="autoZero"/>
        <c:auto val="1"/>
        <c:lblAlgn val="ctr"/>
        <c:lblOffset val="100"/>
        <c:noMultiLvlLbl val="0"/>
      </c:catAx>
      <c:valAx>
        <c:axId val="10086848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2875251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view3D>
      <c:rotX val="1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924688222424194E-2"/>
                  <c:y val="-2.42836394647110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6D9-4B00-AEC9-76DA529E4D7B}"/>
                </c:ext>
              </c:extLst>
            </c:dLbl>
            <c:dLbl>
              <c:idx val="1"/>
              <c:layout>
                <c:manualLayout>
                  <c:x val="1.5606697460605998E-3"/>
                  <c:y val="-3.122168559051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920682093784699E-2"/>
                      <c:h val="6.122946236459275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6D9-4B00-AEC9-76DA529E4D7B}"/>
                </c:ext>
              </c:extLst>
            </c:dLbl>
            <c:dLbl>
              <c:idx val="2"/>
              <c:layout>
                <c:manualLayout>
                  <c:x val="-5.7223896300222136E-17"/>
                  <c:y val="-4.85672789294220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6D9-4B00-AEC9-76DA529E4D7B}"/>
                </c:ext>
              </c:extLst>
            </c:dLbl>
            <c:dLbl>
              <c:idx val="3"/>
              <c:layout>
                <c:manualLayout>
                  <c:x val="0"/>
                  <c:y val="-4.16290962252188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6D9-4B00-AEC9-76DA529E4D7B}"/>
                </c:ext>
              </c:extLst>
            </c:dLbl>
            <c:dLbl>
              <c:idx val="4"/>
              <c:layout>
                <c:manualLayout>
                  <c:x val="0"/>
                  <c:y val="-3.4690913521015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6D9-4B00-AEC9-76DA529E4D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მსუბუქი</c:v>
                </c:pt>
                <c:pt idx="1">
                  <c:v>სატვირთო</c:v>
                </c:pt>
                <c:pt idx="2">
                  <c:v>ავტობუსი</c:v>
                </c:pt>
                <c:pt idx="3">
                  <c:v>სპეც. ტექნიკა</c:v>
                </c:pt>
                <c:pt idx="4">
                  <c:v>მოტოციკლი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12275</c:v>
                </c:pt>
                <c:pt idx="1">
                  <c:v>9035</c:v>
                </c:pt>
                <c:pt idx="2">
                  <c:v>722</c:v>
                </c:pt>
                <c:pt idx="3">
                  <c:v>18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62-477F-BFDC-AF82EE0DF0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01309824"/>
        <c:axId val="101325056"/>
        <c:axId val="0"/>
      </c:bar3DChart>
      <c:catAx>
        <c:axId val="101309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1400"/>
            </a:pPr>
            <a:endParaRPr lang="en-US"/>
          </a:p>
        </c:txPr>
        <c:crossAx val="101325056"/>
        <c:crosses val="autoZero"/>
        <c:auto val="1"/>
        <c:lblAlgn val="ctr"/>
        <c:lblOffset val="100"/>
        <c:noMultiLvlLbl val="0"/>
      </c:catAx>
      <c:valAx>
        <c:axId val="101325056"/>
        <c:scaling>
          <c:orientation val="minMax"/>
          <c:max val="19000"/>
        </c:scaling>
        <c:delete val="1"/>
        <c:axPos val="l"/>
        <c:numFmt formatCode="#,##0" sourceLinked="1"/>
        <c:majorTickMark val="none"/>
        <c:minorTickMark val="none"/>
        <c:tickLblPos val="nextTo"/>
        <c:crossAx val="1013098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 წელი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ფოთი პორტი</c:v>
                </c:pt>
                <c:pt idx="1">
                  <c:v>ბათუმი პორტი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181</c:v>
                </c:pt>
                <c:pt idx="1">
                  <c:v>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B6-451B-94AE-E528F49A3C3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 წელი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ფოთი პორტი</c:v>
                </c:pt>
                <c:pt idx="1">
                  <c:v>ბათუმი პორტი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209</c:v>
                </c:pt>
                <c:pt idx="1">
                  <c:v>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50-481B-9149-0E12FCC2EF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502720"/>
        <c:axId val="79529088"/>
      </c:barChart>
      <c:catAx>
        <c:axId val="795027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9529088"/>
        <c:crosses val="autoZero"/>
        <c:auto val="1"/>
        <c:lblAlgn val="ctr"/>
        <c:lblOffset val="100"/>
        <c:noMultiLvlLbl val="0"/>
      </c:catAx>
      <c:valAx>
        <c:axId val="79529088"/>
        <c:scaling>
          <c:orientation val="minMax"/>
          <c:max val="5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7950272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zero"/>
    <c:showDLblsOverMax val="0"/>
  </c:chart>
  <c:spPr>
    <a:effectLst>
      <a:outerShdw dist="279400" sx="1000" sy="1000" algn="ctr" rotWithShape="0">
        <a:srgbClr val="000000">
          <a:alpha val="49000"/>
        </a:srgbClr>
      </a:outerShdw>
    </a:effectLst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D8B7-488A-B8DF-F0A233E4362C}"/>
              </c:ext>
            </c:extLst>
          </c:dPt>
          <c:dPt>
            <c:idx val="1"/>
            <c:bubble3D val="0"/>
            <c:spPr>
              <a:solidFill>
                <a:srgbClr val="FF7C80"/>
              </a:solidFill>
              <a:ln>
                <a:solidFill>
                  <a:srgbClr val="FF7C8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8B7-488A-B8DF-F0A233E4362C}"/>
              </c:ext>
            </c:extLst>
          </c:dPt>
          <c:dLbls>
            <c:dLbl>
              <c:idx val="0"/>
              <c:layout>
                <c:manualLayout>
                  <c:x val="-0.14361723341281168"/>
                  <c:y val="-9.022377143280382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B7-488A-B8DF-F0A233E4362C}"/>
                </c:ext>
              </c:extLst>
            </c:dLbl>
            <c:dLbl>
              <c:idx val="1"/>
              <c:layout>
                <c:manualLayout>
                  <c:x val="0.11168915704522861"/>
                  <c:y val="8.935002592304558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B7-488A-B8DF-F0A233E436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უცხოელები</c:v>
                </c:pt>
                <c:pt idx="1">
                  <c:v>საქართველო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887540</c:v>
                </c:pt>
                <c:pt idx="1">
                  <c:v>483548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ED-413A-9990-CC38DCCB0D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სამგზავრო შემადგენლობა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Sheet1!$B$1:$E$2</c:f>
              <c:multiLvlStrCache>
                <c:ptCount val="4"/>
                <c:lvl>
                  <c:pt idx="0">
                    <c:v>შემოსვლა</c:v>
                  </c:pt>
                  <c:pt idx="1">
                    <c:v>გასვლა</c:v>
                  </c:pt>
                  <c:pt idx="2">
                    <c:v>შემოსვლა</c:v>
                  </c:pt>
                  <c:pt idx="3">
                    <c:v>გასვლა</c:v>
                  </c:pt>
                </c:lvl>
                <c:lvl>
                  <c:pt idx="0">
                    <c:v>2018</c:v>
                  </c:pt>
                  <c:pt idx="2">
                    <c:v>2019</c:v>
                  </c:pt>
                </c:lvl>
              </c:multiLvlStrCache>
            </c:multiLvl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41</c:v>
                </c:pt>
                <c:pt idx="1">
                  <c:v>41</c:v>
                </c:pt>
                <c:pt idx="2">
                  <c:v>41</c:v>
                </c:pt>
                <c:pt idx="3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4A-461C-953E-F442AE730F20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სატვირთო შემადგენლობა</c:v>
                </c:pt>
              </c:strCache>
            </c:strRef>
          </c:tx>
          <c:spPr>
            <a:solidFill>
              <a:srgbClr val="FF99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Sheet1!$B$1:$E$2</c:f>
              <c:multiLvlStrCache>
                <c:ptCount val="4"/>
                <c:lvl>
                  <c:pt idx="0">
                    <c:v>შემოსვლა</c:v>
                  </c:pt>
                  <c:pt idx="1">
                    <c:v>გასვლა</c:v>
                  </c:pt>
                  <c:pt idx="2">
                    <c:v>შემოსვლა</c:v>
                  </c:pt>
                  <c:pt idx="3">
                    <c:v>გასვლა</c:v>
                  </c:pt>
                </c:lvl>
                <c:lvl>
                  <c:pt idx="0">
                    <c:v>2018</c:v>
                  </c:pt>
                  <c:pt idx="2">
                    <c:v>2019</c:v>
                  </c:pt>
                </c:lvl>
              </c:multiLvlStrCache>
            </c:multiLvl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234</c:v>
                </c:pt>
                <c:pt idx="1">
                  <c:v>188</c:v>
                </c:pt>
                <c:pt idx="2">
                  <c:v>244</c:v>
                </c:pt>
                <c:pt idx="3">
                  <c:v>211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4A-461C-953E-F442AE730F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8265472"/>
        <c:axId val="1668273376"/>
      </c:barChart>
      <c:catAx>
        <c:axId val="1668265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8273376"/>
        <c:crosses val="autoZero"/>
        <c:auto val="1"/>
        <c:lblAlgn val="ctr"/>
        <c:lblOffset val="100"/>
        <c:noMultiLvlLbl val="0"/>
      </c:catAx>
      <c:valAx>
        <c:axId val="1668273376"/>
        <c:scaling>
          <c:orientation val="minMax"/>
          <c:max val="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8265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7334039225661599E-2"/>
          <c:y val="0.12815400540682068"/>
          <c:w val="0.86710101026530051"/>
          <c:h val="0.8022861517917215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რაოდენობა</c:v>
                </c:pt>
              </c:strCache>
            </c:strRef>
          </c:tx>
          <c:spPr>
            <a:solidFill>
              <a:srgbClr val="FF99CC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2012 წელი</c:v>
                </c:pt>
                <c:pt idx="1">
                  <c:v>2013 წელი</c:v>
                </c:pt>
                <c:pt idx="2">
                  <c:v>2014 წელი</c:v>
                </c:pt>
                <c:pt idx="3">
                  <c:v>2015 წელი</c:v>
                </c:pt>
                <c:pt idx="4">
                  <c:v>2016 წელი</c:v>
                </c:pt>
                <c:pt idx="5">
                  <c:v>2017 წელი</c:v>
                </c:pt>
                <c:pt idx="6">
                  <c:v>2018 წელი</c:v>
                </c:pt>
                <c:pt idx="7">
                  <c:v>2019 წელი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185267</c:v>
                </c:pt>
                <c:pt idx="1">
                  <c:v>291645</c:v>
                </c:pt>
                <c:pt idx="2">
                  <c:v>295352</c:v>
                </c:pt>
                <c:pt idx="3">
                  <c:v>294012</c:v>
                </c:pt>
                <c:pt idx="4">
                  <c:v>359914</c:v>
                </c:pt>
                <c:pt idx="5">
                  <c:v>367617</c:v>
                </c:pt>
                <c:pt idx="6">
                  <c:v>440729</c:v>
                </c:pt>
                <c:pt idx="7">
                  <c:v>444126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4D-41B6-90AA-92D837BD3B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1"/>
        <c:gapDepth val="130"/>
        <c:shape val="box"/>
        <c:axId val="21002880"/>
        <c:axId val="21025152"/>
        <c:axId val="20980608"/>
      </c:bar3DChart>
      <c:catAx>
        <c:axId val="21002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  <c:crossAx val="21025152"/>
        <c:crosses val="autoZero"/>
        <c:auto val="1"/>
        <c:lblAlgn val="ctr"/>
        <c:lblOffset val="100"/>
        <c:noMultiLvlLbl val="0"/>
      </c:catAx>
      <c:valAx>
        <c:axId val="21025152"/>
        <c:scaling>
          <c:orientation val="minMax"/>
          <c:max val="1500000"/>
          <c:min val="50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  <c:crossAx val="21002880"/>
        <c:crosses val="autoZero"/>
        <c:crossBetween val="between"/>
      </c:valAx>
      <c:serAx>
        <c:axId val="20980608"/>
        <c:scaling>
          <c:orientation val="minMax"/>
        </c:scaling>
        <c:delete val="1"/>
        <c:axPos val="b"/>
        <c:majorTickMark val="out"/>
        <c:minorTickMark val="none"/>
        <c:tickLblPos val="nextTo"/>
        <c:crossAx val="21025152"/>
        <c:crosses val="autoZero"/>
      </c:serAx>
    </c:plotArea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 წ.</c:v>
                </c:pt>
              </c:strCache>
            </c:strRef>
          </c:tx>
          <c:spPr>
            <a:solidFill>
              <a:srgbClr val="FFCCFF"/>
            </a:solidFill>
            <a:ln>
              <a:solidFill>
                <a:schemeClr val="accent1"/>
              </a:solidFill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აზერბაიჯანი</c:v>
                </c:pt>
                <c:pt idx="1">
                  <c:v>სომხეთი</c:v>
                </c:pt>
                <c:pt idx="2">
                  <c:v>რუსეთის ფედერაცია</c:v>
                </c:pt>
                <c:pt idx="3">
                  <c:v>თურქეთი</c:v>
                </c:pt>
                <c:pt idx="4">
                  <c:v>ევროკავშირის ქვეყნები</c:v>
                </c:pt>
                <c:pt idx="5">
                  <c:v>უკრაინა</c:v>
                </c:pt>
                <c:pt idx="6">
                  <c:v>ირანის ისლამური რესპუბლიკა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103987</c:v>
                </c:pt>
                <c:pt idx="1">
                  <c:v>102696</c:v>
                </c:pt>
                <c:pt idx="2">
                  <c:v>70428</c:v>
                </c:pt>
                <c:pt idx="3">
                  <c:v>92188</c:v>
                </c:pt>
                <c:pt idx="4">
                  <c:v>15618</c:v>
                </c:pt>
                <c:pt idx="5">
                  <c:v>10298</c:v>
                </c:pt>
                <c:pt idx="6">
                  <c:v>16694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A1-41E4-95A1-E6A3967E5C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 წ.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FFCCFF"/>
              </a:solidFill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აზერბაიჯანი</c:v>
                </c:pt>
                <c:pt idx="1">
                  <c:v>სომხეთი</c:v>
                </c:pt>
                <c:pt idx="2">
                  <c:v>რუსეთის ფედერაცია</c:v>
                </c:pt>
                <c:pt idx="3">
                  <c:v>თურქეთი</c:v>
                </c:pt>
                <c:pt idx="4">
                  <c:v>ევროკავშირის ქვეყნები</c:v>
                </c:pt>
                <c:pt idx="5">
                  <c:v>უკრაინა</c:v>
                </c:pt>
                <c:pt idx="6">
                  <c:v>ირანის ისლამური რესპუბლიკა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115671</c:v>
                </c:pt>
                <c:pt idx="1">
                  <c:v>92590</c:v>
                </c:pt>
                <c:pt idx="2">
                  <c:v>81573</c:v>
                </c:pt>
                <c:pt idx="3">
                  <c:v>72472</c:v>
                </c:pt>
                <c:pt idx="4">
                  <c:v>19967</c:v>
                </c:pt>
                <c:pt idx="5">
                  <c:v>11858</c:v>
                </c:pt>
                <c:pt idx="6">
                  <c:v>8881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A1-41E4-95A1-E6A3967E5C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868928"/>
        <c:axId val="21870464"/>
      </c:barChart>
      <c:catAx>
        <c:axId val="21868928"/>
        <c:scaling>
          <c:orientation val="minMax"/>
        </c:scaling>
        <c:delete val="0"/>
        <c:axPos val="b"/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870464"/>
        <c:crosses val="autoZero"/>
        <c:auto val="1"/>
        <c:lblAlgn val="ctr"/>
        <c:lblOffset val="100"/>
        <c:noMultiLvlLbl val="0"/>
      </c:catAx>
      <c:valAx>
        <c:axId val="21870464"/>
        <c:scaling>
          <c:orientation val="minMax"/>
          <c:max val="300500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186892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228364247444049E-2"/>
          <c:y val="1.8264528200385991E-2"/>
          <c:w val="0.94862744341563798"/>
          <c:h val="0.676341204349968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FFCCFF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Sheet1!$A$2:$A$21</c:f>
              <c:strCache>
                <c:ptCount val="20"/>
                <c:pt idx="0">
                  <c:v>ისრაელი</c:v>
                </c:pt>
                <c:pt idx="1">
                  <c:v>ინდოეთი</c:v>
                </c:pt>
                <c:pt idx="2">
                  <c:v>ფილიპინები</c:v>
                </c:pt>
                <c:pt idx="3">
                  <c:v>ყაზახეთი</c:v>
                </c:pt>
                <c:pt idx="4">
                  <c:v>ჩინეთი</c:v>
                </c:pt>
                <c:pt idx="5">
                  <c:v>პოლონეთი</c:v>
                </c:pt>
                <c:pt idx="6">
                  <c:v>გერმანია</c:v>
                </c:pt>
                <c:pt idx="7">
                  <c:v>დიდი ბრიტანეთი</c:v>
                </c:pt>
                <c:pt idx="8">
                  <c:v>ბელარუსი</c:v>
                </c:pt>
                <c:pt idx="9">
                  <c:v>ა.შ.შ.</c:v>
                </c:pt>
                <c:pt idx="10">
                  <c:v>უზბეკეთი</c:v>
                </c:pt>
                <c:pt idx="11">
                  <c:v>ლიეტუვა</c:v>
                </c:pt>
                <c:pt idx="12">
                  <c:v>საფრანგეთი</c:v>
                </c:pt>
                <c:pt idx="13">
                  <c:v>ლატვია</c:v>
                </c:pt>
                <c:pt idx="14">
                  <c:v>საბერძნეთი</c:v>
                </c:pt>
                <c:pt idx="15">
                  <c:v>საუდის არაბეთი</c:v>
                </c:pt>
                <c:pt idx="16">
                  <c:v>კუვეიტი</c:v>
                </c:pt>
                <c:pt idx="17">
                  <c:v>იტალია</c:v>
                </c:pt>
                <c:pt idx="18">
                  <c:v>ჩეხეთი</c:v>
                </c:pt>
                <c:pt idx="19">
                  <c:v>თურქმენეთი</c:v>
                </c:pt>
              </c:strCache>
            </c:strRef>
          </c:cat>
          <c:val>
            <c:numRef>
              <c:f>Sheet1!$B$2:$B$21</c:f>
              <c:numCache>
                <c:formatCode>#,##0</c:formatCode>
                <c:ptCount val="20"/>
                <c:pt idx="0">
                  <c:v>7990</c:v>
                </c:pt>
                <c:pt idx="1">
                  <c:v>4637</c:v>
                </c:pt>
                <c:pt idx="2">
                  <c:v>3526</c:v>
                </c:pt>
                <c:pt idx="3">
                  <c:v>3052</c:v>
                </c:pt>
                <c:pt idx="4">
                  <c:v>2637</c:v>
                </c:pt>
                <c:pt idx="5">
                  <c:v>2491</c:v>
                </c:pt>
                <c:pt idx="6">
                  <c:v>2379</c:v>
                </c:pt>
                <c:pt idx="7">
                  <c:v>2267</c:v>
                </c:pt>
                <c:pt idx="8">
                  <c:v>2193</c:v>
                </c:pt>
                <c:pt idx="9">
                  <c:v>2097</c:v>
                </c:pt>
                <c:pt idx="10">
                  <c:v>1859</c:v>
                </c:pt>
                <c:pt idx="11">
                  <c:v>1399</c:v>
                </c:pt>
                <c:pt idx="12">
                  <c:v>1261</c:v>
                </c:pt>
                <c:pt idx="13">
                  <c:v>1178</c:v>
                </c:pt>
                <c:pt idx="14">
                  <c:v>1125</c:v>
                </c:pt>
                <c:pt idx="15">
                  <c:v>1027</c:v>
                </c:pt>
                <c:pt idx="16">
                  <c:v>943</c:v>
                </c:pt>
                <c:pt idx="17">
                  <c:v>874</c:v>
                </c:pt>
                <c:pt idx="18">
                  <c:v>840</c:v>
                </c:pt>
                <c:pt idx="19">
                  <c:v>831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1E-4C58-A21D-477851FCF8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888000"/>
        <c:axId val="22283008"/>
      </c:barChart>
      <c:catAx>
        <c:axId val="21888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700" b="1">
                <a:solidFill>
                  <a:schemeClr val="bg2">
                    <a:lumMod val="25000"/>
                  </a:schemeClr>
                </a:solidFill>
              </a:defRPr>
            </a:pPr>
            <a:endParaRPr lang="en-US"/>
          </a:p>
        </c:txPr>
        <c:crossAx val="22283008"/>
        <c:crosses val="autoZero"/>
        <c:auto val="1"/>
        <c:lblAlgn val="ctr"/>
        <c:lblOffset val="100"/>
        <c:noMultiLvlLbl val="0"/>
      </c:catAx>
      <c:valAx>
        <c:axId val="22283008"/>
        <c:scaling>
          <c:orientation val="minMax"/>
          <c:max val="8000"/>
        </c:scaling>
        <c:delete val="1"/>
        <c:axPos val="l"/>
        <c:numFmt formatCode="#,##0" sourceLinked="1"/>
        <c:majorTickMark val="out"/>
        <c:minorTickMark val="none"/>
        <c:tickLblPos val="nextTo"/>
        <c:crossAx val="218880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13103</c:v>
                </c:pt>
                <c:pt idx="1">
                  <c:v>79013</c:v>
                </c:pt>
                <c:pt idx="2">
                  <c:v>131276</c:v>
                </c:pt>
                <c:pt idx="3">
                  <c:v>79241</c:v>
                </c:pt>
                <c:pt idx="4">
                  <c:v>22331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95-4191-9072-A72EAAB73B4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5.7324843639342173E-3"/>
                  <c:y val="-2.378864928640069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D32-490B-9A48-54D2AF1F34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13033</c:v>
                </c:pt>
                <c:pt idx="1">
                  <c:v>79847</c:v>
                </c:pt>
                <c:pt idx="2">
                  <c:v>130278</c:v>
                </c:pt>
                <c:pt idx="3">
                  <c:v>78967</c:v>
                </c:pt>
                <c:pt idx="4">
                  <c:v>22185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95-4191-9072-A72EAAB73B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214912"/>
        <c:axId val="22216704"/>
        <c:axId val="0"/>
      </c:bar3DChart>
      <c:catAx>
        <c:axId val="2221491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2216704"/>
        <c:crosses val="autoZero"/>
        <c:auto val="1"/>
        <c:lblAlgn val="ctr"/>
        <c:lblOffset val="100"/>
        <c:noMultiLvlLbl val="0"/>
      </c:catAx>
      <c:valAx>
        <c:axId val="22216704"/>
        <c:scaling>
          <c:orientation val="minMax"/>
          <c:max val="14000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2221491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108281213113358E-3"/>
                  <c:y val="1.5570932134848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C7E-4A9A-B201-3AACB0BEFD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9217</c:v>
                </c:pt>
                <c:pt idx="1">
                  <c:v>29099</c:v>
                </c:pt>
                <c:pt idx="2">
                  <c:v>39227</c:v>
                </c:pt>
                <c:pt idx="3">
                  <c:v>29446</c:v>
                </c:pt>
                <c:pt idx="4">
                  <c:v>12173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0F-4B17-B083-A1F8A90E4C1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464968727868435E-2"/>
                  <c:y val="-9.515459714560277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C7E-4A9A-B201-3AACB0BEFDBA}"/>
                </c:ext>
              </c:extLst>
            </c:dLbl>
            <c:dLbl>
              <c:idx val="4"/>
              <c:layout>
                <c:manualLayout>
                  <c:x val="1.9108281213114058E-3"/>
                  <c:y val="-1.0380621423232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F0F-4B17-B083-A1F8A90E4C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9262</c:v>
                </c:pt>
                <c:pt idx="1">
                  <c:v>29820</c:v>
                </c:pt>
                <c:pt idx="2">
                  <c:v>38632</c:v>
                </c:pt>
                <c:pt idx="3">
                  <c:v>29291</c:v>
                </c:pt>
                <c:pt idx="4">
                  <c:v>12099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0F-4B17-B083-A1F8A90E4C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265216"/>
        <c:axId val="22275200"/>
        <c:axId val="0"/>
      </c:bar3DChart>
      <c:catAx>
        <c:axId val="2226521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2275200"/>
        <c:crosses val="autoZero"/>
        <c:auto val="1"/>
        <c:lblAlgn val="ctr"/>
        <c:lblOffset val="100"/>
        <c:noMultiLvlLbl val="0"/>
      </c:catAx>
      <c:valAx>
        <c:axId val="22275200"/>
        <c:scaling>
          <c:orientation val="minMax"/>
          <c:max val="4500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2226521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0"/>
    </c:view3D>
    <c:floor>
      <c:thickness val="0"/>
      <c:spPr>
        <a:solidFill>
          <a:schemeClr val="lt1"/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3611841720463298E-2"/>
          <c:y val="0"/>
          <c:w val="0.95721992602140105"/>
          <c:h val="0.74226297307188838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pattFill prst="ltDnDiag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solidFill>
                <a:schemeClr val="accent1"/>
              </a:solidFill>
            </a:ln>
            <a:effectLst/>
            <a:sp3d>
              <a:contourClr>
                <a:schemeClr val="accent1"/>
              </a:contourClr>
            </a:sp3d>
          </c:spPr>
          <c:invertIfNegative val="0"/>
          <c:dLbls>
            <c:dLbl>
              <c:idx val="0"/>
              <c:layout>
                <c:manualLayout>
                  <c:x val="7.778195268836134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8E3-47B4-8876-349D28B57717}"/>
                </c:ext>
              </c:extLst>
            </c:dLbl>
            <c:dLbl>
              <c:idx val="1"/>
              <c:layout>
                <c:manualLayout>
                  <c:x val="5.833646451627163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E3-47B4-8876-349D28B577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256397</c:v>
                </c:pt>
                <c:pt idx="1">
                  <c:v>238941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62-477F-BFDC-AF82EE0DF04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pattFill prst="ltDnDiag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solidFill>
                <a:schemeClr val="accent2"/>
              </a:solidFill>
            </a:ln>
            <a:effectLst/>
            <a:sp3d>
              <a:contourClr>
                <a:schemeClr val="accent2"/>
              </a:contourClr>
            </a:sp3d>
          </c:spPr>
          <c:invertIfNegative val="0"/>
          <c:dLbls>
            <c:dLbl>
              <c:idx val="0"/>
              <c:layout>
                <c:manualLayout>
                  <c:x val="1.1667292903254255E-2"/>
                  <c:y val="5.31811988130956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E3-47B4-8876-349D28B57717}"/>
                </c:ext>
              </c:extLst>
            </c:dLbl>
            <c:dLbl>
              <c:idx val="1"/>
              <c:layout>
                <c:manualLayout>
                  <c:x val="9.7227440860451781E-3"/>
                  <c:y val="-5.31811988130961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E3-47B4-8876-349D28B577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264346</c:v>
                </c:pt>
                <c:pt idx="1">
                  <c:v>244607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62-477F-BFDC-AF82EE0DF0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22566016"/>
        <c:axId val="22567552"/>
        <c:axId val="0"/>
      </c:bar3DChart>
      <c:catAx>
        <c:axId val="225660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567552"/>
        <c:crosses val="autoZero"/>
        <c:auto val="1"/>
        <c:lblAlgn val="ctr"/>
        <c:lblOffset val="100"/>
        <c:noMultiLvlLbl val="0"/>
      </c:catAx>
      <c:valAx>
        <c:axId val="22567552"/>
        <c:scaling>
          <c:orientation val="minMax"/>
          <c:max val="2200000"/>
        </c:scaling>
        <c:delete val="1"/>
        <c:axPos val="b"/>
        <c:numFmt formatCode="General" sourceLinked="1"/>
        <c:majorTickMark val="none"/>
        <c:minorTickMark val="none"/>
        <c:tickLblPos val="nextTo"/>
        <c:crossAx val="22566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361849912066584"/>
          <c:y val="0.76744531758388179"/>
          <c:w val="0.28109570885541402"/>
          <c:h val="0.108829670251442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4500</c:v>
                </c:pt>
                <c:pt idx="1">
                  <c:v>36318</c:v>
                </c:pt>
                <c:pt idx="2">
                  <c:v>51434</c:v>
                </c:pt>
                <c:pt idx="3">
                  <c:v>32625</c:v>
                </c:pt>
                <c:pt idx="4">
                  <c:v>11388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C1-4383-85C7-719A5719EBE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99CC"/>
            </a:solidFill>
          </c:spPr>
          <c:invertIfNegative val="0"/>
          <c:dLbls>
            <c:dLbl>
              <c:idx val="2"/>
              <c:layout>
                <c:manualLayout>
                  <c:x val="-1.5045890718987447E-7"/>
                  <c:y val="-3.11418642696967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C1-4383-85C7-719A5719EBE3}"/>
                </c:ext>
              </c:extLst>
            </c:dLbl>
            <c:dLbl>
              <c:idx val="4"/>
              <c:layout>
                <c:manualLayout>
                  <c:x val="0"/>
                  <c:y val="-2.0761242846464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FC1-4383-85C7-719A5719EB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4875</c:v>
                </c:pt>
                <c:pt idx="1">
                  <c:v>37915</c:v>
                </c:pt>
                <c:pt idx="2">
                  <c:v>52598</c:v>
                </c:pt>
                <c:pt idx="3">
                  <c:v>32996</c:v>
                </c:pt>
                <c:pt idx="4">
                  <c:v>11203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C1-4383-85C7-719A5719EB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852736"/>
        <c:axId val="22854272"/>
        <c:axId val="0"/>
      </c:bar3DChart>
      <c:catAx>
        <c:axId val="228527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2854272"/>
        <c:crosses val="autoZero"/>
        <c:auto val="1"/>
        <c:lblAlgn val="ctr"/>
        <c:lblOffset val="100"/>
        <c:noMultiLvlLbl val="0"/>
      </c:catAx>
      <c:valAx>
        <c:axId val="22854272"/>
        <c:scaling>
          <c:orientation val="minMax"/>
          <c:max val="6000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2285273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/>
      </a:solidFill>
      <a:sp3d/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0.38247</cdr:x>
      <cdr:y>0</cdr:y>
    </cdr:from>
    <cdr:to>
      <cdr:x>0.70424</cdr:x>
      <cdr:y>0.2146</cdr:y>
    </cdr:to>
    <cdr:sp macro="" textlink="">
      <cdr:nvSpPr>
        <cdr:cNvPr id="2" name="Title 1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1604875" y="-2304806"/>
          <a:ext cx="1350189" cy="561322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tx2">
              <a:lumMod val="40000"/>
              <a:lumOff val="60000"/>
            </a:schemeClr>
          </a:solidFill>
          <a:prstDash val="sysDash"/>
        </a:ln>
      </cdr:spPr>
      <cdr:txBody>
        <a:bodyPr xmlns:a="http://schemas.openxmlformats.org/drawingml/2006/main" vert="horz" lIns="91440" tIns="45720" rIns="91440" bIns="45720" rtlCol="0" anchor="b"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lvl="0" algn="ctr"/>
          <a:r>
            <a:rPr lang="ka-GE" sz="900" i="1" dirty="0" smtClean="0"/>
            <a:t>პორტები– </a:t>
          </a:r>
        </a:p>
        <a:p xmlns:a="http://schemas.openxmlformats.org/drawingml/2006/main">
          <a:pPr lvl="0" algn="ctr"/>
          <a:r>
            <a:rPr lang="ka-GE" sz="900" b="1" i="1" dirty="0" smtClean="0"/>
            <a:t>1 450-</a:t>
          </a:r>
          <a:r>
            <a:rPr lang="ka-GE" sz="900" i="1" dirty="0" smtClean="0"/>
            <a:t>ჯერ</a:t>
          </a:r>
          <a:endParaRPr lang="en-US" sz="900" i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5D8BA-589C-4C86-8FAA-DC361E30451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9C2F0-1C49-41AF-915B-8A5729E21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23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331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73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655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448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26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50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89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18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74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63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655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633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7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7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23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91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6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39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19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8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0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1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4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786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3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7.xml"/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chart" Target="../charts/chart16.xml"/><Relationship Id="rId10" Type="http://schemas.microsoft.com/office/2007/relationships/hdphoto" Target="../media/hdphoto2.wdp"/><Relationship Id="rId4" Type="http://schemas.openxmlformats.org/officeDocument/2006/relationships/chart" Target="../charts/chart15.xml"/><Relationship Id="rId9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0.xml"/><Relationship Id="rId3" Type="http://schemas.openxmlformats.org/officeDocument/2006/relationships/image" Target="../media/image16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chart" Target="../charts/chart19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9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chart" Target="../charts/chart14.xml"/><Relationship Id="rId5" Type="http://schemas.openxmlformats.org/officeDocument/2006/relationships/chart" Target="../charts/chart12.xml"/><Relationship Id="rId10" Type="http://schemas.openxmlformats.org/officeDocument/2006/relationships/image" Target="../media/image13.png"/><Relationship Id="rId4" Type="http://schemas.openxmlformats.org/officeDocument/2006/relationships/chart" Target="../charts/chart11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7814553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60772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9" name="TextBox 1"/>
          <p:cNvSpPr txBox="1">
            <a:spLocks noChangeArrowheads="1"/>
          </p:cNvSpPr>
          <p:nvPr/>
        </p:nvSpPr>
        <p:spPr bwMode="auto">
          <a:xfrm>
            <a:off x="4965912" y="2200368"/>
            <a:ext cx="6974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საქართველოს სახელმწიფო საზღვრის კვეთის სტატისტიკა</a:t>
            </a:r>
          </a:p>
          <a:p>
            <a:pPr algn="ctr">
              <a:lnSpc>
                <a:spcPct val="150000"/>
              </a:lnSpc>
            </a:pPr>
            <a:r>
              <a:rPr lang="ka-GE" sz="1600" b="1" dirty="0" smtClean="0"/>
              <a:t> </a:t>
            </a:r>
            <a:r>
              <a:rPr lang="ka-GE" sz="16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(თებერვალი, 20</a:t>
            </a:r>
            <a:r>
              <a:rPr lang="en-US" sz="16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19</a:t>
            </a:r>
            <a:r>
              <a:rPr lang="ka-GE" sz="16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Headings)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6806666" y="6481417"/>
            <a:ext cx="52578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ka-GE" sz="900" dirty="0">
                <a:latin typeface="Sylfaen (Headings)"/>
              </a:rPr>
              <a:t>© </a:t>
            </a:r>
            <a:r>
              <a:rPr lang="ka-GE" sz="900" dirty="0" smtClean="0">
                <a:latin typeface="Sylfaen (Headings)"/>
              </a:rPr>
              <a:t>20</a:t>
            </a:r>
            <a:r>
              <a:rPr lang="en-US" sz="900" dirty="0" smtClean="0">
                <a:latin typeface="Sylfaen (Headings)"/>
              </a:rPr>
              <a:t>22</a:t>
            </a:r>
            <a:r>
              <a:rPr lang="ka-GE" sz="900" dirty="0" smtClean="0">
                <a:latin typeface="Sylfaen (Headings)"/>
              </a:rPr>
              <a:t>, </a:t>
            </a:r>
            <a:r>
              <a:rPr lang="en-US" sz="900" dirty="0" smtClean="0">
                <a:latin typeface="Sylfaen (Headings)"/>
              </a:rPr>
              <a:t> </a:t>
            </a:r>
            <a:r>
              <a:rPr lang="ka-GE" sz="900" dirty="0">
                <a:latin typeface="Sylfaen (Headings)"/>
              </a:rPr>
              <a:t>შსს საინფორმაციო-ანალიტიკური დეპარტამენტი</a:t>
            </a:r>
            <a:r>
              <a:rPr lang="en-US" sz="900" dirty="0">
                <a:latin typeface="Sylfaen (Headings)"/>
              </a:rPr>
              <a:t> - </a:t>
            </a:r>
            <a:r>
              <a:rPr lang="ka-GE" sz="900" dirty="0">
                <a:latin typeface="Sylfaen (Headings)"/>
              </a:rPr>
              <a:t>საინფორმაციო  ცენტრი</a:t>
            </a:r>
            <a:endParaRPr lang="en-US" sz="900" dirty="0">
              <a:latin typeface="Sylfaen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321071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707578" y="11263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78796" y="-4442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8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4262499"/>
              </p:ext>
            </p:extLst>
          </p:nvPr>
        </p:nvGraphicFramePr>
        <p:xfrm>
          <a:off x="2181533" y="848133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4" name="Title 1"/>
          <p:cNvSpPr txBox="1">
            <a:spLocks/>
          </p:cNvSpPr>
          <p:nvPr/>
        </p:nvSpPr>
        <p:spPr>
          <a:xfrm>
            <a:off x="1766672" y="95365"/>
            <a:ext cx="9383156" cy="100891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ka-GE" sz="1600" b="1" dirty="0" smtClean="0"/>
          </a:p>
          <a:p>
            <a:pPr>
              <a:lnSpc>
                <a:spcPct val="150000"/>
              </a:lnSpc>
            </a:pPr>
            <a:r>
              <a:rPr lang="ka-GE" sz="3400" b="1" dirty="0" smtClean="0">
                <a:latin typeface="Sylfaen" panose="010A0502050306030303" pitchFamily="18" charset="0"/>
              </a:rPr>
              <a:t>საავტომობილო ტრანსპორტის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3400" b="1" dirty="0" smtClean="0">
                <a:latin typeface="Sylfaen" panose="010A0502050306030303" pitchFamily="18" charset="0"/>
              </a:rPr>
              <a:t>სასაზღვრო-გამტარი პუნქტების მიხედვით  </a:t>
            </a:r>
          </a:p>
          <a:p>
            <a:pPr>
              <a:lnSpc>
                <a:spcPct val="150000"/>
              </a:lnSpc>
            </a:pP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(თებერვალი, 2019 წელი)</a:t>
            </a:r>
            <a:endParaRPr lang="en-US" sz="3000" b="1" dirty="0">
              <a:latin typeface="Sylfaen (Headings)"/>
            </a:endParaRPr>
          </a:p>
          <a:p>
            <a:pPr>
              <a:lnSpc>
                <a:spcPct val="150000"/>
              </a:lnSpc>
            </a:pPr>
            <a:endParaRPr lang="en-US" sz="1200" b="1" dirty="0"/>
          </a:p>
        </p:txBody>
      </p:sp>
      <p:graphicFrame>
        <p:nvGraphicFramePr>
          <p:cNvPr id="65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6554733"/>
              </p:ext>
            </p:extLst>
          </p:nvPr>
        </p:nvGraphicFramePr>
        <p:xfrm>
          <a:off x="4972990" y="2304806"/>
          <a:ext cx="4196131" cy="2615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7" name="Title 1"/>
          <p:cNvSpPr txBox="1">
            <a:spLocks/>
          </p:cNvSpPr>
          <p:nvPr/>
        </p:nvSpPr>
        <p:spPr>
          <a:xfrm>
            <a:off x="2069925" y="2749599"/>
            <a:ext cx="2874490" cy="1381328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</a:pPr>
            <a:r>
              <a:rPr lang="ka-GE" sz="1200" b="1" dirty="0">
                <a:latin typeface="Sylfaen (Body)"/>
              </a:rPr>
              <a:t>საავტომობილო ტრანსპორტის </a:t>
            </a:r>
            <a:r>
              <a:rPr lang="ka-GE" sz="1200" b="1" dirty="0" smtClean="0">
                <a:latin typeface="Sylfaen (Body)"/>
              </a:rPr>
              <a:t>მოძრაობის დინამიკა მოსაზღვრე ქვეყნების მიხედვით </a:t>
            </a:r>
          </a:p>
          <a:p>
            <a:pPr lvl="0">
              <a:lnSpc>
                <a:spcPct val="100000"/>
              </a:lnSpc>
            </a:pPr>
            <a:r>
              <a:rPr lang="ka-GE" sz="1200" dirty="0" smtClean="0">
                <a:latin typeface="Sylfaen (Body)"/>
              </a:rPr>
              <a:t>კვეთების</a:t>
            </a:r>
            <a:endParaRPr lang="en-US" sz="1200" dirty="0">
              <a:latin typeface="Sylfaen (Body)"/>
            </a:endParaRPr>
          </a:p>
          <a:p>
            <a:pPr lvl="0">
              <a:lnSpc>
                <a:spcPct val="100000"/>
              </a:lnSpc>
            </a:pPr>
            <a:r>
              <a:rPr lang="ka-GE" sz="1200" dirty="0" smtClean="0">
                <a:latin typeface="Sylfaen (Body)"/>
              </a:rPr>
              <a:t>რაოდენობა </a:t>
            </a:r>
            <a:r>
              <a:rPr lang="ka-GE" sz="1200" dirty="0">
                <a:latin typeface="Sylfaen (Body)"/>
              </a:rPr>
              <a:t>ორივე </a:t>
            </a:r>
            <a:r>
              <a:rPr lang="ka-GE" sz="1200" dirty="0" smtClean="0">
                <a:latin typeface="Sylfaen (Body)"/>
              </a:rPr>
              <a:t>მიმართულებით:  </a:t>
            </a:r>
            <a:endParaRPr lang="en-US" sz="1200" dirty="0">
              <a:latin typeface="Sylfaen (Body)"/>
            </a:endParaRPr>
          </a:p>
          <a:p>
            <a:pPr lvl="0">
              <a:lnSpc>
                <a:spcPct val="100000"/>
              </a:lnSpc>
            </a:pPr>
            <a:r>
              <a:rPr lang="ka-GE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253 495</a:t>
            </a:r>
            <a:endParaRPr lang="en-US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Body)"/>
            </a:endParaRPr>
          </a:p>
        </p:txBody>
      </p:sp>
      <p:sp>
        <p:nvSpPr>
          <p:cNvPr id="68" name="Title 1"/>
          <p:cNvSpPr txBox="1">
            <a:spLocks/>
          </p:cNvSpPr>
          <p:nvPr/>
        </p:nvSpPr>
        <p:spPr>
          <a:xfrm>
            <a:off x="8044360" y="2669268"/>
            <a:ext cx="1118814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თურქეთისკენ/ თურქეთიდან - </a:t>
            </a:r>
            <a:r>
              <a:rPr lang="ka-GE" sz="900" i="1" dirty="0" smtClean="0"/>
              <a:t>   </a:t>
            </a:r>
            <a:r>
              <a:rPr lang="ka-GE" sz="900" b="1" i="1" dirty="0" smtClean="0"/>
              <a:t>41 493-</a:t>
            </a:r>
            <a:r>
              <a:rPr lang="ka-GE" sz="900" i="1" dirty="0" smtClean="0"/>
              <a:t>ჯერ</a:t>
            </a:r>
            <a:endParaRPr lang="ka-GE" sz="900" i="1" dirty="0"/>
          </a:p>
        </p:txBody>
      </p:sp>
      <p:sp>
        <p:nvSpPr>
          <p:cNvPr id="69" name="Title 1"/>
          <p:cNvSpPr txBox="1">
            <a:spLocks/>
          </p:cNvSpPr>
          <p:nvPr/>
        </p:nvSpPr>
        <p:spPr>
          <a:xfrm>
            <a:off x="8092672" y="4018006"/>
            <a:ext cx="1391188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სომხეთისკენ/</a:t>
            </a:r>
          </a:p>
          <a:p>
            <a:pPr lvl="0"/>
            <a:r>
              <a:rPr lang="ka-GE" sz="900" i="1" dirty="0"/>
              <a:t>სომხეთიდან - </a:t>
            </a:r>
            <a:endParaRPr lang="ka-GE" sz="900" i="1" dirty="0" smtClean="0"/>
          </a:p>
          <a:p>
            <a:pPr lvl="0"/>
            <a:r>
              <a:rPr lang="ka-GE" sz="900" b="1" i="1" dirty="0" smtClean="0"/>
              <a:t>87 097-</a:t>
            </a:r>
            <a:r>
              <a:rPr lang="ka-GE" sz="900" i="1" dirty="0" smtClean="0"/>
              <a:t>ჯერ</a:t>
            </a:r>
            <a:endParaRPr lang="en-US" sz="900" i="1" dirty="0"/>
          </a:p>
        </p:txBody>
      </p:sp>
      <p:sp>
        <p:nvSpPr>
          <p:cNvPr id="70" name="Title 1"/>
          <p:cNvSpPr txBox="1">
            <a:spLocks/>
          </p:cNvSpPr>
          <p:nvPr/>
        </p:nvSpPr>
        <p:spPr>
          <a:xfrm>
            <a:off x="5033639" y="3844967"/>
            <a:ext cx="1304407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აზერბაიჯანისკენ</a:t>
            </a:r>
          </a:p>
          <a:p>
            <a:pPr lvl="0"/>
            <a:r>
              <a:rPr lang="ka-GE" sz="900" i="1" dirty="0"/>
              <a:t>/აზერბაიჯანიდან – </a:t>
            </a:r>
            <a:r>
              <a:rPr lang="ka-GE" sz="900" b="1" i="1" dirty="0" smtClean="0"/>
              <a:t>77 304-</a:t>
            </a:r>
            <a:r>
              <a:rPr lang="ka-GE" sz="900" i="1" dirty="0" smtClean="0"/>
              <a:t>ჯერ</a:t>
            </a:r>
            <a:endParaRPr lang="en-US" sz="900" i="1" dirty="0"/>
          </a:p>
        </p:txBody>
      </p:sp>
      <p:sp>
        <p:nvSpPr>
          <p:cNvPr id="71" name="Title 1"/>
          <p:cNvSpPr txBox="1">
            <a:spLocks/>
          </p:cNvSpPr>
          <p:nvPr/>
        </p:nvSpPr>
        <p:spPr>
          <a:xfrm>
            <a:off x="5128435" y="2684999"/>
            <a:ext cx="1391188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რუსეთისკენ/</a:t>
            </a:r>
          </a:p>
          <a:p>
            <a:pPr lvl="0"/>
            <a:r>
              <a:rPr lang="ka-GE" sz="900" i="1" dirty="0"/>
              <a:t>რუსეთიდან – </a:t>
            </a:r>
          </a:p>
          <a:p>
            <a:pPr lvl="0"/>
            <a:r>
              <a:rPr lang="ka-GE" sz="900" b="1" i="1" dirty="0" smtClean="0"/>
              <a:t>46 151-</a:t>
            </a:r>
            <a:r>
              <a:rPr lang="ka-GE" sz="900" i="1" dirty="0" smtClean="0"/>
              <a:t>ჯერ</a:t>
            </a:r>
            <a:endParaRPr lang="en-US" sz="9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99000"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360" y="985651"/>
            <a:ext cx="809154" cy="488573"/>
          </a:xfrm>
          <a:prstGeom prst="rect">
            <a:avLst/>
          </a:prstGeom>
        </p:spPr>
      </p:pic>
      <p:graphicFrame>
        <p:nvGraphicFramePr>
          <p:cNvPr id="78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8971486"/>
              </p:ext>
            </p:extLst>
          </p:nvPr>
        </p:nvGraphicFramePr>
        <p:xfrm>
          <a:off x="2282936" y="5095877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  <a14:imgEffect>
                      <a14:brightnessContrast bright="-100000"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450" y="5092535"/>
            <a:ext cx="888724" cy="62518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183394" y="4676027"/>
            <a:ext cx="779926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000" b="1" dirty="0">
                <a:latin typeface="Sylfaen" panose="010A0502050306030303" pitchFamily="18" charset="0"/>
              </a:rPr>
              <a:t>საავტომობილო ტრანსპორტის </a:t>
            </a:r>
            <a:r>
              <a:rPr lang="ka-GE" sz="1000" b="1" dirty="0" smtClean="0">
                <a:latin typeface="Sylfaen" panose="010A0502050306030303" pitchFamily="18" charset="0"/>
              </a:rPr>
              <a:t>მისაბმელების მოძრაობის </a:t>
            </a:r>
            <a:r>
              <a:rPr lang="ka-GE" sz="1000" b="1" dirty="0">
                <a:latin typeface="Sylfaen" panose="010A0502050306030303" pitchFamily="18" charset="0"/>
              </a:rPr>
              <a:t>დინამიკა </a:t>
            </a:r>
          </a:p>
          <a:p>
            <a:pPr algn="ctr">
              <a:lnSpc>
                <a:spcPct val="150000"/>
              </a:lnSpc>
            </a:pPr>
            <a:r>
              <a:rPr lang="ka-GE" sz="1000" b="1" dirty="0">
                <a:latin typeface="Sylfaen" panose="010A0502050306030303" pitchFamily="18" charset="0"/>
              </a:rPr>
              <a:t>სასაზღვრო-გამტარი პუნქტების მიხედვით  </a:t>
            </a:r>
          </a:p>
          <a:p>
            <a:pPr algn="ctr">
              <a:lnSpc>
                <a:spcPct val="150000"/>
              </a:lnSpc>
            </a:pPr>
            <a:r>
              <a:rPr lang="ka-GE" sz="1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(თებერვალი, 2019 წელი</a:t>
            </a:r>
            <a:r>
              <a:rPr lang="ka-GE" sz="1000" b="1" dirty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)</a:t>
            </a:r>
            <a:endParaRPr lang="en-US" sz="1000" b="1" dirty="0">
              <a:latin typeface="Sylfaen (Body)"/>
            </a:endParaRPr>
          </a:p>
        </p:txBody>
      </p:sp>
    </p:spTree>
    <p:extLst>
      <p:ext uri="{BB962C8B-B14F-4D97-AF65-F5344CB8AC3E}">
        <p14:creationId xmlns:p14="http://schemas.microsoft.com/office/powerpoint/2010/main" val="1474424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0.00694 L 0.6582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04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25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25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25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25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7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25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8" grpId="0">
        <p:bldAsOne/>
      </p:bldGraphic>
      <p:bldP spid="64" grpId="0"/>
      <p:bldGraphic spid="65" grpId="0">
        <p:bldAsOne/>
      </p:bldGraphic>
      <p:bldP spid="67" grpId="0" animBg="1"/>
      <p:bldP spid="68" grpId="0" animBg="1"/>
      <p:bldP spid="69" grpId="0" animBg="1"/>
      <p:bldP spid="70" grpId="0" animBg="1"/>
      <p:bldP spid="71" grpId="0" animBg="1"/>
      <p:bldGraphic spid="78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37710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23129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3524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9" name="Title 1"/>
          <p:cNvSpPr txBox="1">
            <a:spLocks/>
          </p:cNvSpPr>
          <p:nvPr/>
        </p:nvSpPr>
        <p:spPr>
          <a:xfrm>
            <a:off x="2826848" y="262331"/>
            <a:ext cx="7453490" cy="627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400" b="1" dirty="0" smtClean="0">
                <a:latin typeface="Sylfaen" panose="010A0502050306030303" pitchFamily="18" charset="0"/>
              </a:rPr>
              <a:t>საავტომობილო </a:t>
            </a:r>
            <a:r>
              <a:rPr lang="ka-GE" sz="1400" b="1" dirty="0">
                <a:latin typeface="Sylfaen" panose="010A0502050306030303" pitchFamily="18" charset="0"/>
              </a:rPr>
              <a:t>ტრანსპორტის </a:t>
            </a:r>
            <a:r>
              <a:rPr lang="ka-GE" sz="1400" b="1" dirty="0" smtClean="0">
                <a:latin typeface="Sylfaen" panose="010A0502050306030303" pitchFamily="18" charset="0"/>
              </a:rPr>
              <a:t>ტრანზიტული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(თებერვალი, 2019 წელი)</a:t>
            </a:r>
            <a:endParaRPr lang="en-US" sz="1300" b="1" dirty="0">
              <a:latin typeface="Sylfaen (Headings)"/>
            </a:endParaRPr>
          </a:p>
        </p:txBody>
      </p:sp>
      <p:graphicFrame>
        <p:nvGraphicFramePr>
          <p:cNvPr id="7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768625"/>
              </p:ext>
            </p:extLst>
          </p:nvPr>
        </p:nvGraphicFramePr>
        <p:xfrm>
          <a:off x="2776660" y="1729714"/>
          <a:ext cx="8137532" cy="3660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49678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0694 L 0.6506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96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Graphic spid="70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2" descr="Image result for train icon 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" y="4979936"/>
            <a:ext cx="1113033" cy="1113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2645923" y="369794"/>
            <a:ext cx="60603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1400" b="1" dirty="0"/>
              <a:t> </a:t>
            </a:r>
            <a:r>
              <a:rPr lang="ka-GE" sz="1400" b="1" dirty="0">
                <a:latin typeface="Sylfaen (Body)"/>
              </a:rPr>
              <a:t>სარკინიგზო </a:t>
            </a:r>
            <a:r>
              <a:rPr lang="ka-GE" sz="1400" b="1" dirty="0" smtClean="0">
                <a:latin typeface="Sylfaen (Body)"/>
              </a:rPr>
              <a:t>ტრანსპორტის </a:t>
            </a:r>
            <a:r>
              <a:rPr lang="ka-GE" sz="1400" b="1" dirty="0">
                <a:latin typeface="Sylfaen (Body)"/>
              </a:rPr>
              <a:t>მოძრაობის დინამიკა</a:t>
            </a:r>
            <a:r>
              <a:rPr lang="en-US" sz="1400" b="1" dirty="0">
                <a:latin typeface="Sylfaen (Body)"/>
              </a:rPr>
              <a:t> </a:t>
            </a:r>
            <a:endParaRPr lang="ka-GE" sz="1400" b="1" dirty="0" smtClean="0">
              <a:latin typeface="Sylfaen (Body)"/>
            </a:endParaRPr>
          </a:p>
          <a:p>
            <a:pPr algn="ctr"/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(თებერვალი,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2019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endParaRPr lang="en-US" sz="1200" b="1" dirty="0">
              <a:latin typeface="Sylfaen (Headings)"/>
            </a:endParaRPr>
          </a:p>
          <a:p>
            <a:pPr algn="ctr"/>
            <a:endParaRPr lang="en-US" sz="14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2770" y="-5124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7" name="Rectangle 66"/>
          <p:cNvSpPr/>
          <p:nvPr/>
        </p:nvSpPr>
        <p:spPr>
          <a:xfrm>
            <a:off x="1889292" y="3385932"/>
            <a:ext cx="727388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400" b="1" dirty="0" smtClean="0">
                <a:latin typeface="Sylfaen (Body)"/>
              </a:rPr>
              <a:t>საზღვაო რეისების დინამიკა</a:t>
            </a:r>
            <a:r>
              <a:rPr lang="en-US" sz="1400" b="1" dirty="0" smtClean="0">
                <a:latin typeface="Sylfaen (Body)"/>
              </a:rPr>
              <a:t> </a:t>
            </a:r>
            <a:r>
              <a:rPr lang="en-US" sz="1400" b="1" dirty="0">
                <a:latin typeface="Sylfaen (Body)"/>
              </a:rPr>
              <a:t>(</a:t>
            </a:r>
            <a:r>
              <a:rPr lang="ka-GE" sz="1400" b="1" dirty="0" smtClean="0">
                <a:latin typeface="Sylfaen (Body)"/>
              </a:rPr>
              <a:t>შემოსვლა</a:t>
            </a:r>
            <a:r>
              <a:rPr lang="ka-GE" sz="1400" b="1" dirty="0">
                <a:latin typeface="Sylfaen (Body)"/>
              </a:rPr>
              <a:t> </a:t>
            </a:r>
            <a:r>
              <a:rPr lang="ka-GE" sz="1400" dirty="0" smtClean="0">
                <a:latin typeface="Sylfaen (Body)"/>
              </a:rPr>
              <a:t>+</a:t>
            </a:r>
            <a:r>
              <a:rPr lang="ka-GE" sz="1400" b="1" dirty="0" smtClean="0">
                <a:latin typeface="Sylfaen (Body)"/>
              </a:rPr>
              <a:t> გასვლა</a:t>
            </a:r>
            <a:r>
              <a:rPr lang="en-US" sz="1400" b="1" dirty="0" smtClean="0">
                <a:latin typeface="Sylfaen (Body)"/>
              </a:rPr>
              <a:t>)</a:t>
            </a:r>
            <a:br>
              <a:rPr lang="en-US" sz="1400" b="1" dirty="0" smtClean="0">
                <a:latin typeface="Sylfaen (Body)"/>
              </a:rPr>
            </a:br>
            <a:r>
              <a:rPr lang="ka-GE" sz="1400" b="1" dirty="0" smtClean="0"/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(თებერვალი,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2019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endParaRPr lang="en-US" sz="1200" b="1" dirty="0" smtClean="0">
              <a:latin typeface="Sylfaen (Headings)"/>
            </a:endParaRPr>
          </a:p>
          <a:p>
            <a:pPr algn="ctr">
              <a:lnSpc>
                <a:spcPct val="150000"/>
              </a:lnSpc>
            </a:pPr>
            <a:endParaRPr lang="en-US" sz="1400" b="1" dirty="0"/>
          </a:p>
        </p:txBody>
      </p:sp>
      <p:graphicFrame>
        <p:nvGraphicFramePr>
          <p:cNvPr id="6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156584"/>
              </p:ext>
            </p:extLst>
          </p:nvPr>
        </p:nvGraphicFramePr>
        <p:xfrm>
          <a:off x="2000159" y="4166700"/>
          <a:ext cx="6771308" cy="2403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69" name="Picture 2" descr="Image result for ship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79578" y="5067319"/>
            <a:ext cx="1800760" cy="1117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rain icon png"/>
          <p:cNvPicPr>
            <a:picLocks noChangeAspect="1" noChangeArrowheads="1"/>
          </p:cNvPicPr>
          <p:nvPr/>
        </p:nvPicPr>
        <p:blipFill>
          <a:blip r:embed="rId7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994" y="1431896"/>
            <a:ext cx="1522824" cy="1522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9" name="Chart 58"/>
          <p:cNvGraphicFramePr/>
          <p:nvPr>
            <p:extLst>
              <p:ext uri="{D42A27DB-BD31-4B8C-83A1-F6EECF244321}">
                <p14:modId xmlns:p14="http://schemas.microsoft.com/office/powerpoint/2010/main" val="1741757468"/>
              </p:ext>
            </p:extLst>
          </p:nvPr>
        </p:nvGraphicFramePr>
        <p:xfrm>
          <a:off x="3282659" y="821905"/>
          <a:ext cx="5713797" cy="2435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405280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0.00694 L 0.69063 0.005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31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75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25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7" grpId="0"/>
      <p:bldGraphic spid="68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542909" y="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295650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3370240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377449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" name="TextBox 1"/>
          <p:cNvSpPr txBox="1">
            <a:spLocks noChangeArrowheads="1"/>
          </p:cNvSpPr>
          <p:nvPr/>
        </p:nvSpPr>
        <p:spPr bwMode="auto">
          <a:xfrm>
            <a:off x="619315" y="2634516"/>
            <a:ext cx="6974800" cy="1495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გმადლობთ </a:t>
            </a:r>
          </a:p>
          <a:p>
            <a:pPr algn="ctr">
              <a:lnSpc>
                <a:spcPct val="150000"/>
              </a:lnSpc>
            </a:pPr>
            <a:r>
              <a:rPr lang="ka-G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ყურადღებისათვის!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Body)"/>
            </a:endParaRPr>
          </a:p>
        </p:txBody>
      </p:sp>
    </p:spTree>
    <p:extLst>
      <p:ext uri="{BB962C8B-B14F-4D97-AF65-F5344CB8AC3E}">
        <p14:creationId xmlns:p14="http://schemas.microsoft.com/office/powerpoint/2010/main" val="56587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7814553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60772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-1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7" name="Rectangle 56"/>
          <p:cNvSpPr/>
          <p:nvPr/>
        </p:nvSpPr>
        <p:spPr>
          <a:xfrm>
            <a:off x="5199520" y="145501"/>
            <a:ext cx="5760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b="1" dirty="0">
                <a:latin typeface="Sylfaen (Headings)"/>
              </a:rPr>
              <a:t>საქართველოს სახელმწიფო საზღვარი</a:t>
            </a:r>
            <a:endParaRPr lang="en-US" b="1" dirty="0">
              <a:latin typeface="Sylfaen (Headings)"/>
            </a:endParaRPr>
          </a:p>
        </p:txBody>
      </p:sp>
      <p:sp>
        <p:nvSpPr>
          <p:cNvPr id="5" name="Round Same Side Corner Rectangle 4"/>
          <p:cNvSpPr/>
          <p:nvPr/>
        </p:nvSpPr>
        <p:spPr>
          <a:xfrm>
            <a:off x="4549250" y="3814376"/>
            <a:ext cx="1738124" cy="1695579"/>
          </a:xfrm>
          <a:prstGeom prst="round2SameRect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 rot="10800000">
            <a:off x="4549249" y="4983064"/>
            <a:ext cx="1738123" cy="1762978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67047" y="4067462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აეროპორტები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67" name="Picture 4" descr="Image result for airport icon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199" y="4505185"/>
            <a:ext cx="561820" cy="505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Rectangle 68"/>
          <p:cNvSpPr/>
          <p:nvPr/>
        </p:nvSpPr>
        <p:spPr>
          <a:xfrm>
            <a:off x="4443478" y="5432225"/>
            <a:ext cx="18722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თბილისის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ბათუმის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ქუთაისის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" name="Round Same Side Corner Rectangle 142"/>
          <p:cNvSpPr/>
          <p:nvPr/>
        </p:nvSpPr>
        <p:spPr>
          <a:xfrm>
            <a:off x="9174901" y="3814375"/>
            <a:ext cx="1738124" cy="1695579"/>
          </a:xfrm>
          <a:prstGeom prst="round2SameRect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 rot="10800000">
            <a:off x="9174901" y="4913717"/>
            <a:ext cx="1738123" cy="1832324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5" name="TextBox 144"/>
          <p:cNvSpPr txBox="1"/>
          <p:nvPr/>
        </p:nvSpPr>
        <p:spPr>
          <a:xfrm>
            <a:off x="9174901" y="4067462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რკინიგზა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49" name="Picture 8" descr="Image result for railway icon 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5163" y="4538992"/>
            <a:ext cx="917597" cy="559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8" name="Round Same Side Corner Rectangle 137"/>
          <p:cNvSpPr/>
          <p:nvPr/>
        </p:nvSpPr>
        <p:spPr>
          <a:xfrm>
            <a:off x="6904200" y="3802172"/>
            <a:ext cx="1738124" cy="1630054"/>
          </a:xfrm>
          <a:prstGeom prst="round2Same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 rot="10800000">
            <a:off x="6904200" y="4901512"/>
            <a:ext cx="1738123" cy="1844529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>
            <a:off x="6904200" y="4048350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პორტები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48" name="Picture 6" descr="Related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8639" y="4551167"/>
            <a:ext cx="689245" cy="419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0" name="Rectangle 149"/>
          <p:cNvSpPr/>
          <p:nvPr/>
        </p:nvSpPr>
        <p:spPr>
          <a:xfrm>
            <a:off x="7026014" y="5525899"/>
            <a:ext cx="1752600" cy="89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ბათუმის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ფოთის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ყულევის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9259149" y="5500847"/>
            <a:ext cx="2087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სადახლოს</a:t>
            </a:r>
            <a:r>
              <a: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გარდაბნის 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კარწახის 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7">
            <a:duotone>
              <a:prstClr val="black"/>
              <a:srgbClr val="CC99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878" y="1230655"/>
            <a:ext cx="3542130" cy="1862730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grpSp>
        <p:nvGrpSpPr>
          <p:cNvPr id="77" name="Group 76"/>
          <p:cNvGrpSpPr/>
          <p:nvPr/>
        </p:nvGrpSpPr>
        <p:grpSpPr>
          <a:xfrm>
            <a:off x="6315686" y="909444"/>
            <a:ext cx="1186126" cy="713606"/>
            <a:chOff x="1796115" y="1237222"/>
            <a:chExt cx="1192585" cy="508426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2636077" y="1247002"/>
              <a:ext cx="352623" cy="498646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1796115" y="1237222"/>
              <a:ext cx="839962" cy="978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0" name="TextBox 129"/>
          <p:cNvSpPr txBox="1"/>
          <p:nvPr/>
        </p:nvSpPr>
        <p:spPr>
          <a:xfrm>
            <a:off x="4089278" y="746058"/>
            <a:ext cx="226168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u="sng" dirty="0" err="1" smtClean="0">
                <a:solidFill>
                  <a:srgbClr val="FF7C80"/>
                </a:solidFill>
                <a:latin typeface="AcadMtavr" pitchFamily="2" charset="0"/>
              </a:rPr>
              <a:t>ruseTis</a:t>
            </a:r>
            <a:r>
              <a:rPr lang="en-US" sz="900" b="1" u="sng" dirty="0" smtClean="0">
                <a:solidFill>
                  <a:srgbClr val="FF7C80"/>
                </a:solidFill>
                <a:latin typeface="AcadMtavr" pitchFamily="2" charset="0"/>
              </a:rPr>
              <a:t> </a:t>
            </a:r>
            <a:r>
              <a:rPr lang="en-US" sz="900" b="1" u="sng" dirty="0" err="1" smtClean="0">
                <a:solidFill>
                  <a:srgbClr val="FF7C80"/>
                </a:solidFill>
                <a:latin typeface="AcadMtavr" pitchFamily="2" charset="0"/>
              </a:rPr>
              <a:t>federacia</a:t>
            </a:r>
            <a:r>
              <a:rPr lang="en-US" sz="900" b="1" u="sng" dirty="0" smtClean="0">
                <a:solidFill>
                  <a:srgbClr val="FF7C80"/>
                </a:solidFill>
                <a:latin typeface="AcadMtavr" pitchFamily="2" charset="0"/>
              </a:rPr>
              <a:t> – 894 km.</a:t>
            </a:r>
            <a:endParaRPr lang="ka-GE" sz="800" b="1" i="1" u="sng" dirty="0">
              <a:solidFill>
                <a:srgbClr val="FF7C80"/>
              </a:solidFill>
            </a:endParaRPr>
          </a:p>
          <a:p>
            <a:pPr marL="457200" lvl="0" indent="-96838">
              <a:buFont typeface="Arial" panose="020B0604020202020204" pitchFamily="34" charset="0"/>
              <a:buChar char="•"/>
            </a:pPr>
            <a:r>
              <a:rPr lang="ka-GE" sz="700" dirty="0"/>
              <a:t>ყაზბეგი</a:t>
            </a:r>
            <a:endParaRPr lang="en-US" sz="700" dirty="0"/>
          </a:p>
          <a:p>
            <a:pPr algn="r"/>
            <a:endParaRPr lang="ru-RU" sz="800" dirty="0"/>
          </a:p>
        </p:txBody>
      </p:sp>
      <p:grpSp>
        <p:nvGrpSpPr>
          <p:cNvPr id="74" name="Group 73"/>
          <p:cNvGrpSpPr/>
          <p:nvPr/>
        </p:nvGrpSpPr>
        <p:grpSpPr>
          <a:xfrm>
            <a:off x="7326455" y="1320660"/>
            <a:ext cx="284198" cy="281539"/>
            <a:chOff x="7477420" y="2661667"/>
            <a:chExt cx="397026" cy="401166"/>
          </a:xfrm>
        </p:grpSpPr>
        <p:sp>
          <p:nvSpPr>
            <p:cNvPr id="75" name="Teardrop 74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lowchart: Connector 75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8673307" y="2301641"/>
            <a:ext cx="284198" cy="281539"/>
            <a:chOff x="7477420" y="2661667"/>
            <a:chExt cx="397026" cy="401166"/>
          </a:xfrm>
        </p:grpSpPr>
        <p:sp>
          <p:nvSpPr>
            <p:cNvPr id="136" name="Teardrop 135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lowchart: Connector 136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7668361" y="2389738"/>
            <a:ext cx="284198" cy="281539"/>
            <a:chOff x="7477420" y="2661667"/>
            <a:chExt cx="397026" cy="401166"/>
          </a:xfrm>
        </p:grpSpPr>
        <p:sp>
          <p:nvSpPr>
            <p:cNvPr id="142" name="Teardrop 141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lowchart: Connector 145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6984998" y="1956519"/>
            <a:ext cx="284198" cy="281539"/>
            <a:chOff x="7477420" y="2661667"/>
            <a:chExt cx="397026" cy="401166"/>
          </a:xfrm>
        </p:grpSpPr>
        <p:sp>
          <p:nvSpPr>
            <p:cNvPr id="152" name="Teardrop 151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lowchart: Connector 152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4" name="TextBox 153"/>
          <p:cNvSpPr txBox="1"/>
          <p:nvPr/>
        </p:nvSpPr>
        <p:spPr>
          <a:xfrm>
            <a:off x="5052094" y="2196965"/>
            <a:ext cx="1140954" cy="588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TurqeTi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 – 275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სარფი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ვალე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კარწახი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algn="r" defTabSz="685800" latinLnBrk="0"/>
            <a:endParaRPr lang="ru-RU" sz="675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155" name="Group 154"/>
          <p:cNvGrpSpPr/>
          <p:nvPr/>
        </p:nvGrpSpPr>
        <p:grpSpPr>
          <a:xfrm rot="10800000" flipV="1">
            <a:off x="6131614" y="2164577"/>
            <a:ext cx="920694" cy="166752"/>
            <a:chOff x="7764240" y="5133982"/>
            <a:chExt cx="1693203" cy="1085191"/>
          </a:xfrm>
        </p:grpSpPr>
        <p:cxnSp>
          <p:nvCxnSpPr>
            <p:cNvPr id="156" name="Straight Connector 155"/>
            <p:cNvCxnSpPr/>
            <p:nvPr/>
          </p:nvCxnSpPr>
          <p:spPr>
            <a:xfrm flipH="1" flipV="1">
              <a:off x="7764240" y="5133982"/>
              <a:ext cx="889671" cy="1085191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flipH="1">
              <a:off x="8650157" y="6205564"/>
              <a:ext cx="807286" cy="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8" name="TextBox 157"/>
          <p:cNvSpPr txBox="1"/>
          <p:nvPr/>
        </p:nvSpPr>
        <p:spPr>
          <a:xfrm>
            <a:off x="6307187" y="2929095"/>
            <a:ext cx="110147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somxeTi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 – 224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სადახლო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ახკერპი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გუგუთი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 smtClean="0">
                <a:solidFill>
                  <a:prstClr val="black"/>
                </a:solidFill>
                <a:latin typeface="Sylfaen" panose="010A0502050306030303" pitchFamily="18" charset="0"/>
              </a:rPr>
              <a:t>ნინოწმინდა</a:t>
            </a:r>
            <a:endParaRPr lang="ru-RU" sz="675" i="1" dirty="0">
              <a:solidFill>
                <a:srgbClr val="FF0000"/>
              </a:solidFill>
              <a:latin typeface="Calibri" panose="020F0502020204030204"/>
            </a:endParaRPr>
          </a:p>
          <a:p>
            <a:pPr defTabSz="685800" latinLnBrk="0"/>
            <a:endParaRPr lang="ru-RU" sz="675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159" name="Group 158"/>
          <p:cNvGrpSpPr/>
          <p:nvPr/>
        </p:nvGrpSpPr>
        <p:grpSpPr>
          <a:xfrm rot="10800000" flipV="1">
            <a:off x="7363533" y="2624181"/>
            <a:ext cx="382315" cy="436259"/>
            <a:chOff x="7764240" y="5133982"/>
            <a:chExt cx="1693203" cy="1085191"/>
          </a:xfrm>
        </p:grpSpPr>
        <p:cxnSp>
          <p:nvCxnSpPr>
            <p:cNvPr id="160" name="Straight Connector 159"/>
            <p:cNvCxnSpPr/>
            <p:nvPr/>
          </p:nvCxnSpPr>
          <p:spPr>
            <a:xfrm flipH="1" flipV="1">
              <a:off x="7764240" y="5133982"/>
              <a:ext cx="889671" cy="1085191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flipH="1">
              <a:off x="8650157" y="6205564"/>
              <a:ext cx="807286" cy="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2" name="Group 161"/>
          <p:cNvGrpSpPr/>
          <p:nvPr/>
        </p:nvGrpSpPr>
        <p:grpSpPr>
          <a:xfrm>
            <a:off x="8811211" y="2543533"/>
            <a:ext cx="1045999" cy="385561"/>
            <a:chOff x="7683164" y="5130813"/>
            <a:chExt cx="1696957" cy="1085191"/>
          </a:xfrm>
        </p:grpSpPr>
        <p:cxnSp>
          <p:nvCxnSpPr>
            <p:cNvPr id="163" name="Straight Connector 162"/>
            <p:cNvCxnSpPr/>
            <p:nvPr/>
          </p:nvCxnSpPr>
          <p:spPr>
            <a:xfrm flipH="1" flipV="1">
              <a:off x="7683164" y="5130813"/>
              <a:ext cx="889671" cy="1085191"/>
            </a:xfrm>
            <a:prstGeom prst="line">
              <a:avLst/>
            </a:prstGeom>
            <a:ln w="12700">
              <a:solidFill>
                <a:srgbClr val="FF7C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flipH="1">
              <a:off x="8572835" y="6209794"/>
              <a:ext cx="807286" cy="0"/>
            </a:xfrm>
            <a:prstGeom prst="line">
              <a:avLst/>
            </a:prstGeom>
            <a:ln w="12700">
              <a:solidFill>
                <a:srgbClr val="FF7C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5" name="TextBox 164"/>
          <p:cNvSpPr txBox="1"/>
          <p:nvPr/>
        </p:nvSpPr>
        <p:spPr>
          <a:xfrm>
            <a:off x="9746293" y="2856706"/>
            <a:ext cx="135734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Aazerbaijani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	 – 446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ცოდნა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სამთაწყარო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ვახტანგისი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წითელი ხიდი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8415253" y="741176"/>
            <a:ext cx="3434626" cy="64633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defTabSz="685800" latinLnBrk="0">
              <a:lnSpc>
                <a:spcPct val="200000"/>
              </a:lnSpc>
            </a:pPr>
            <a:r>
              <a:rPr lang="ka-GE" sz="900" i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სახელმწიფო საზღვრის სიგრძე მეზობელ სახელმწიფოებთან</a:t>
            </a:r>
          </a:p>
          <a:p>
            <a:pPr defTabSz="685800" latinLnBrk="0">
              <a:lnSpc>
                <a:spcPct val="200000"/>
              </a:lnSpc>
            </a:pPr>
            <a:r>
              <a:rPr lang="ka-GE" sz="900" i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სასაზღვრო–გამტარი </a:t>
            </a:r>
            <a:r>
              <a:rPr lang="ka-GE" sz="900" i="1" u="sng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პუნქტები</a:t>
            </a:r>
            <a:endParaRPr lang="en-US" sz="900" i="1" u="sng" dirty="0">
              <a:solidFill>
                <a:prstClr val="black">
                  <a:lumMod val="85000"/>
                  <a:lumOff val="15000"/>
                </a:prstClr>
              </a:solidFill>
              <a:latin typeface="Amiran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4592662" y="2977542"/>
            <a:ext cx="1538323" cy="507831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  <a:prstDash val="sysDash"/>
          </a:ln>
        </p:spPr>
        <p:txBody>
          <a:bodyPr wrap="square" anchor="t">
            <a:spAutoFit/>
          </a:bodyPr>
          <a:lstStyle/>
          <a:p>
            <a:pPr defTabSz="685800" latinLnBrk="0">
              <a:lnSpc>
                <a:spcPct val="150000"/>
              </a:lnSpc>
            </a:pPr>
            <a:r>
              <a:rPr lang="ka-GE" sz="900" i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საზღვაო საზღვარი</a:t>
            </a:r>
          </a:p>
          <a:p>
            <a:pPr defTabSz="685800" latinLnBrk="0">
              <a:lnSpc>
                <a:spcPct val="150000"/>
              </a:lnSpc>
            </a:pPr>
            <a:r>
              <a:rPr lang="ka-GE" sz="900" i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სანაპირო ზოლი - 309 კმ</a:t>
            </a:r>
            <a:endParaRPr lang="en-US" sz="900" i="1" dirty="0">
              <a:solidFill>
                <a:prstClr val="black">
                  <a:lumMod val="85000"/>
                  <a:lumOff val="15000"/>
                </a:prstClr>
              </a:solidFill>
              <a:latin typeface="Amir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20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0 L 0.6388 -0.006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0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75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25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75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25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000"/>
                            </p:stCondLst>
                            <p:childTnLst>
                              <p:par>
                                <p:cTn id="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500"/>
                            </p:stCondLst>
                            <p:childTnLst>
                              <p:par>
                                <p:cTn id="84" presetID="9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750"/>
                            </p:stCondLst>
                            <p:childTnLst>
                              <p:par>
                                <p:cTn id="88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350"/>
                            </p:stCondLst>
                            <p:childTnLst>
                              <p:par>
                                <p:cTn id="94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950"/>
                            </p:stCondLst>
                            <p:childTnLst>
                              <p:par>
                                <p:cTn id="98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1550"/>
                            </p:stCondLst>
                            <p:childTnLst>
                              <p:par>
                                <p:cTn id="104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215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2750"/>
                            </p:stCondLst>
                            <p:childTnLst>
                              <p:par>
                                <p:cTn id="114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3350"/>
                            </p:stCondLst>
                            <p:childTnLst>
                              <p:par>
                                <p:cTn id="120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3950"/>
                            </p:stCondLst>
                            <p:childTnLst>
                              <p:par>
                                <p:cTn id="126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4550"/>
                            </p:stCondLst>
                            <p:childTnLst>
                              <p:par>
                                <p:cTn id="130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150"/>
                            </p:stCondLst>
                            <p:childTnLst>
                              <p:par>
                                <p:cTn id="136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5750"/>
                            </p:stCondLst>
                            <p:childTnLst>
                              <p:par>
                                <p:cTn id="142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6350"/>
                            </p:stCondLst>
                            <p:childTnLst>
                              <p:par>
                                <p:cTn id="146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6950"/>
                            </p:stCondLst>
                            <p:childTnLst>
                              <p:par>
                                <p:cTn id="15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75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7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" grpId="0" animBg="1"/>
      <p:bldP spid="64" grpId="0" animBg="1"/>
      <p:bldP spid="6" grpId="0"/>
      <p:bldP spid="69" grpId="0"/>
      <p:bldP spid="143" grpId="0" animBg="1"/>
      <p:bldP spid="144" grpId="0" animBg="1"/>
      <p:bldP spid="145" grpId="0"/>
      <p:bldP spid="138" grpId="0" animBg="1"/>
      <p:bldP spid="139" grpId="0" animBg="1"/>
      <p:bldP spid="140" grpId="0"/>
      <p:bldP spid="150" grpId="0"/>
      <p:bldP spid="151" grpId="0"/>
      <p:bldP spid="130" grpId="0"/>
      <p:bldP spid="154" grpId="0"/>
      <p:bldP spid="158" grpId="0"/>
      <p:bldP spid="165" grpId="0"/>
      <p:bldP spid="166" grpId="0"/>
      <p:bldP spid="16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068" y="-128336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55170" y="-128336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13202" y="-128336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885092" y="-128336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258682" y="-128336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605489" y="-128336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9944044" y="-128336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302077" y="-128336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645235" y="-128336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030957" y="-128336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389655" y="-121601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7" name="Title 1"/>
          <p:cNvSpPr txBox="1">
            <a:spLocks/>
          </p:cNvSpPr>
          <p:nvPr/>
        </p:nvSpPr>
        <p:spPr>
          <a:xfrm>
            <a:off x="3076748" y="172978"/>
            <a:ext cx="9144000" cy="132874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a-GE" sz="3600" b="1" dirty="0" smtClean="0">
                <a:latin typeface="Sylfaen (Headings)"/>
              </a:rPr>
              <a:t>საქართველოს სახელმწიფო საზღვრის კვეთის სტატისტიკა</a:t>
            </a:r>
            <a:br>
              <a:rPr lang="ka-GE" sz="3600" b="1" dirty="0" smtClean="0">
                <a:latin typeface="Sylfaen (Headings)"/>
              </a:rPr>
            </a:br>
            <a:r>
              <a:rPr lang="ka-GE" sz="3600" b="1" dirty="0" smtClean="0">
                <a:latin typeface="Sylfaen (Headings)"/>
              </a:rPr>
              <a:t>სასაზღვრო </a:t>
            </a:r>
            <a:r>
              <a:rPr lang="en-US" sz="3600" b="1" dirty="0" smtClean="0">
                <a:latin typeface="Sylfaen (Headings)"/>
              </a:rPr>
              <a:t>- </a:t>
            </a:r>
            <a:r>
              <a:rPr lang="ka-GE" sz="3600" b="1" dirty="0" smtClean="0">
                <a:latin typeface="Sylfaen (Headings)"/>
              </a:rPr>
              <a:t>გამტარი პუნქტების მიხედვით  </a:t>
            </a:r>
          </a:p>
          <a:p>
            <a:pPr>
              <a:lnSpc>
                <a:spcPct val="150000"/>
              </a:lnSpc>
            </a:pP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(თებერვალი, 2019 წელი)</a:t>
            </a:r>
            <a:r>
              <a:rPr lang="ka-GE" sz="14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/>
            </a:r>
            <a:br>
              <a:rPr lang="ka-GE" sz="14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</a:br>
            <a:endParaRPr lang="en-US" sz="1400" b="1" dirty="0">
              <a:solidFill>
                <a:srgbClr val="FF7C80"/>
              </a:solidFill>
              <a:latin typeface="Sylfaen (Headings)"/>
            </a:endParaRPr>
          </a:p>
        </p:txBody>
      </p:sp>
      <p:graphicFrame>
        <p:nvGraphicFramePr>
          <p:cNvPr id="13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5266394"/>
              </p:ext>
            </p:extLst>
          </p:nvPr>
        </p:nvGraphicFramePr>
        <p:xfrm>
          <a:off x="3493962" y="2558791"/>
          <a:ext cx="8498491" cy="3842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9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4833851"/>
              </p:ext>
            </p:extLst>
          </p:nvPr>
        </p:nvGraphicFramePr>
        <p:xfrm>
          <a:off x="7645568" y="2849511"/>
          <a:ext cx="2808312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5" name="Round Same Side Corner Rectangle 144"/>
          <p:cNvSpPr/>
          <p:nvPr/>
        </p:nvSpPr>
        <p:spPr>
          <a:xfrm>
            <a:off x="4470508" y="1662429"/>
            <a:ext cx="6205158" cy="915759"/>
          </a:xfrm>
          <a:prstGeom prst="round2SameRect">
            <a:avLst/>
          </a:prstGeom>
          <a:solidFill>
            <a:schemeClr val="accent1">
              <a:lumMod val="60000"/>
              <a:lumOff val="40000"/>
              <a:alpha val="63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a-GE" sz="1400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Body)"/>
              </a:rPr>
              <a:t>სულ – სახელმწიფო საზღვრის კვეთა </a:t>
            </a:r>
            <a:r>
              <a:rPr lang="ka-GE" sz="1400" b="1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Body)"/>
              </a:rPr>
              <a:t>განხორციელდა </a:t>
            </a:r>
            <a:r>
              <a:rPr lang="ka-GE" sz="1400" b="1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Body)"/>
              </a:rPr>
              <a:t> </a:t>
            </a:r>
            <a:r>
              <a:rPr lang="ka-GE" sz="1400" b="1" dirty="0" smtClean="0">
                <a:solidFill>
                  <a:srgbClr val="FF7C8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Body)"/>
              </a:rPr>
              <a:t>1 </a:t>
            </a:r>
            <a:r>
              <a:rPr lang="en-US" sz="1400" b="1" dirty="0" smtClean="0">
                <a:solidFill>
                  <a:srgbClr val="FF7C8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Body)"/>
              </a:rPr>
              <a:t>371</a:t>
            </a:r>
            <a:r>
              <a:rPr lang="ka-GE" sz="1400" b="1" dirty="0" smtClean="0">
                <a:solidFill>
                  <a:srgbClr val="FF7C8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Body)"/>
              </a:rPr>
              <a:t> </a:t>
            </a:r>
            <a:r>
              <a:rPr lang="en-US" sz="1400" b="1" dirty="0" smtClean="0">
                <a:solidFill>
                  <a:srgbClr val="FF7C8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Body)"/>
              </a:rPr>
              <a:t>088</a:t>
            </a:r>
            <a:r>
              <a:rPr lang="ka-GE" sz="1400" b="1" dirty="0" smtClean="0">
                <a:solidFill>
                  <a:srgbClr val="FF7C8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Body)"/>
              </a:rPr>
              <a:t> </a:t>
            </a:r>
            <a:r>
              <a:rPr lang="ka-GE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Body)"/>
              </a:rPr>
              <a:t>–</a:t>
            </a:r>
            <a:r>
              <a:rPr lang="en-US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Body)"/>
              </a:rPr>
              <a:t> </a:t>
            </a:r>
            <a:r>
              <a:rPr lang="ka-GE" sz="1400" b="1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Body)"/>
              </a:rPr>
              <a:t>ჯერ</a:t>
            </a:r>
            <a:r>
              <a:rPr lang="ka-GE" sz="1400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Body)"/>
              </a:rPr>
              <a:t> (შემოსვლა + გასვლა</a:t>
            </a:r>
            <a:r>
              <a:rPr lang="ka-GE" sz="1400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Body)"/>
              </a:rPr>
              <a:t>)</a:t>
            </a:r>
            <a:endParaRPr lang="en-US" sz="1400" dirty="0">
              <a:solidFill>
                <a:schemeClr val="tx1"/>
              </a:solidFill>
              <a:latin typeface="Sylfaen (Body)"/>
            </a:endParaRPr>
          </a:p>
        </p:txBody>
      </p:sp>
    </p:spTree>
    <p:extLst>
      <p:ext uri="{BB962C8B-B14F-4D97-AF65-F5344CB8AC3E}">
        <p14:creationId xmlns:p14="http://schemas.microsoft.com/office/powerpoint/2010/main" val="189084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0.64271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35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/>
      <p:bldGraphic spid="138" grpId="0">
        <p:bldAsOne/>
      </p:bldGraphic>
      <p:bldGraphic spid="139" grpId="0">
        <p:bldAsOne/>
      </p:bldGraphic>
      <p:bldP spid="1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285142" y="-2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-1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" name="Title 1"/>
          <p:cNvSpPr txBox="1">
            <a:spLocks/>
          </p:cNvSpPr>
          <p:nvPr/>
        </p:nvSpPr>
        <p:spPr>
          <a:xfrm>
            <a:off x="2682566" y="302060"/>
            <a:ext cx="9144000" cy="8648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a-GE" sz="1100" b="1" dirty="0" smtClean="0"/>
              <a:t/>
            </a:r>
            <a:br>
              <a:rPr lang="ka-GE" sz="1100" b="1" dirty="0" smtClean="0"/>
            </a:br>
            <a:r>
              <a:rPr lang="ka-GE" sz="1400" b="1" dirty="0" smtClean="0">
                <a:latin typeface="Sylfaen (Body)"/>
              </a:rPr>
              <a:t>საქართველოს სახელმწიფო საზღვარზე გადაადგილებული  </a:t>
            </a:r>
            <a:br>
              <a:rPr lang="ka-GE" sz="1400" b="1" dirty="0" smtClean="0">
                <a:latin typeface="Sylfaen (Body)"/>
              </a:rPr>
            </a:br>
            <a:r>
              <a:rPr lang="ka-GE" sz="1400" b="1" dirty="0" smtClean="0">
                <a:latin typeface="Sylfaen (Body)"/>
              </a:rPr>
              <a:t>უცხო ქვეყნის მოქალაქეები</a:t>
            </a:r>
            <a:r>
              <a:rPr lang="ka-GE" sz="1100" b="1" dirty="0" smtClean="0">
                <a:solidFill>
                  <a:srgbClr val="C00000"/>
                </a:solidFill>
                <a:latin typeface="Sylfaen (Body)"/>
              </a:rPr>
              <a:t/>
            </a:r>
            <a:br>
              <a:rPr lang="ka-GE" sz="1100" b="1" dirty="0" smtClean="0">
                <a:solidFill>
                  <a:srgbClr val="C00000"/>
                </a:solidFill>
                <a:latin typeface="Sylfaen (Body)"/>
              </a:rPr>
            </a:br>
            <a:endParaRPr lang="en-US" sz="1100" b="1" dirty="0">
              <a:solidFill>
                <a:srgbClr val="C00000"/>
              </a:solidFill>
              <a:latin typeface="Sylfaen (Body)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083026" y="1067735"/>
            <a:ext cx="22828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4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თებერვალი, 2019 წელი</a:t>
            </a:r>
            <a:endParaRPr lang="en-US" sz="1400" b="1" dirty="0">
              <a:solidFill>
                <a:srgbClr val="FF7C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Headings)"/>
            </a:endParaRPr>
          </a:p>
        </p:txBody>
      </p:sp>
      <p:sp>
        <p:nvSpPr>
          <p:cNvPr id="71" name="Round Same Side Corner Rectangle 70"/>
          <p:cNvSpPr/>
          <p:nvPr/>
        </p:nvSpPr>
        <p:spPr>
          <a:xfrm>
            <a:off x="5006166" y="1606568"/>
            <a:ext cx="1361299" cy="1372540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 rot="10800000">
            <a:off x="5006167" y="2013110"/>
            <a:ext cx="1361298" cy="1369335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4756045" y="1688705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dirty="0" smtClean="0"/>
              <a:t>11</a:t>
            </a:r>
            <a:r>
              <a:rPr lang="ka-GE" sz="2000" b="1" dirty="0" smtClean="0"/>
              <a:t>,</a:t>
            </a:r>
            <a:r>
              <a:rPr lang="en-US" sz="2000" b="1" dirty="0" smtClean="0"/>
              <a:t>8%</a:t>
            </a:r>
            <a:endParaRPr lang="en-US" sz="2000" b="1" dirty="0"/>
          </a:p>
        </p:txBody>
      </p:sp>
      <p:sp>
        <p:nvSpPr>
          <p:cNvPr id="75" name="Round Same Side Corner Rectangle 74"/>
          <p:cNvSpPr/>
          <p:nvPr/>
        </p:nvSpPr>
        <p:spPr>
          <a:xfrm>
            <a:off x="7891145" y="1606568"/>
            <a:ext cx="1361299" cy="1527408"/>
          </a:xfrm>
          <a:prstGeom prst="round2Same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 rot="10800000">
            <a:off x="7891145" y="1944276"/>
            <a:ext cx="1361298" cy="1438169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7808536" y="1652079"/>
            <a:ext cx="1542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dirty="0" smtClean="0"/>
              <a:t>-8</a:t>
            </a:r>
            <a:r>
              <a:rPr lang="en-US" sz="2000" b="1" dirty="0"/>
              <a:t>%</a:t>
            </a:r>
          </a:p>
        </p:txBody>
      </p:sp>
      <p:sp>
        <p:nvSpPr>
          <p:cNvPr id="78" name="Rectangle 77"/>
          <p:cNvSpPr/>
          <p:nvPr/>
        </p:nvSpPr>
        <p:spPr>
          <a:xfrm>
            <a:off x="7955920" y="2488662"/>
            <a:ext cx="12317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/>
              <a:t>სხვა</a:t>
            </a:r>
          </a:p>
          <a:p>
            <a:pPr lvl="0" algn="ctr"/>
            <a:r>
              <a:rPr lang="ka-GE" sz="1000" b="1" dirty="0" smtClean="0"/>
              <a:t>(24 საათამდე</a:t>
            </a:r>
            <a:r>
              <a:rPr lang="ka-GE" sz="1000" b="1" dirty="0"/>
              <a:t>) </a:t>
            </a:r>
            <a:endParaRPr lang="en-US" sz="1000" b="1" dirty="0"/>
          </a:p>
        </p:txBody>
      </p:sp>
      <p:sp>
        <p:nvSpPr>
          <p:cNvPr id="150" name="Freeform 149"/>
          <p:cNvSpPr/>
          <p:nvPr/>
        </p:nvSpPr>
        <p:spPr>
          <a:xfrm>
            <a:off x="9389536" y="1852134"/>
            <a:ext cx="2023801" cy="1273056"/>
          </a:xfrm>
          <a:custGeom>
            <a:avLst/>
            <a:gdLst>
              <a:gd name="connsiteX0" fmla="*/ 226888 w 1361299"/>
              <a:gd name="connsiteY0" fmla="*/ 0 h 1917119"/>
              <a:gd name="connsiteX1" fmla="*/ 1134411 w 1361299"/>
              <a:gd name="connsiteY1" fmla="*/ 0 h 1917119"/>
              <a:gd name="connsiteX2" fmla="*/ 1361299 w 1361299"/>
              <a:gd name="connsiteY2" fmla="*/ 226888 h 1917119"/>
              <a:gd name="connsiteX3" fmla="*/ 1361299 w 1361299"/>
              <a:gd name="connsiteY3" fmla="*/ 393999 h 1917119"/>
              <a:gd name="connsiteX4" fmla="*/ 1361299 w 1361299"/>
              <a:gd name="connsiteY4" fmla="*/ 1657544 h 1917119"/>
              <a:gd name="connsiteX5" fmla="*/ 1361299 w 1361299"/>
              <a:gd name="connsiteY5" fmla="*/ 1759712 h 1917119"/>
              <a:gd name="connsiteX6" fmla="*/ 1134411 w 1361299"/>
              <a:gd name="connsiteY6" fmla="*/ 1917119 h 1917119"/>
              <a:gd name="connsiteX7" fmla="*/ 226889 w 1361299"/>
              <a:gd name="connsiteY7" fmla="*/ 1917119 h 1917119"/>
              <a:gd name="connsiteX8" fmla="*/ 1 w 1361299"/>
              <a:gd name="connsiteY8" fmla="*/ 1759712 h 1917119"/>
              <a:gd name="connsiteX9" fmla="*/ 1 w 1361299"/>
              <a:gd name="connsiteY9" fmla="*/ 1657544 h 1917119"/>
              <a:gd name="connsiteX10" fmla="*/ 0 w 1361299"/>
              <a:gd name="connsiteY10" fmla="*/ 1657544 h 1917119"/>
              <a:gd name="connsiteX11" fmla="*/ 0 w 1361299"/>
              <a:gd name="connsiteY11" fmla="*/ 226888 h 1917119"/>
              <a:gd name="connsiteX12" fmla="*/ 226888 w 1361299"/>
              <a:gd name="connsiteY12" fmla="*/ 0 h 1917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61299" h="1917119">
                <a:moveTo>
                  <a:pt x="226888" y="0"/>
                </a:moveTo>
                <a:lnTo>
                  <a:pt x="1134411" y="0"/>
                </a:lnTo>
                <a:cubicBezTo>
                  <a:pt x="1259718" y="0"/>
                  <a:pt x="1361299" y="101581"/>
                  <a:pt x="1361299" y="226888"/>
                </a:cubicBezTo>
                <a:lnTo>
                  <a:pt x="1361299" y="393999"/>
                </a:lnTo>
                <a:lnTo>
                  <a:pt x="1361299" y="1657544"/>
                </a:lnTo>
                <a:lnTo>
                  <a:pt x="1361299" y="1759712"/>
                </a:lnTo>
                <a:cubicBezTo>
                  <a:pt x="1361299" y="1846646"/>
                  <a:pt x="1259718" y="1917119"/>
                  <a:pt x="1134411" y="1917119"/>
                </a:cubicBezTo>
                <a:lnTo>
                  <a:pt x="226889" y="1917119"/>
                </a:lnTo>
                <a:cubicBezTo>
                  <a:pt x="101582" y="1917119"/>
                  <a:pt x="1" y="1846646"/>
                  <a:pt x="1" y="1759712"/>
                </a:cubicBezTo>
                <a:lnTo>
                  <a:pt x="1" y="1657544"/>
                </a:lnTo>
                <a:lnTo>
                  <a:pt x="0" y="1657544"/>
                </a:lnTo>
                <a:lnTo>
                  <a:pt x="0" y="226888"/>
                </a:lnTo>
                <a:cubicBezTo>
                  <a:pt x="0" y="101581"/>
                  <a:pt x="101581" y="0"/>
                  <a:pt x="226888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1" name="TextBox 150"/>
          <p:cNvSpPr txBox="1"/>
          <p:nvPr/>
        </p:nvSpPr>
        <p:spPr>
          <a:xfrm>
            <a:off x="9365523" y="1900728"/>
            <a:ext cx="2176201" cy="1246495"/>
          </a:xfrm>
          <a:prstGeom prst="rect">
            <a:avLst/>
          </a:prstGeom>
          <a:noFill/>
          <a:ln>
            <a:noFill/>
          </a:ln>
          <a:effectLst>
            <a:outerShdw sx="1000" sy="1000" algn="l" rotWithShape="0">
              <a:prstClr val="black"/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>
                <a:latin typeface="Sylfaen (Headings)"/>
              </a:rPr>
              <a:t>შემოსვლების საერთო რაოდენობა - </a:t>
            </a:r>
            <a:r>
              <a:rPr lang="en-US" sz="1000" b="1" dirty="0" smtClean="0">
                <a:solidFill>
                  <a:srgbClr val="FF7C80"/>
                </a:solidFill>
                <a:latin typeface="Sylfaen (Headings)"/>
              </a:rPr>
              <a:t>444</a:t>
            </a:r>
            <a:r>
              <a:rPr lang="ka-GE" sz="1000" b="1" dirty="0" smtClean="0">
                <a:solidFill>
                  <a:srgbClr val="FF7C80"/>
                </a:solidFill>
                <a:latin typeface="Sylfaen (Headings)"/>
              </a:rPr>
              <a:t> </a:t>
            </a:r>
            <a:r>
              <a:rPr lang="en-US" sz="1000" b="1" dirty="0" smtClean="0">
                <a:solidFill>
                  <a:srgbClr val="FF7C80"/>
                </a:solidFill>
                <a:latin typeface="Sylfaen (Headings)"/>
              </a:rPr>
              <a:t>126</a:t>
            </a:r>
            <a:r>
              <a:rPr lang="ka-GE" sz="1000" b="1" dirty="0" smtClean="0">
                <a:solidFill>
                  <a:srgbClr val="FF7C80"/>
                </a:solidFill>
                <a:latin typeface="Sylfaen (Headings)"/>
              </a:rPr>
              <a:t>            </a:t>
            </a:r>
            <a:r>
              <a:rPr lang="ka-GE" sz="1000" b="1" dirty="0" smtClean="0">
                <a:latin typeface="Sylfaen (Headings)"/>
              </a:rPr>
              <a:t>24 საათი და მეტი - </a:t>
            </a:r>
            <a:r>
              <a:rPr lang="en-US" sz="1000" b="1" dirty="0" smtClean="0">
                <a:solidFill>
                  <a:srgbClr val="FF7C80"/>
                </a:solidFill>
                <a:latin typeface="Sylfaen (Headings)"/>
              </a:rPr>
              <a:t>194</a:t>
            </a:r>
            <a:r>
              <a:rPr lang="ka-GE" sz="1000" b="1" dirty="0" smtClean="0">
                <a:solidFill>
                  <a:srgbClr val="FF7C80"/>
                </a:solidFill>
                <a:latin typeface="Sylfaen (Headings)"/>
              </a:rPr>
              <a:t> </a:t>
            </a:r>
            <a:r>
              <a:rPr lang="en-US" sz="1000" b="1" dirty="0" smtClean="0">
                <a:solidFill>
                  <a:srgbClr val="FF7C80"/>
                </a:solidFill>
                <a:latin typeface="Sylfaen (Headings)"/>
              </a:rPr>
              <a:t>475</a:t>
            </a:r>
            <a:endParaRPr lang="ka-GE" sz="1000" b="1" dirty="0" smtClean="0">
              <a:solidFill>
                <a:srgbClr val="FF7C80"/>
              </a:solidFill>
              <a:latin typeface="Sylfaen (Headings)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>
                <a:latin typeface="Sylfaen (Headings)"/>
              </a:rPr>
              <a:t>ტრანზიტი - </a:t>
            </a:r>
            <a:r>
              <a:rPr lang="en-US" sz="1000" b="1" dirty="0" smtClean="0">
                <a:solidFill>
                  <a:srgbClr val="FF7C80"/>
                </a:solidFill>
                <a:latin typeface="Sylfaen (Headings)"/>
              </a:rPr>
              <a:t>88</a:t>
            </a:r>
            <a:r>
              <a:rPr lang="ka-GE" sz="1000" b="1" dirty="0" smtClean="0">
                <a:solidFill>
                  <a:srgbClr val="FF7C80"/>
                </a:solidFill>
                <a:latin typeface="Sylfaen (Headings)"/>
              </a:rPr>
              <a:t> </a:t>
            </a:r>
            <a:r>
              <a:rPr lang="en-US" sz="1000" b="1" dirty="0" smtClean="0">
                <a:solidFill>
                  <a:srgbClr val="FF7C80"/>
                </a:solidFill>
                <a:latin typeface="Sylfaen (Headings)"/>
              </a:rPr>
              <a:t>339</a:t>
            </a:r>
            <a:endParaRPr lang="ka-GE" sz="1000" b="1" dirty="0" smtClean="0">
              <a:solidFill>
                <a:srgbClr val="FF7C80"/>
              </a:solidFill>
              <a:latin typeface="Sylfaen (Headings)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>
                <a:latin typeface="Sylfaen (Headings)"/>
              </a:rPr>
              <a:t>სხვა - </a:t>
            </a:r>
            <a:r>
              <a:rPr lang="en-US" sz="1000" b="1" dirty="0" smtClean="0">
                <a:solidFill>
                  <a:srgbClr val="FF7C80"/>
                </a:solidFill>
                <a:latin typeface="Sylfaen (Headings)"/>
              </a:rPr>
              <a:t>161</a:t>
            </a:r>
            <a:r>
              <a:rPr lang="ka-GE" sz="1000" b="1" dirty="0" smtClean="0">
                <a:solidFill>
                  <a:srgbClr val="FF7C80"/>
                </a:solidFill>
                <a:latin typeface="Sylfaen (Headings)"/>
              </a:rPr>
              <a:t> </a:t>
            </a:r>
            <a:r>
              <a:rPr lang="en-US" sz="1000" b="1" dirty="0" smtClean="0">
                <a:solidFill>
                  <a:srgbClr val="FF7C80"/>
                </a:solidFill>
                <a:latin typeface="Sylfaen (Headings)"/>
              </a:rPr>
              <a:t>312</a:t>
            </a:r>
            <a:endParaRPr lang="ka-GE" sz="1000" b="1" dirty="0" smtClean="0">
              <a:solidFill>
                <a:srgbClr val="FF7C80"/>
              </a:solidFill>
              <a:latin typeface="Sylfaen (Headings)"/>
            </a:endParaRPr>
          </a:p>
        </p:txBody>
      </p:sp>
      <p:graphicFrame>
        <p:nvGraphicFramePr>
          <p:cNvPr id="147" name="Chart 146"/>
          <p:cNvGraphicFramePr/>
          <p:nvPr>
            <p:extLst>
              <p:ext uri="{D42A27DB-BD31-4B8C-83A1-F6EECF244321}">
                <p14:modId xmlns:p14="http://schemas.microsoft.com/office/powerpoint/2010/main" val="1284486977"/>
              </p:ext>
            </p:extLst>
          </p:nvPr>
        </p:nvGraphicFramePr>
        <p:xfrm>
          <a:off x="3190109" y="3428998"/>
          <a:ext cx="7689558" cy="3124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0" name="TextBox 129"/>
          <p:cNvSpPr txBox="1"/>
          <p:nvPr/>
        </p:nvSpPr>
        <p:spPr>
          <a:xfrm>
            <a:off x="6483412" y="2545890"/>
            <a:ext cx="1542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1600" b="1" dirty="0" smtClean="0"/>
              <a:t>- 7,2%</a:t>
            </a:r>
            <a:endParaRPr lang="en-US" sz="1600" b="1" dirty="0"/>
          </a:p>
        </p:txBody>
      </p:sp>
      <p:sp>
        <p:nvSpPr>
          <p:cNvPr id="153" name="Rectangle 152"/>
          <p:cNvSpPr/>
          <p:nvPr/>
        </p:nvSpPr>
        <p:spPr>
          <a:xfrm>
            <a:off x="4981769" y="2399643"/>
            <a:ext cx="12317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ვიზიტორი</a:t>
            </a:r>
          </a:p>
          <a:p>
            <a:pPr lvl="0" algn="ctr"/>
            <a:r>
              <a:rPr lang="ka-GE" sz="1000" b="1" dirty="0">
                <a:latin typeface="Sylfaen" panose="010A0502050306030303" pitchFamily="18" charset="0"/>
              </a:rPr>
              <a:t>(</a:t>
            </a:r>
            <a:r>
              <a:rPr lang="en-US" sz="1000" b="1" dirty="0" smtClean="0">
                <a:latin typeface="Sylfaen" panose="010A0502050306030303" pitchFamily="18" charset="0"/>
              </a:rPr>
              <a:t>24 </a:t>
            </a:r>
            <a:r>
              <a:rPr lang="ka-GE" sz="1000" b="1" dirty="0"/>
              <a:t>საათი და </a:t>
            </a:r>
            <a:r>
              <a:rPr lang="ka-GE" sz="1000" b="1" dirty="0" smtClean="0"/>
              <a:t>მეტი)</a:t>
            </a:r>
            <a:endParaRPr lang="en-US" sz="1000" b="1" dirty="0">
              <a:latin typeface="Sylfaen" panose="010A0502050306030303" pitchFamily="18" charset="0"/>
            </a:endParaRPr>
          </a:p>
        </p:txBody>
      </p:sp>
      <p:sp>
        <p:nvSpPr>
          <p:cNvPr id="155" name="Round Same Side Corner Rectangle 154"/>
          <p:cNvSpPr/>
          <p:nvPr/>
        </p:nvSpPr>
        <p:spPr>
          <a:xfrm>
            <a:off x="3557677" y="1595692"/>
            <a:ext cx="1361299" cy="1436178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 rot="10800000">
            <a:off x="3557677" y="1971695"/>
            <a:ext cx="1365380" cy="1410750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Rectangle 155"/>
          <p:cNvSpPr/>
          <p:nvPr/>
        </p:nvSpPr>
        <p:spPr>
          <a:xfrm>
            <a:off x="3565409" y="2414234"/>
            <a:ext cx="12317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შემოსვლების საერთო რაოდენობა</a:t>
            </a:r>
            <a:endParaRPr lang="en-US" sz="1000" b="1" dirty="0">
              <a:latin typeface="Sylfaen" panose="010A0502050306030303" pitchFamily="18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3369264" y="1700673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dirty="0" smtClean="0"/>
              <a:t>0</a:t>
            </a:r>
            <a:r>
              <a:rPr lang="ka-GE" sz="2000" b="1" dirty="0" smtClean="0"/>
              <a:t>,</a:t>
            </a:r>
            <a:r>
              <a:rPr lang="en-US" sz="2000" b="1" dirty="0" smtClean="0"/>
              <a:t>8%</a:t>
            </a:r>
            <a:endParaRPr lang="en-US" sz="2000" b="1" dirty="0"/>
          </a:p>
        </p:txBody>
      </p:sp>
      <p:sp>
        <p:nvSpPr>
          <p:cNvPr id="158" name="Round Same Side Corner Rectangle 157"/>
          <p:cNvSpPr/>
          <p:nvPr/>
        </p:nvSpPr>
        <p:spPr>
          <a:xfrm>
            <a:off x="6447238" y="1606568"/>
            <a:ext cx="1347182" cy="1361664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 rot="10800000">
            <a:off x="6447236" y="2130806"/>
            <a:ext cx="1361299" cy="1251640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1" name="TextBox 160"/>
          <p:cNvSpPr txBox="1"/>
          <p:nvPr/>
        </p:nvSpPr>
        <p:spPr>
          <a:xfrm>
            <a:off x="6217796" y="1669895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dirty="0" smtClean="0"/>
              <a:t>-3</a:t>
            </a:r>
            <a:r>
              <a:rPr lang="ka-GE" sz="2000" b="1" dirty="0" smtClean="0"/>
              <a:t>,</a:t>
            </a:r>
            <a:r>
              <a:rPr lang="en-US" sz="2000" b="1" dirty="0" smtClean="0"/>
              <a:t>3%</a:t>
            </a:r>
            <a:endParaRPr lang="en-US" sz="2000" b="1" dirty="0"/>
          </a:p>
        </p:txBody>
      </p:sp>
      <p:sp>
        <p:nvSpPr>
          <p:cNvPr id="162" name="Rectangle 161"/>
          <p:cNvSpPr/>
          <p:nvPr/>
        </p:nvSpPr>
        <p:spPr>
          <a:xfrm>
            <a:off x="6461353" y="2363488"/>
            <a:ext cx="133306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000" b="1" dirty="0" smtClean="0">
                <a:latin typeface="Sylfaen" panose="010A0502050306030303" pitchFamily="18" charset="0"/>
              </a:rPr>
              <a:t>ტ</a:t>
            </a:r>
            <a:r>
              <a:rPr lang="ka-GE" sz="1000" b="1" dirty="0" err="1" smtClean="0">
                <a:latin typeface="Sylfaen" panose="010A0502050306030303" pitchFamily="18" charset="0"/>
              </a:rPr>
              <a:t>რანზიტი</a:t>
            </a:r>
            <a:r>
              <a:rPr lang="ka-GE" sz="1000" b="1" dirty="0" smtClean="0">
                <a:latin typeface="Sylfaen" panose="010A0502050306030303" pitchFamily="18" charset="0"/>
              </a:rPr>
              <a:t> </a:t>
            </a:r>
          </a:p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(24 საათზე ნაკლებ დროში სხვადასხვა ქვეყანასთან საზღვრის კვეთა)</a:t>
            </a:r>
            <a:endParaRPr lang="en-US" sz="1000" b="1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770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0.63724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6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75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25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75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25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75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3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3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25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1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2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2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2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3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300"/>
                            </p:stCondLst>
                            <p:childTnLst>
                              <p:par>
                                <p:cTn id="82" presetID="42" presetClass="entr" presetSubtype="0" fill="hold" grpId="0" nodeType="after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400"/>
                            </p:stCondLst>
                            <p:childTnLst>
                              <p:par>
                                <p:cTn id="88" presetID="42" presetClass="entr" presetSubtype="0" fill="hold" grpId="0" nodeType="after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2150"/>
                            </p:stCondLst>
                            <p:childTnLst>
                              <p:par>
                                <p:cTn id="97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2900"/>
                            </p:stCondLst>
                            <p:childTnLst>
                              <p:par>
                                <p:cTn id="103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3650"/>
                            </p:stCondLst>
                            <p:childTnLst>
                              <p:par>
                                <p:cTn id="114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450"/>
                                        <p:tgtEl>
                                          <p:spTgt spid="14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4350"/>
                            </p:stCondLst>
                            <p:childTnLst>
                              <p:par>
                                <p:cTn id="118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47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100"/>
                            </p:stCondLst>
                            <p:childTnLst>
                              <p:par>
                                <p:cTn id="1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147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5600"/>
                            </p:stCondLst>
                            <p:childTnLst>
                              <p:par>
                                <p:cTn id="1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147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6100"/>
                            </p:stCondLst>
                            <p:childTnLst>
                              <p:par>
                                <p:cTn id="1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47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6600"/>
                            </p:stCondLst>
                            <p:childTnLst>
                              <p:par>
                                <p:cTn id="1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147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7100"/>
                            </p:stCondLst>
                            <p:childTnLst>
                              <p:par>
                                <p:cTn id="1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147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7600"/>
                            </p:stCondLst>
                            <p:childTnLst>
                              <p:par>
                                <p:cTn id="1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147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8100"/>
                            </p:stCondLst>
                            <p:childTnLst>
                              <p:par>
                                <p:cTn id="1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147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8" grpId="0"/>
      <p:bldP spid="71" grpId="0" animBg="1"/>
      <p:bldP spid="72" grpId="0" animBg="1"/>
      <p:bldP spid="73" grpId="0"/>
      <p:bldP spid="75" grpId="0" animBg="1"/>
      <p:bldP spid="76" grpId="0" animBg="1"/>
      <p:bldP spid="77" grpId="0"/>
      <p:bldP spid="78" grpId="0"/>
      <p:bldP spid="150" grpId="0" animBg="1"/>
      <p:bldP spid="151" grpId="0"/>
      <p:bldGraphic spid="147" grpId="0" uiExpand="1">
        <p:bldSub>
          <a:bldChart bld="categoryEl"/>
        </p:bldSub>
      </p:bldGraphic>
      <p:bldP spid="130" grpId="0"/>
      <p:bldP spid="153" grpId="0"/>
      <p:bldP spid="155" grpId="0" animBg="1"/>
      <p:bldP spid="67" grpId="0" animBg="1"/>
      <p:bldP spid="156" grpId="0"/>
      <p:bldP spid="157" grpId="0"/>
      <p:bldP spid="158" grpId="0" animBg="1"/>
      <p:bldP spid="143" grpId="0" animBg="1"/>
      <p:bldP spid="161" grpId="0"/>
      <p:bldP spid="1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7479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4" name="Title 1"/>
          <p:cNvSpPr txBox="1">
            <a:spLocks/>
          </p:cNvSpPr>
          <p:nvPr/>
        </p:nvSpPr>
        <p:spPr>
          <a:xfrm>
            <a:off x="2419932" y="759207"/>
            <a:ext cx="9144000" cy="627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300" b="1" dirty="0" smtClean="0">
                <a:latin typeface="Sylfaen (Body)"/>
              </a:rPr>
              <a:t>ქვეყნების</a:t>
            </a:r>
            <a:r>
              <a:rPr lang="ka-GE" sz="1300" b="1" dirty="0" smtClean="0">
                <a:solidFill>
                  <a:srgbClr val="FF0000"/>
                </a:solidFill>
                <a:latin typeface="Sylfaen (Body)"/>
              </a:rPr>
              <a:t> </a:t>
            </a:r>
            <a:r>
              <a:rPr lang="ka-GE" sz="1300" b="1" dirty="0" smtClean="0">
                <a:latin typeface="Sylfaen (Body)"/>
              </a:rPr>
              <a:t>პირველი ექვსეული და ევროკავშირი კვეთების რაოდენობის მიხედვით</a:t>
            </a:r>
            <a:r>
              <a:rPr lang="en-US" sz="1300" b="1" dirty="0" smtClean="0">
                <a:latin typeface="Sylfaen (Body)"/>
              </a:rPr>
              <a:t> (</a:t>
            </a:r>
            <a:r>
              <a:rPr lang="ka-GE" sz="1300" b="1" dirty="0" smtClean="0">
                <a:latin typeface="Sylfaen (Body)"/>
              </a:rPr>
              <a:t>შემოსვლა</a:t>
            </a:r>
            <a:r>
              <a:rPr lang="en-US" sz="1300" b="1" dirty="0" smtClean="0">
                <a:latin typeface="Sylfaen (Body)"/>
              </a:rPr>
              <a:t>)</a:t>
            </a:r>
            <a:endParaRPr lang="ka-GE" sz="1300" b="1" dirty="0" smtClean="0">
              <a:latin typeface="Sylfaen (Body)"/>
            </a:endParaRPr>
          </a:p>
          <a:p>
            <a:pPr>
              <a:lnSpc>
                <a:spcPct val="150000"/>
              </a:lnSpc>
            </a:pPr>
            <a:r>
              <a:rPr lang="ru-RU" sz="1300" b="1" dirty="0" smtClean="0">
                <a:latin typeface="Sylfaen (Body)"/>
              </a:rPr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(თებერვალი, 2019 წელი)</a:t>
            </a:r>
            <a:r>
              <a:rPr lang="ru-RU" sz="1300" b="1" dirty="0" smtClean="0">
                <a:latin typeface="Sylfaen (Body)"/>
              </a:rPr>
              <a:t/>
            </a:r>
            <a:br>
              <a:rPr lang="ru-RU" sz="1300" b="1" dirty="0" smtClean="0">
                <a:latin typeface="Sylfaen (Body)"/>
              </a:rPr>
            </a:br>
            <a:endParaRPr lang="en-US" sz="1300" b="1" dirty="0">
              <a:latin typeface="Sylfaen (Body)"/>
            </a:endParaRPr>
          </a:p>
        </p:txBody>
      </p:sp>
      <p:graphicFrame>
        <p:nvGraphicFramePr>
          <p:cNvPr id="165" name="Chart 164"/>
          <p:cNvGraphicFramePr/>
          <p:nvPr>
            <p:extLst>
              <p:ext uri="{D42A27DB-BD31-4B8C-83A1-F6EECF244321}">
                <p14:modId xmlns:p14="http://schemas.microsoft.com/office/powerpoint/2010/main" val="3356913088"/>
              </p:ext>
            </p:extLst>
          </p:nvPr>
        </p:nvGraphicFramePr>
        <p:xfrm>
          <a:off x="3571033" y="1047496"/>
          <a:ext cx="6955840" cy="2381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6" name="TextBox 165"/>
          <p:cNvSpPr txBox="1"/>
          <p:nvPr/>
        </p:nvSpPr>
        <p:spPr>
          <a:xfrm>
            <a:off x="4333814" y="1570879"/>
            <a:ext cx="994256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accent1">
                    <a:lumMod val="50000"/>
                  </a:schemeClr>
                </a:solidFill>
              </a:rPr>
              <a:t>11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5208873" y="1631164"/>
            <a:ext cx="947583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-1</a:t>
            </a:r>
            <a:r>
              <a:rPr lang="en-US" sz="1050" dirty="0" smtClean="0">
                <a:solidFill>
                  <a:schemeClr val="accent1">
                    <a:lumMod val="50000"/>
                  </a:schemeClr>
                </a:solidFill>
                <a:latin typeface="Sylfaen" panose="010A0502050306030303" pitchFamily="18" charset="0"/>
              </a:rPr>
              <a:t>0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6048127" y="1713735"/>
            <a:ext cx="94380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050" dirty="0" smtClean="0">
                <a:solidFill>
                  <a:schemeClr val="accent1">
                    <a:lumMod val="50000"/>
                  </a:schemeClr>
                </a:solidFill>
              </a:rPr>
              <a:t>16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6910477" y="1657956"/>
            <a:ext cx="913964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-2</a:t>
            </a:r>
            <a:r>
              <a:rPr lang="en-US" sz="1050" dirty="0" smtClean="0">
                <a:solidFill>
                  <a:schemeClr val="accent1">
                    <a:lumMod val="50000"/>
                  </a:schemeClr>
                </a:solidFill>
                <a:latin typeface="Sylfaen" panose="010A0502050306030303" pitchFamily="18" charset="0"/>
              </a:rPr>
              <a:t>1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7782961" y="1907992"/>
            <a:ext cx="950853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1050" dirty="0" smtClean="0">
                <a:solidFill>
                  <a:schemeClr val="accent1">
                    <a:lumMod val="50000"/>
                  </a:schemeClr>
                </a:solidFill>
                <a:latin typeface="Sylfaen" panose="010A0502050306030303" pitchFamily="18" charset="0"/>
              </a:rPr>
              <a:t>8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9425648" y="1937226"/>
            <a:ext cx="91832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accent1">
                    <a:lumMod val="50000"/>
                  </a:schemeClr>
                </a:solidFill>
              </a:rPr>
              <a:t>-47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7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7563139"/>
              </p:ext>
            </p:extLst>
          </p:nvPr>
        </p:nvGraphicFramePr>
        <p:xfrm>
          <a:off x="3312001" y="4140996"/>
          <a:ext cx="7951836" cy="2247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2" name="Title 1"/>
          <p:cNvSpPr txBox="1">
            <a:spLocks/>
          </p:cNvSpPr>
          <p:nvPr/>
        </p:nvSpPr>
        <p:spPr>
          <a:xfrm>
            <a:off x="3295256" y="4022890"/>
            <a:ext cx="7144695" cy="2540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200" b="1" dirty="0" smtClean="0">
                <a:latin typeface="Sylfaen (Body)"/>
              </a:rPr>
              <a:t>ქვეყნების ოცეული (პირველი ექვსეულის შემდეგ) კვეთების რაოდენობის მიხედვით </a:t>
            </a:r>
            <a:r>
              <a:rPr lang="en-US" sz="1200" b="1" dirty="0" smtClean="0">
                <a:latin typeface="Sylfaen (Body)"/>
              </a:rPr>
              <a:t>(</a:t>
            </a:r>
            <a:r>
              <a:rPr lang="ka-GE" sz="1200" b="1" dirty="0">
                <a:latin typeface="Sylfaen (Body)"/>
              </a:rPr>
              <a:t>შემოსვლა</a:t>
            </a:r>
            <a:r>
              <a:rPr lang="en-US" sz="1200" b="1" dirty="0" smtClean="0">
                <a:latin typeface="Sylfaen (Body)"/>
              </a:rPr>
              <a:t>)</a:t>
            </a:r>
            <a:endParaRPr lang="ka-GE" sz="1200" b="1" dirty="0" smtClean="0"/>
          </a:p>
          <a:p>
            <a:pPr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(თებერვალი, 2019 წელი)</a:t>
            </a:r>
            <a:endParaRPr lang="en-US" sz="1200" b="1" dirty="0">
              <a:latin typeface="Sylfaen (Headings)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661833" y="1917866"/>
            <a:ext cx="91832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en-US" sz="1050" dirty="0" smtClean="0">
                <a:solidFill>
                  <a:schemeClr val="accent1">
                    <a:lumMod val="50000"/>
                  </a:schemeClr>
                </a:solidFill>
                <a:latin typeface="Sylfaen" panose="010A0502050306030303" pitchFamily="18" charset="0"/>
              </a:rPr>
              <a:t>5%</a:t>
            </a:r>
            <a:endParaRPr lang="en-US" sz="1050" dirty="0">
              <a:solidFill>
                <a:schemeClr val="accent1">
                  <a:lumMod val="50000"/>
                </a:schemeClr>
              </a:solidFill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63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0 L 0.64558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79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75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75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7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75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75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75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75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75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25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0"/>
      <p:bldGraphic spid="165" grpId="0">
        <p:bldAsOne/>
      </p:bldGraphic>
      <p:bldP spid="166" grpId="0"/>
      <p:bldP spid="167" grpId="0"/>
      <p:bldP spid="168" grpId="0"/>
      <p:bldP spid="169" grpId="0"/>
      <p:bldP spid="170" grpId="0"/>
      <p:bldP spid="171" grpId="0"/>
      <p:bldGraphic spid="173" grpId="0">
        <p:bldAsOne/>
      </p:bldGraphic>
      <p:bldP spid="172" grpId="0"/>
      <p:bldP spid="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470182" y="-1447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79872" y="16042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/>
          <p:nvPr/>
        </p:nvSpPr>
        <p:spPr>
          <a:xfrm>
            <a:off x="1882844" y="130371"/>
            <a:ext cx="72738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/>
              <a:t> </a:t>
            </a:r>
            <a:r>
              <a:rPr lang="ka-GE" sz="1200" b="1" dirty="0">
                <a:latin typeface="Sylfaen (Body)"/>
              </a:rPr>
              <a:t>საქართველოს სახელმწიფო </a:t>
            </a:r>
            <a:r>
              <a:rPr lang="ka-GE" sz="1200" b="1" dirty="0" smtClean="0">
                <a:latin typeface="Sylfaen (Body)"/>
              </a:rPr>
              <a:t>საზღვარზე გადაადგილებულ უცხო ქვეყნის მოქალაქეთა </a:t>
            </a:r>
            <a:endParaRPr lang="en-US" sz="1200" b="1" dirty="0" smtClean="0">
              <a:latin typeface="Sylfaen (Body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latin typeface="Sylfaen (Body)"/>
              </a:rPr>
              <a:t>საზღვრის კვეთის სტატისტიკური მონაცემები სქესის და ასაკის მიხედვით</a:t>
            </a:r>
            <a:endParaRPr lang="ka-GE" sz="1200" b="1" dirty="0">
              <a:latin typeface="Sylfaen (Body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(თებერვალი, 2019 წელი)</a:t>
            </a:r>
            <a:endParaRPr lang="en-US" sz="1400" b="1" dirty="0">
              <a:latin typeface="Sylfaen (Body)"/>
            </a:endParaRPr>
          </a:p>
          <a:p>
            <a:pPr algn="ctr">
              <a:lnSpc>
                <a:spcPct val="150000"/>
              </a:lnSpc>
            </a:pPr>
            <a:endParaRPr lang="en-US" sz="12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8071" y="16042"/>
            <a:ext cx="13464758" cy="6858000"/>
            <a:chOff x="0" y="-16042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-16042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6" name="Picture 65" descr="manbl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53553" y="1570567"/>
            <a:ext cx="846555" cy="1295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0" name="Picture 69" descr="womanblu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57021" y="4197021"/>
            <a:ext cx="851646" cy="126020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238116313"/>
              </p:ext>
            </p:extLst>
          </p:nvPr>
        </p:nvGraphicFramePr>
        <p:xfrm>
          <a:off x="2872870" y="1054831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64" name="Chart 63"/>
          <p:cNvGraphicFramePr/>
          <p:nvPr>
            <p:extLst>
              <p:ext uri="{D42A27DB-BD31-4B8C-83A1-F6EECF244321}">
                <p14:modId xmlns:p14="http://schemas.microsoft.com/office/powerpoint/2010/main" val="2443429876"/>
              </p:ext>
            </p:extLst>
          </p:nvPr>
        </p:nvGraphicFramePr>
        <p:xfrm>
          <a:off x="2872870" y="3770028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70618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.00694 L 0.66211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1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37710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23129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3524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9" name="Title 1"/>
          <p:cNvSpPr txBox="1">
            <a:spLocks/>
          </p:cNvSpPr>
          <p:nvPr/>
        </p:nvSpPr>
        <p:spPr>
          <a:xfrm>
            <a:off x="2455319" y="262331"/>
            <a:ext cx="7453490" cy="627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300" b="1" dirty="0" smtClean="0">
                <a:latin typeface="Sylfaen" panose="010A0502050306030303" pitchFamily="18" charset="0"/>
              </a:rPr>
              <a:t>საქართველოს მოქალაქეთა საზღვრის კვეთა</a:t>
            </a:r>
          </a:p>
          <a:p>
            <a:pPr>
              <a:lnSpc>
                <a:spcPct val="150000"/>
              </a:lnSpc>
            </a:pPr>
            <a:r>
              <a:rPr lang="ka-GE" sz="1300" b="1" dirty="0" smtClean="0">
                <a:latin typeface="Sylfaen (Headings)"/>
              </a:rPr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(თებერვალი, 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2019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წელი)</a:t>
            </a:r>
            <a:endParaRPr lang="en-US" sz="1300" b="1" dirty="0">
              <a:latin typeface="Sylfaen (Headings)"/>
            </a:endParaRPr>
          </a:p>
        </p:txBody>
      </p:sp>
      <p:graphicFrame>
        <p:nvGraphicFramePr>
          <p:cNvPr id="7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9315414"/>
              </p:ext>
            </p:extLst>
          </p:nvPr>
        </p:nvGraphicFramePr>
        <p:xfrm>
          <a:off x="2916441" y="1519851"/>
          <a:ext cx="8137532" cy="3660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5" name="Picture 74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rgbClr val="CC99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0800" y="2065448"/>
            <a:ext cx="2658533" cy="1115054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1026" name="Picture 2" descr="Image result for walking man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65487" y="1903499"/>
            <a:ext cx="383631" cy="648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" name="Picture 2" descr="Image result for walking man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746864" y="2551554"/>
            <a:ext cx="383631" cy="648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0184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0694 L 0.6506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96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25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250"/>
                            </p:stCondLst>
                            <p:childTnLst>
                              <p:par>
                                <p:cTn id="20" presetID="5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250"/>
                            </p:stCondLst>
                            <p:childTnLst>
                              <p:par>
                                <p:cTn id="26" presetID="5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Graphic spid="70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470182" y="-1447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79872" y="16042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/>
          <p:nvPr/>
        </p:nvSpPr>
        <p:spPr>
          <a:xfrm>
            <a:off x="1882844" y="130371"/>
            <a:ext cx="72738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>
                <a:latin typeface="Sylfaen (Body)"/>
              </a:rPr>
              <a:t> საქართველოს სახელმწიფო </a:t>
            </a:r>
            <a:r>
              <a:rPr lang="ka-GE" sz="1200" b="1" dirty="0" smtClean="0">
                <a:latin typeface="Sylfaen (Body)"/>
              </a:rPr>
              <a:t>საზღვარზე გადაადგილებულ საქართველოს მოქალაქეთა </a:t>
            </a:r>
            <a:endParaRPr lang="en-US" sz="1200" b="1" dirty="0" smtClean="0">
              <a:latin typeface="Sylfaen (Body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latin typeface="Sylfaen (Body)"/>
              </a:rPr>
              <a:t>საზღვრის კვეთის სტატისტიკური მონაცემები სქესის და ასაკის მიხედვით</a:t>
            </a:r>
            <a:endParaRPr lang="ka-GE" sz="1200" b="1" dirty="0">
              <a:latin typeface="Sylfaen (Body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(თებერვალი, 2019 წელი)</a:t>
            </a:r>
            <a:endParaRPr lang="en-US" sz="1400" b="1" dirty="0">
              <a:latin typeface="Sylfaen" panose="010A0502050306030303" pitchFamily="18" charset="0"/>
            </a:endParaRPr>
          </a:p>
          <a:p>
            <a:pPr algn="ctr">
              <a:lnSpc>
                <a:spcPct val="150000"/>
              </a:lnSpc>
            </a:pPr>
            <a:endParaRPr lang="en-US" sz="12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8071" y="16042"/>
            <a:ext cx="13464758" cy="6858000"/>
            <a:chOff x="0" y="-16042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-16042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6" name="Picture 65" descr="manbl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53553" y="1570567"/>
            <a:ext cx="846555" cy="1295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0" name="Picture 69" descr="womanblu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57021" y="4197021"/>
            <a:ext cx="851646" cy="126020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142140816"/>
              </p:ext>
            </p:extLst>
          </p:nvPr>
        </p:nvGraphicFramePr>
        <p:xfrm>
          <a:off x="2907494" y="1054831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64" name="Chart 63"/>
          <p:cNvGraphicFramePr/>
          <p:nvPr>
            <p:extLst>
              <p:ext uri="{D42A27DB-BD31-4B8C-83A1-F6EECF244321}">
                <p14:modId xmlns:p14="http://schemas.microsoft.com/office/powerpoint/2010/main" val="4015928793"/>
              </p:ext>
            </p:extLst>
          </p:nvPr>
        </p:nvGraphicFramePr>
        <p:xfrm>
          <a:off x="2902363" y="3763923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25349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.00694 L 0.66211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1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285732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78796" y="-4442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8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3907334"/>
              </p:ext>
            </p:extLst>
          </p:nvPr>
        </p:nvGraphicFramePr>
        <p:xfrm>
          <a:off x="2181533" y="848133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1773968"/>
              </p:ext>
            </p:extLst>
          </p:nvPr>
        </p:nvGraphicFramePr>
        <p:xfrm>
          <a:off x="2159499" y="3540070"/>
          <a:ext cx="7176193" cy="1244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61" name="Picture 2" descr="Image result for car sedan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189" y="1104274"/>
            <a:ext cx="1098871" cy="603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4" descr="Image result for car truck icon 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30039" y="2315912"/>
            <a:ext cx="724228" cy="461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6" descr="Related image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10612" y="3571242"/>
            <a:ext cx="905956" cy="452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itle 1"/>
          <p:cNvSpPr txBox="1">
            <a:spLocks/>
          </p:cNvSpPr>
          <p:nvPr/>
        </p:nvSpPr>
        <p:spPr>
          <a:xfrm>
            <a:off x="1766672" y="95365"/>
            <a:ext cx="9383156" cy="100891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ka-GE" sz="1600" b="1" dirty="0" smtClean="0"/>
          </a:p>
          <a:p>
            <a:pPr>
              <a:lnSpc>
                <a:spcPct val="150000"/>
              </a:lnSpc>
            </a:pPr>
            <a:r>
              <a:rPr lang="ka-GE" sz="3400" b="1" dirty="0" smtClean="0">
                <a:latin typeface="Sylfaen (Headings)"/>
              </a:rPr>
              <a:t>საავტომობილო ტრანსპორტის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3400" b="1" dirty="0" smtClean="0">
                <a:latin typeface="Sylfaen (Headings)"/>
              </a:rPr>
              <a:t>სასაზღვრო-გამტარი პუნქტების მიხედვით  </a:t>
            </a:r>
          </a:p>
          <a:p>
            <a:pPr>
              <a:lnSpc>
                <a:spcPct val="150000"/>
              </a:lnSpc>
            </a:pP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(თებერვალი, 2019 წელი)</a:t>
            </a:r>
            <a:endParaRPr lang="en-US" sz="3000" b="1" dirty="0">
              <a:latin typeface="Sylfaen (Body)"/>
            </a:endParaRPr>
          </a:p>
          <a:p>
            <a:pPr>
              <a:lnSpc>
                <a:spcPct val="150000"/>
              </a:lnSpc>
            </a:pPr>
            <a:endParaRPr lang="en-US" sz="1200" b="1" dirty="0"/>
          </a:p>
        </p:txBody>
      </p:sp>
      <p:graphicFrame>
        <p:nvGraphicFramePr>
          <p:cNvPr id="7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3108315"/>
              </p:ext>
            </p:extLst>
          </p:nvPr>
        </p:nvGraphicFramePr>
        <p:xfrm>
          <a:off x="2307408" y="5015075"/>
          <a:ext cx="7176193" cy="1171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717" y="4803430"/>
            <a:ext cx="961344" cy="797388"/>
          </a:xfrm>
          <a:prstGeom prst="rect">
            <a:avLst/>
          </a:prstGeom>
        </p:spPr>
      </p:pic>
      <p:graphicFrame>
        <p:nvGraphicFramePr>
          <p:cNvPr id="65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8773602"/>
              </p:ext>
            </p:extLst>
          </p:nvPr>
        </p:nvGraphicFramePr>
        <p:xfrm>
          <a:off x="2310867" y="2153143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</p:spTree>
    <p:extLst>
      <p:ext uri="{BB962C8B-B14F-4D97-AF65-F5344CB8AC3E}">
        <p14:creationId xmlns:p14="http://schemas.microsoft.com/office/powerpoint/2010/main" val="363097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0.00694 L 0.6582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04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1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1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85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85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7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95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95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8" grpId="0">
        <p:bldAsOne/>
      </p:bldGraphic>
      <p:bldGraphic spid="60" grpId="0">
        <p:bldAsOne/>
      </p:bldGraphic>
      <p:bldP spid="64" grpId="0"/>
      <p:bldGraphic spid="72" grpId="0">
        <p:bldAsOne/>
      </p:bldGraphic>
      <p:bldGraphic spid="65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12946</TotalTime>
  <Words>615</Words>
  <Application>Microsoft Office PowerPoint</Application>
  <PresentationFormat>Widescreen</PresentationFormat>
  <Paragraphs>264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AcadMtavr</vt:lpstr>
      <vt:lpstr>Amiran</vt:lpstr>
      <vt:lpstr>Arial</vt:lpstr>
      <vt:lpstr>Calibri</vt:lpstr>
      <vt:lpstr>Calibri Light</vt:lpstr>
      <vt:lpstr>Sylfaen</vt:lpstr>
      <vt:lpstr>Sylfaen (Body)</vt:lpstr>
      <vt:lpstr>Sylfaen (Headings)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super</dc:creator>
  <cp:lastModifiedBy>khatuna qveladze</cp:lastModifiedBy>
  <cp:revision>1206</cp:revision>
  <cp:lastPrinted>2019-06-05T11:48:33Z</cp:lastPrinted>
  <dcterms:created xsi:type="dcterms:W3CDTF">2018-07-08T13:18:12Z</dcterms:created>
  <dcterms:modified xsi:type="dcterms:W3CDTF">2022-08-16T10:26:32Z</dcterms:modified>
</cp:coreProperties>
</file>