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251334</c:v>
                </c:pt>
                <c:pt idx="1">
                  <c:v>173685</c:v>
                </c:pt>
                <c:pt idx="2">
                  <c:v>143454</c:v>
                </c:pt>
                <c:pt idx="3">
                  <c:v>124442</c:v>
                </c:pt>
                <c:pt idx="4">
                  <c:v>99202</c:v>
                </c:pt>
                <c:pt idx="5">
                  <c:v>33770</c:v>
                </c:pt>
                <c:pt idx="6">
                  <c:v>27749</c:v>
                </c:pt>
                <c:pt idx="7">
                  <c:v>25340</c:v>
                </c:pt>
                <c:pt idx="8">
                  <c:v>18277</c:v>
                </c:pt>
                <c:pt idx="9">
                  <c:v>7638</c:v>
                </c:pt>
                <c:pt idx="10">
                  <c:v>7284</c:v>
                </c:pt>
                <c:pt idx="11">
                  <c:v>7116</c:v>
                </c:pt>
                <c:pt idx="12">
                  <c:v>6024</c:v>
                </c:pt>
                <c:pt idx="13">
                  <c:v>4164</c:v>
                </c:pt>
                <c:pt idx="14">
                  <c:v>1748</c:v>
                </c:pt>
                <c:pt idx="15">
                  <c:v>1474</c:v>
                </c:pt>
                <c:pt idx="16">
                  <c:v>1455</c:v>
                </c:pt>
                <c:pt idx="17">
                  <c:v>171</c:v>
                </c:pt>
                <c:pt idx="18">
                  <c:v>62</c:v>
                </c:pt>
                <c:pt idx="19">
                  <c:v>49</c:v>
                </c:pt>
                <c:pt idx="20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ყაზბეგი</c:v>
                </c:pt>
                <c:pt idx="5">
                  <c:v>ქუთაისის აეროპორტი</c:v>
                </c:pt>
                <c:pt idx="6">
                  <c:v>ცოდნა</c:v>
                </c:pt>
                <c:pt idx="7">
                  <c:v>ნინოწმინდა</c:v>
                </c:pt>
                <c:pt idx="8">
                  <c:v>ბათუმის აეროპორტი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  <c:pt idx="11">
                  <c:v>ვალე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ბათუმის პორტი</c:v>
                </c:pt>
                <c:pt idx="15">
                  <c:v>ფოთის პორტი</c:v>
                </c:pt>
                <c:pt idx="16">
                  <c:v>სადახლოს რკინიგზა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კარწახის რკინიგზა</c:v>
                </c:pt>
                <c:pt idx="20">
                  <c:v>სამთაწყარო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246664</c:v>
                </c:pt>
                <c:pt idx="1">
                  <c:v>163260</c:v>
                </c:pt>
                <c:pt idx="2">
                  <c:v>134577</c:v>
                </c:pt>
                <c:pt idx="3">
                  <c:v>107759</c:v>
                </c:pt>
                <c:pt idx="4">
                  <c:v>105259</c:v>
                </c:pt>
                <c:pt idx="5">
                  <c:v>35599</c:v>
                </c:pt>
                <c:pt idx="6">
                  <c:v>26697</c:v>
                </c:pt>
                <c:pt idx="7">
                  <c:v>25205</c:v>
                </c:pt>
                <c:pt idx="8">
                  <c:v>16556</c:v>
                </c:pt>
                <c:pt idx="9">
                  <c:v>9087</c:v>
                </c:pt>
                <c:pt idx="10">
                  <c:v>7347</c:v>
                </c:pt>
                <c:pt idx="11">
                  <c:v>9240</c:v>
                </c:pt>
                <c:pt idx="12">
                  <c:v>5286</c:v>
                </c:pt>
                <c:pt idx="13">
                  <c:v>3951</c:v>
                </c:pt>
                <c:pt idx="14">
                  <c:v>1463</c:v>
                </c:pt>
                <c:pt idx="15">
                  <c:v>1590</c:v>
                </c:pt>
                <c:pt idx="16">
                  <c:v>1319</c:v>
                </c:pt>
                <c:pt idx="17">
                  <c:v>167</c:v>
                </c:pt>
                <c:pt idx="18">
                  <c:v>62</c:v>
                </c:pt>
                <c:pt idx="19">
                  <c:v>45</c:v>
                </c:pt>
                <c:pt idx="2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5488</c:v>
                </c:pt>
                <c:pt idx="1">
                  <c:v>24016</c:v>
                </c:pt>
                <c:pt idx="2">
                  <c:v>41637</c:v>
                </c:pt>
                <c:pt idx="3">
                  <c:v>35041</c:v>
                </c:pt>
                <c:pt idx="4">
                  <c:v>15639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5736</c:v>
                </c:pt>
                <c:pt idx="1">
                  <c:v>24091</c:v>
                </c:pt>
                <c:pt idx="2">
                  <c:v>41346</c:v>
                </c:pt>
                <c:pt idx="3">
                  <c:v>33692</c:v>
                </c:pt>
                <c:pt idx="4">
                  <c:v>14482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5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35859</c:v>
                </c:pt>
                <c:pt idx="1">
                  <c:v>24127</c:v>
                </c:pt>
                <c:pt idx="2">
                  <c:v>22512</c:v>
                </c:pt>
                <c:pt idx="3">
                  <c:v>9920</c:v>
                </c:pt>
                <c:pt idx="4">
                  <c:v>6021</c:v>
                </c:pt>
                <c:pt idx="5">
                  <c:v>5183</c:v>
                </c:pt>
                <c:pt idx="6">
                  <c:v>919</c:v>
                </c:pt>
                <c:pt idx="7">
                  <c:v>721</c:v>
                </c:pt>
                <c:pt idx="8">
                  <c:v>605</c:v>
                </c:pt>
                <c:pt idx="9">
                  <c:v>334</c:v>
                </c:pt>
                <c:pt idx="10">
                  <c:v>58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ვახტანგისი</c:v>
                </c:pt>
                <c:pt idx="8">
                  <c:v>ვალე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34150</c:v>
                </c:pt>
                <c:pt idx="1">
                  <c:v>26382</c:v>
                </c:pt>
                <c:pt idx="2">
                  <c:v>23567</c:v>
                </c:pt>
                <c:pt idx="3">
                  <c:v>8315</c:v>
                </c:pt>
                <c:pt idx="4">
                  <c:v>6092</c:v>
                </c:pt>
                <c:pt idx="5">
                  <c:v>5044</c:v>
                </c:pt>
                <c:pt idx="6">
                  <c:v>875</c:v>
                </c:pt>
                <c:pt idx="7">
                  <c:v>901</c:v>
                </c:pt>
                <c:pt idx="8">
                  <c:v>723</c:v>
                </c:pt>
                <c:pt idx="9">
                  <c:v>311</c:v>
                </c:pt>
                <c:pt idx="10">
                  <c:v>386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Sheet1!$B$2:$B$11</c:f>
              <c:numCache>
                <c:formatCode>#,##0</c:formatCode>
                <c:ptCount val="10"/>
                <c:pt idx="0">
                  <c:v>2065</c:v>
                </c:pt>
                <c:pt idx="1">
                  <c:v>960</c:v>
                </c:pt>
                <c:pt idx="2">
                  <c:v>701</c:v>
                </c:pt>
                <c:pt idx="3">
                  <c:v>624</c:v>
                </c:pt>
                <c:pt idx="4">
                  <c:v>387</c:v>
                </c:pt>
                <c:pt idx="5">
                  <c:v>249</c:v>
                </c:pt>
                <c:pt idx="6">
                  <c:v>91</c:v>
                </c:pt>
                <c:pt idx="7">
                  <c:v>60</c:v>
                </c:pt>
                <c:pt idx="8">
                  <c:v>14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Sheet1!$A$2:$A$11</c:f>
              <c:strCache>
                <c:ptCount val="10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</c:strCache>
            </c:strRef>
          </c:cat>
          <c:val>
            <c:numRef>
              <c:f>Sheet1!$C$2:$C$11</c:f>
              <c:numCache>
                <c:formatCode>#,##0</c:formatCode>
                <c:ptCount val="10"/>
                <c:pt idx="0">
                  <c:v>1994</c:v>
                </c:pt>
                <c:pt idx="1">
                  <c:v>954</c:v>
                </c:pt>
                <c:pt idx="2">
                  <c:v>644</c:v>
                </c:pt>
                <c:pt idx="3">
                  <c:v>659</c:v>
                </c:pt>
                <c:pt idx="4">
                  <c:v>387</c:v>
                </c:pt>
                <c:pt idx="5">
                  <c:v>220</c:v>
                </c:pt>
                <c:pt idx="6">
                  <c:v>90</c:v>
                </c:pt>
                <c:pt idx="7">
                  <c:v>63</c:v>
                </c:pt>
                <c:pt idx="8">
                  <c:v>20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52380678148192"/>
          <c:y val="0.11464003999555605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12261</c:v>
                </c:pt>
                <c:pt idx="1">
                  <c:v>8603</c:v>
                </c:pt>
                <c:pt idx="2">
                  <c:v>7432</c:v>
                </c:pt>
                <c:pt idx="3">
                  <c:v>6527</c:v>
                </c:pt>
                <c:pt idx="4">
                  <c:v>3534</c:v>
                </c:pt>
                <c:pt idx="5">
                  <c:v>2111</c:v>
                </c:pt>
                <c:pt idx="6">
                  <c:v>979</c:v>
                </c:pt>
                <c:pt idx="7">
                  <c:v>847</c:v>
                </c:pt>
                <c:pt idx="8">
                  <c:v>798</c:v>
                </c:pt>
                <c:pt idx="9">
                  <c:v>336</c:v>
                </c:pt>
                <c:pt idx="10">
                  <c:v>100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9806</c:v>
                </c:pt>
                <c:pt idx="1">
                  <c:v>8222</c:v>
                </c:pt>
                <c:pt idx="2">
                  <c:v>7669</c:v>
                </c:pt>
                <c:pt idx="3">
                  <c:v>6933</c:v>
                </c:pt>
                <c:pt idx="4">
                  <c:v>3843</c:v>
                </c:pt>
                <c:pt idx="5">
                  <c:v>1664</c:v>
                </c:pt>
                <c:pt idx="6">
                  <c:v>2257</c:v>
                </c:pt>
                <c:pt idx="7">
                  <c:v>267</c:v>
                </c:pt>
                <c:pt idx="8">
                  <c:v>881</c:v>
                </c:pt>
                <c:pt idx="9">
                  <c:v>1275</c:v>
                </c:pt>
                <c:pt idx="10">
                  <c:v>211</c:v>
                </c:pt>
                <c:pt idx="11">
                  <c:v>1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ბათუმის პორტი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კარწახი</c:v>
                </c:pt>
                <c:pt idx="8">
                  <c:v>ცოდნა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105</c:v>
                </c:pt>
                <c:pt idx="1">
                  <c:v>91</c:v>
                </c:pt>
                <c:pt idx="2">
                  <c:v>43</c:v>
                </c:pt>
                <c:pt idx="3">
                  <c:v>28</c:v>
                </c:pt>
                <c:pt idx="4">
                  <c:v>20</c:v>
                </c:pt>
                <c:pt idx="5">
                  <c:v>20</c:v>
                </c:pt>
                <c:pt idx="6">
                  <c:v>17</c:v>
                </c:pt>
                <c:pt idx="7">
                  <c:v>9</c:v>
                </c:pt>
                <c:pt idx="8">
                  <c:v>7</c:v>
                </c:pt>
                <c:pt idx="9">
                  <c:v>5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CC-4978-88F8-BF5F5B7FB0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ბათუმის პორტი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კარწახი</c:v>
                </c:pt>
                <c:pt idx="8">
                  <c:v>ცოდნა</c:v>
                </c:pt>
                <c:pt idx="9">
                  <c:v>გუგუთი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79</c:v>
                </c:pt>
                <c:pt idx="1">
                  <c:v>39</c:v>
                </c:pt>
                <c:pt idx="2">
                  <c:v>47</c:v>
                </c:pt>
                <c:pt idx="3">
                  <c:v>42</c:v>
                </c:pt>
                <c:pt idx="4">
                  <c:v>8</c:v>
                </c:pt>
                <c:pt idx="5">
                  <c:v>18</c:v>
                </c:pt>
                <c:pt idx="6">
                  <c:v>31</c:v>
                </c:pt>
                <c:pt idx="7">
                  <c:v>2</c:v>
                </c:pt>
                <c:pt idx="8">
                  <c:v>21</c:v>
                </c:pt>
                <c:pt idx="9">
                  <c:v>2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CC-4978-88F8-BF5F5B7FB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სარფი</c:v>
                </c:pt>
                <c:pt idx="2">
                  <c:v>ნინოწმინდა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კარწახი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231</c:v>
                </c:pt>
                <c:pt idx="1">
                  <c:v>44</c:v>
                </c:pt>
                <c:pt idx="2">
                  <c:v>30</c:v>
                </c:pt>
                <c:pt idx="3">
                  <c:v>13</c:v>
                </c:pt>
                <c:pt idx="4">
                  <c:v>13</c:v>
                </c:pt>
                <c:pt idx="5">
                  <c:v>6</c:v>
                </c:pt>
                <c:pt idx="6">
                  <c:v>5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სადახლო</c:v>
                </c:pt>
                <c:pt idx="1">
                  <c:v>სარფი</c:v>
                </c:pt>
                <c:pt idx="2">
                  <c:v>ნინოწმინდა</c:v>
                </c:pt>
                <c:pt idx="3">
                  <c:v>ყაზბეგი</c:v>
                </c:pt>
                <c:pt idx="4">
                  <c:v>წითელი ხიდი</c:v>
                </c:pt>
                <c:pt idx="5">
                  <c:v>ახკერპი</c:v>
                </c:pt>
                <c:pt idx="6">
                  <c:v>გუგუთი</c:v>
                </c:pt>
                <c:pt idx="7">
                  <c:v>ცოდნა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კარწახი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231</c:v>
                </c:pt>
                <c:pt idx="1">
                  <c:v>13</c:v>
                </c:pt>
                <c:pt idx="2">
                  <c:v>34</c:v>
                </c:pt>
                <c:pt idx="3">
                  <c:v>10</c:v>
                </c:pt>
                <c:pt idx="4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603231248313764"/>
                  <c:y val="8.970739265636797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7792644107092925"/>
                  <c:y val="-0.158769095339824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935825684945384"/>
                  <c:y val="-0.18195322648173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2939792601611469"/>
                  <c:y val="6.9871320043084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51688</c:v>
                </c:pt>
                <c:pt idx="1">
                  <c:v>103523</c:v>
                </c:pt>
                <c:pt idx="2">
                  <c:v>85112</c:v>
                </c:pt>
                <c:pt idx="3">
                  <c:v>68832</c:v>
                </c:pt>
                <c:pt idx="4">
                  <c:v>1901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11576</c:v>
                </c:pt>
                <c:pt idx="1">
                  <c:v>7983</c:v>
                </c:pt>
                <c:pt idx="2">
                  <c:v>6857</c:v>
                </c:pt>
                <c:pt idx="3">
                  <c:v>5274</c:v>
                </c:pt>
                <c:pt idx="4">
                  <c:v>2522</c:v>
                </c:pt>
                <c:pt idx="5">
                  <c:v>1849</c:v>
                </c:pt>
                <c:pt idx="6">
                  <c:v>926</c:v>
                </c:pt>
                <c:pt idx="7">
                  <c:v>834</c:v>
                </c:pt>
                <c:pt idx="8">
                  <c:v>762</c:v>
                </c:pt>
                <c:pt idx="9">
                  <c:v>332</c:v>
                </c:pt>
                <c:pt idx="1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ბათუმის პორტი</c:v>
                </c:pt>
                <c:pt idx="8">
                  <c:v>გუგუთი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9288</c:v>
                </c:pt>
                <c:pt idx="1">
                  <c:v>7574</c:v>
                </c:pt>
                <c:pt idx="2">
                  <c:v>6970</c:v>
                </c:pt>
                <c:pt idx="3">
                  <c:v>5454</c:v>
                </c:pt>
                <c:pt idx="4">
                  <c:v>2806</c:v>
                </c:pt>
                <c:pt idx="5">
                  <c:v>1413</c:v>
                </c:pt>
                <c:pt idx="6">
                  <c:v>2183</c:v>
                </c:pt>
                <c:pt idx="7">
                  <c:v>301</c:v>
                </c:pt>
                <c:pt idx="8">
                  <c:v>812</c:v>
                </c:pt>
                <c:pt idx="9">
                  <c:v>1257</c:v>
                </c:pt>
                <c:pt idx="10">
                  <c:v>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5848E-3"/>
                  <c:y val="-1.04072740563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0"/>
                  <c:y val="-3.816000487311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1.5606697460605419E-3"/>
                  <c:y val="-4.5098187577320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9.3640184763635944E-3"/>
                  <c:y val="-4.1629096225218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AED-4219-97EA-ECADFC26BD0D}"/>
                </c:ext>
              </c:extLst>
            </c:dLbl>
            <c:dLbl>
              <c:idx val="4"/>
              <c:layout>
                <c:manualLayout>
                  <c:x val="-2.0288706698787788E-2"/>
                  <c:y val="-6.2443644337828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7D-4EBD-9424-5B4CE479B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23293</c:v>
                </c:pt>
                <c:pt idx="1">
                  <c:v>9173</c:v>
                </c:pt>
                <c:pt idx="2">
                  <c:v>1110</c:v>
                </c:pt>
                <c:pt idx="3">
                  <c:v>55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152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205</c:v>
                </c:pt>
                <c:pt idx="1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4569499400351527"/>
                  <c:y val="-0.1285187062548606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0.11840618136446378"/>
                  <c:y val="0.108861746842943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1280878</c:v>
                </c:pt>
                <c:pt idx="1">
                  <c:v>554783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095349804437689"/>
          <c:y val="0.31872673869570045"/>
          <c:w val="0.28191276467856846"/>
          <c:h val="0.2964080379957783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42</c:v>
                </c:pt>
                <c:pt idx="1">
                  <c:v>42</c:v>
                </c:pt>
                <c:pt idx="2">
                  <c:v>44</c:v>
                </c:pt>
                <c:pt idx="3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06-4A33-89FD-1ECA853ACD8C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0374423842312707E-17"/>
                  <c:y val="2.0854637837456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6-4A33-89FD-1ECA853ACD8C}"/>
                </c:ext>
              </c:extLst>
            </c:dLbl>
            <c:dLbl>
              <c:idx val="1"/>
              <c:layout>
                <c:manualLayout>
                  <c:x val="0"/>
                  <c:y val="2.60682972968202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778074369810476E-2"/>
                      <c:h val="0.117880840376220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8D06-4A33-89FD-1ECA853ACD8C}"/>
                </c:ext>
              </c:extLst>
            </c:dLbl>
            <c:dLbl>
              <c:idx val="2"/>
              <c:layout>
                <c:manualLayout>
                  <c:x val="0"/>
                  <c:y val="2.0854637837456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6-4A33-89FD-1ECA853ACD8C}"/>
                </c:ext>
              </c:extLst>
            </c:dLbl>
            <c:dLbl>
              <c:idx val="3"/>
              <c:layout>
                <c:manualLayout>
                  <c:x val="-4.4453801911408476E-3"/>
                  <c:y val="2.6068297296820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6-4A33-89FD-1ECA853ACD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220</c:v>
                </c:pt>
                <c:pt idx="1">
                  <c:v>196</c:v>
                </c:pt>
                <c:pt idx="2">
                  <c:v>297</c:v>
                </c:pt>
                <c:pt idx="3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D06-4A33-89FD-1ECA853ACD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301320</c:v>
                </c:pt>
                <c:pt idx="1">
                  <c:v>364743</c:v>
                </c:pt>
                <c:pt idx="2">
                  <c:v>393129</c:v>
                </c:pt>
                <c:pt idx="3">
                  <c:v>396093</c:v>
                </c:pt>
                <c:pt idx="4">
                  <c:v>461866</c:v>
                </c:pt>
                <c:pt idx="5">
                  <c:v>510122</c:v>
                </c:pt>
                <c:pt idx="6">
                  <c:v>596721</c:v>
                </c:pt>
                <c:pt idx="7">
                  <c:v>657503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124087</c:v>
                </c:pt>
                <c:pt idx="1">
                  <c:v>125097</c:v>
                </c:pt>
                <c:pt idx="2">
                  <c:v>111354</c:v>
                </c:pt>
                <c:pt idx="3">
                  <c:v>121122</c:v>
                </c:pt>
                <c:pt idx="4">
                  <c:v>31004</c:v>
                </c:pt>
                <c:pt idx="5">
                  <c:v>13221</c:v>
                </c:pt>
                <c:pt idx="6">
                  <c:v>14064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სომხეთი</c:v>
                </c:pt>
                <c:pt idx="3">
                  <c:v>თურქეთი</c:v>
                </c:pt>
                <c:pt idx="4">
                  <c:v>ევროკავშირის ქვეყნები</c:v>
                </c:pt>
                <c:pt idx="5">
                  <c:v>ისრაელი</c:v>
                </c:pt>
                <c:pt idx="6">
                  <c:v>უკრაინა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155746</c:v>
                </c:pt>
                <c:pt idx="1">
                  <c:v>131515</c:v>
                </c:pt>
                <c:pt idx="2">
                  <c:v>121983</c:v>
                </c:pt>
                <c:pt idx="3">
                  <c:v>112796</c:v>
                </c:pt>
                <c:pt idx="4">
                  <c:v>43255</c:v>
                </c:pt>
                <c:pt idx="5">
                  <c:v>17357</c:v>
                </c:pt>
                <c:pt idx="6">
                  <c:v>15724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ირანის ისლამური რესპუბლიკა</c:v>
                </c:pt>
                <c:pt idx="1">
                  <c:v>გერმანია</c:v>
                </c:pt>
                <c:pt idx="2">
                  <c:v>პოლონეთი</c:v>
                </c:pt>
                <c:pt idx="3">
                  <c:v>ინდოეთი</c:v>
                </c:pt>
                <c:pt idx="4">
                  <c:v>ყაზახეთი</c:v>
                </c:pt>
                <c:pt idx="5">
                  <c:v>ა.შ.შ.</c:v>
                </c:pt>
                <c:pt idx="6">
                  <c:v>დიდი ბრიტანეთი</c:v>
                </c:pt>
                <c:pt idx="7">
                  <c:v>ჩინეთი</c:v>
                </c:pt>
                <c:pt idx="8">
                  <c:v>ბელარუსი</c:v>
                </c:pt>
                <c:pt idx="9">
                  <c:v>საფრანგეთი</c:v>
                </c:pt>
                <c:pt idx="10">
                  <c:v>საუდის არაბეთი</c:v>
                </c:pt>
                <c:pt idx="11">
                  <c:v>იტალია</c:v>
                </c:pt>
                <c:pt idx="12">
                  <c:v>არაბ გაერ საე</c:v>
                </c:pt>
                <c:pt idx="13">
                  <c:v>ლიეტუვა</c:v>
                </c:pt>
                <c:pt idx="14">
                  <c:v>ნიდერლანდები</c:v>
                </c:pt>
                <c:pt idx="15">
                  <c:v>საბერძნეთი</c:v>
                </c:pt>
                <c:pt idx="16">
                  <c:v>ლატვია</c:v>
                </c:pt>
                <c:pt idx="17">
                  <c:v>ფილიპინები</c:v>
                </c:pt>
                <c:pt idx="18">
                  <c:v>კუვეიტი</c:v>
                </c:pt>
                <c:pt idx="19">
                  <c:v>ესპანეთი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8617</c:v>
                </c:pt>
                <c:pt idx="1">
                  <c:v>7554</c:v>
                </c:pt>
                <c:pt idx="2">
                  <c:v>7034</c:v>
                </c:pt>
                <c:pt idx="3">
                  <c:v>6406</c:v>
                </c:pt>
                <c:pt idx="4">
                  <c:v>6272</c:v>
                </c:pt>
                <c:pt idx="5">
                  <c:v>3851</c:v>
                </c:pt>
                <c:pt idx="6">
                  <c:v>3642</c:v>
                </c:pt>
                <c:pt idx="7">
                  <c:v>3238</c:v>
                </c:pt>
                <c:pt idx="8">
                  <c:v>2784</c:v>
                </c:pt>
                <c:pt idx="9">
                  <c:v>2567</c:v>
                </c:pt>
                <c:pt idx="10">
                  <c:v>2521</c:v>
                </c:pt>
                <c:pt idx="11">
                  <c:v>2302</c:v>
                </c:pt>
                <c:pt idx="12">
                  <c:v>2032</c:v>
                </c:pt>
                <c:pt idx="13">
                  <c:v>1981</c:v>
                </c:pt>
                <c:pt idx="14">
                  <c:v>1950</c:v>
                </c:pt>
                <c:pt idx="15">
                  <c:v>1872</c:v>
                </c:pt>
                <c:pt idx="16">
                  <c:v>1778</c:v>
                </c:pt>
                <c:pt idx="17">
                  <c:v>1669</c:v>
                </c:pt>
                <c:pt idx="18">
                  <c:v>1533</c:v>
                </c:pt>
                <c:pt idx="19">
                  <c:v>1498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23239</c:v>
                </c:pt>
                <c:pt idx="1">
                  <c:v>100227</c:v>
                </c:pt>
                <c:pt idx="2">
                  <c:v>169357</c:v>
                </c:pt>
                <c:pt idx="3">
                  <c:v>109474</c:v>
                </c:pt>
                <c:pt idx="4">
                  <c:v>38024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4058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64-4CF5-83F8-E26937A10B48}"/>
                </c:ext>
              </c:extLst>
            </c:dLbl>
            <c:dLbl>
              <c:idx val="1"/>
              <c:layout>
                <c:manualLayout>
                  <c:x val="3.8216562426227414E-3"/>
                  <c:y val="-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64-4CF5-83F8-E26937A10B48}"/>
                </c:ext>
              </c:extLst>
            </c:dLbl>
            <c:dLbl>
              <c:idx val="2"/>
              <c:layout>
                <c:manualLayout>
                  <c:x val="0"/>
                  <c:y val="-1.55709321348484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64-4CF5-83F8-E26937A10B48}"/>
                </c:ext>
              </c:extLst>
            </c:dLbl>
            <c:dLbl>
              <c:idx val="3"/>
              <c:layout>
                <c:manualLayout>
                  <c:x val="9.5541406065570988E-3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64-4CF5-83F8-E26937A10B48}"/>
                </c:ext>
              </c:extLst>
            </c:dLbl>
            <c:dLbl>
              <c:idx val="4"/>
              <c:layout>
                <c:manualLayout>
                  <c:x val="5.7324843639342173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21251</c:v>
                </c:pt>
                <c:pt idx="1">
                  <c:v>98171</c:v>
                </c:pt>
                <c:pt idx="2">
                  <c:v>164295</c:v>
                </c:pt>
                <c:pt idx="3">
                  <c:v>105586</c:v>
                </c:pt>
                <c:pt idx="4">
                  <c:v>35492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19231</c:v>
                </c:pt>
                <c:pt idx="1">
                  <c:v>53225</c:v>
                </c:pt>
                <c:pt idx="2">
                  <c:v>65061</c:v>
                </c:pt>
                <c:pt idx="3">
                  <c:v>52763</c:v>
                </c:pt>
                <c:pt idx="4">
                  <c:v>26902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433124852455531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65B-4E34-A47D-F0B4EECA14D2}"/>
                </c:ext>
              </c:extLst>
            </c:dLbl>
            <c:dLbl>
              <c:idx val="2"/>
              <c:layout>
                <c:manualLayout>
                  <c:x val="7.6433124852454829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5B-4E34-A47D-F0B4EECA14D2}"/>
                </c:ext>
              </c:extLst>
            </c:dLbl>
            <c:dLbl>
              <c:idx val="3"/>
              <c:layout>
                <c:manualLayout>
                  <c:x val="3.8216562426227414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5B-4E34-A47D-F0B4EECA14D2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17599</c:v>
                </c:pt>
                <c:pt idx="1">
                  <c:v>49528</c:v>
                </c:pt>
                <c:pt idx="2">
                  <c:v>59359</c:v>
                </c:pt>
                <c:pt idx="3">
                  <c:v>48208</c:v>
                </c:pt>
                <c:pt idx="4">
                  <c:v>23886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289724</c:v>
                </c:pt>
                <c:pt idx="1">
                  <c:v>276982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299571</c:v>
                </c:pt>
                <c:pt idx="1">
                  <c:v>277801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6604</c:v>
                </c:pt>
                <c:pt idx="1">
                  <c:v>39789</c:v>
                </c:pt>
                <c:pt idx="2">
                  <c:v>58365</c:v>
                </c:pt>
                <c:pt idx="3">
                  <c:v>36993</c:v>
                </c:pt>
                <c:pt idx="4">
                  <c:v>13410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31-499A-9D48-EC689ABD8B97}"/>
                </c:ext>
              </c:extLst>
            </c:dLbl>
            <c:dLbl>
              <c:idx val="1"/>
              <c:layout>
                <c:manualLayout>
                  <c:x val="-1.9108281213114759E-3"/>
                  <c:y val="-5.19031071161611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31-499A-9D48-EC689ABD8B97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3.8216562426227414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31-499A-9D48-EC689ABD8B97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6948</c:v>
                </c:pt>
                <c:pt idx="1">
                  <c:v>41843</c:v>
                </c:pt>
                <c:pt idx="2">
                  <c:v>59628</c:v>
                </c:pt>
                <c:pt idx="3">
                  <c:v>36904</c:v>
                </c:pt>
                <c:pt idx="4">
                  <c:v>13131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0.36466</cdr:x>
      <cdr:y>0</cdr:y>
    </cdr:from>
    <cdr:to>
      <cdr:x>0.73059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75951" y="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1 901-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(აპრილი,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>
                <a:latin typeface="Sylfaen (Body)"/>
              </a:rPr>
              <a:t>2022,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6176306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2931965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52918" y="2749599"/>
            <a:ext cx="289149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311 056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5" y="2464439"/>
            <a:ext cx="1200486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51 688-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103 523-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9643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85 112-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68 832-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60" y="985651"/>
            <a:ext cx="855274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053826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905409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წელი)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04147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7889981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Body)"/>
              </a:rPr>
              <a:t>სარკინიგზო </a:t>
            </a:r>
            <a:r>
              <a:rPr lang="ka-GE" sz="1400" b="1" dirty="0" smtClean="0">
                <a:latin typeface="Sylfaen (Body)"/>
              </a:rPr>
              <a:t>ტრანსპორტის </a:t>
            </a:r>
            <a:r>
              <a:rPr lang="ka-GE" sz="1400" b="1" dirty="0">
                <a:latin typeface="Sylfaen (Body)"/>
              </a:rPr>
              <a:t>მოძრაობის დინამიკა</a:t>
            </a:r>
            <a:r>
              <a:rPr lang="en-US" sz="1400" b="1" dirty="0">
                <a:latin typeface="Sylfaen (Body)"/>
              </a:rPr>
              <a:t> </a:t>
            </a:r>
            <a:endParaRPr lang="ka-GE" sz="1400" b="1" dirty="0" smtClean="0">
              <a:latin typeface="Sylfaen (Body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(აპრილი, 2019 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244144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527475113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</a:t>
            </a:r>
            <a:r>
              <a:rPr lang="en-US" sz="3600" b="1" dirty="0" smtClean="0">
                <a:latin typeface="Sylfaen (Headings)"/>
              </a:rPr>
              <a:t> </a:t>
            </a:r>
            <a:r>
              <a:rPr lang="ka-GE" sz="3600" b="1" dirty="0" smtClean="0">
                <a:latin typeface="Sylfaen (Headings)"/>
              </a:rPr>
              <a:t>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625266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449435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1 835 661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71026" y="-2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245815"/>
            <a:ext cx="9144000" cy="8983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აპრილი, 2019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16,1%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7,8%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657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503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315 916</a:t>
            </a:r>
            <a:r>
              <a:rPr lang="en-US" sz="1000" b="1" dirty="0" smtClean="0">
                <a:solidFill>
                  <a:srgbClr val="FF7C80"/>
                </a:solidFill>
                <a:latin typeface="Sylfaen (Headings)"/>
              </a:rPr>
              <a:t> </a:t>
            </a:r>
            <a:endParaRPr lang="ka-GE" sz="1000" b="1" dirty="0" smtClean="0">
              <a:solidFill>
                <a:srgbClr val="FF7C80"/>
              </a:solidFill>
              <a:latin typeface="Sylfaen (Headings)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146</a:t>
            </a:r>
            <a:r>
              <a:rPr lang="ka-GE" sz="1000" b="1" dirty="0">
                <a:solidFill>
                  <a:srgbClr val="FF7C80"/>
                </a:solidFill>
                <a:latin typeface="Sylfaen (Headings)"/>
              </a:rPr>
              <a:t>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255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195 332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432088730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10,2%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2,0%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93116" y="262331"/>
            <a:ext cx="9205825" cy="1168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(აპრილი,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1658611324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298764" y="1516253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80542" y="1630750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09445" y="1648507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10%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883363" y="1648387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-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7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92900" y="1964721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40%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94277" y="2071123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12%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261988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456906" y="3396914"/>
            <a:ext cx="6991282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       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68608" y="2049881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31%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 (Body)"/>
              </a:rPr>
              <a:t> 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89688938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748675829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10816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Headings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761319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29129141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701713779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57158" y="-8884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1330801"/>
              </p:ext>
            </p:extLst>
          </p:nvPr>
        </p:nvGraphicFramePr>
        <p:xfrm>
          <a:off x="2297424" y="80851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3183451"/>
              </p:ext>
            </p:extLst>
          </p:nvPr>
        </p:nvGraphicFramePr>
        <p:xfrm>
          <a:off x="2301768" y="3887926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494" y="901226"/>
            <a:ext cx="1092204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56514" y="2390244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42742" y="3776696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(აპრილი,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7094278"/>
              </p:ext>
            </p:extLst>
          </p:nvPr>
        </p:nvGraphicFramePr>
        <p:xfrm>
          <a:off x="2266595" y="2316135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396265"/>
              </p:ext>
            </p:extLst>
          </p:nvPr>
        </p:nvGraphicFramePr>
        <p:xfrm>
          <a:off x="2400889" y="5297566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12" y="5049606"/>
            <a:ext cx="1075875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13556</TotalTime>
  <Words>600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AcadMtavr</vt:lpstr>
      <vt:lpstr>Amiran</vt:lpstr>
      <vt:lpstr>Arial</vt:lpstr>
      <vt:lpstr>Calibri</vt:lpstr>
      <vt:lpstr>Calibri Light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1256</cp:revision>
  <cp:lastPrinted>2019-06-05T11:48:33Z</cp:lastPrinted>
  <dcterms:created xsi:type="dcterms:W3CDTF">2018-07-08T13:18:12Z</dcterms:created>
  <dcterms:modified xsi:type="dcterms:W3CDTF">2022-08-16T10:22:11Z</dcterms:modified>
</cp:coreProperties>
</file>