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506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სადახლო</c:v>
                </c:pt>
                <c:pt idx="5">
                  <c:v>ბათუმის აეროპორტი</c:v>
                </c:pt>
                <c:pt idx="6">
                  <c:v>ქუთაისის აეროპორტი</c:v>
                </c:pt>
                <c:pt idx="7">
                  <c:v>ცოდნა</c:v>
                </c:pt>
                <c:pt idx="8">
                  <c:v>ნინოწმინდა</c:v>
                </c:pt>
                <c:pt idx="9">
                  <c:v>ვალე</c:v>
                </c:pt>
                <c:pt idx="10">
                  <c:v>კარწახი</c:v>
                </c:pt>
                <c:pt idx="11">
                  <c:v>ვახტანგისი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Sheet1!$B$2:$B$22</c:f>
              <c:numCache>
                <c:formatCode>#,##0</c:formatCode>
                <c:ptCount val="21"/>
                <c:pt idx="0">
                  <c:v>346160</c:v>
                </c:pt>
                <c:pt idx="1">
                  <c:v>205049</c:v>
                </c:pt>
                <c:pt idx="2">
                  <c:v>163310</c:v>
                </c:pt>
                <c:pt idx="3">
                  <c:v>158557</c:v>
                </c:pt>
                <c:pt idx="4">
                  <c:v>147589</c:v>
                </c:pt>
                <c:pt idx="5">
                  <c:v>57388</c:v>
                </c:pt>
                <c:pt idx="6">
                  <c:v>38346</c:v>
                </c:pt>
                <c:pt idx="7">
                  <c:v>34516</c:v>
                </c:pt>
                <c:pt idx="8">
                  <c:v>27594</c:v>
                </c:pt>
                <c:pt idx="9">
                  <c:v>10852</c:v>
                </c:pt>
                <c:pt idx="10">
                  <c:v>10271</c:v>
                </c:pt>
                <c:pt idx="11">
                  <c:v>8548</c:v>
                </c:pt>
                <c:pt idx="12">
                  <c:v>7357</c:v>
                </c:pt>
                <c:pt idx="13">
                  <c:v>5728</c:v>
                </c:pt>
                <c:pt idx="14">
                  <c:v>3026</c:v>
                </c:pt>
                <c:pt idx="15">
                  <c:v>1996</c:v>
                </c:pt>
                <c:pt idx="16">
                  <c:v>1444</c:v>
                </c:pt>
                <c:pt idx="17">
                  <c:v>172</c:v>
                </c:pt>
                <c:pt idx="18">
                  <c:v>56</c:v>
                </c:pt>
                <c:pt idx="19">
                  <c:v>33</c:v>
                </c:pt>
                <c:pt idx="2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Sheet1!$A$2:$A$22</c:f>
              <c:strCache>
                <c:ptCount val="21"/>
                <c:pt idx="0">
                  <c:v>სარფი</c:v>
                </c:pt>
                <c:pt idx="1">
                  <c:v>თბილისის აეროპორტი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სადახლო</c:v>
                </c:pt>
                <c:pt idx="5">
                  <c:v>ბათუმის აეროპორტი</c:v>
                </c:pt>
                <c:pt idx="6">
                  <c:v>ქუთაისის აეროპორტი</c:v>
                </c:pt>
                <c:pt idx="7">
                  <c:v>ცოდნა</c:v>
                </c:pt>
                <c:pt idx="8">
                  <c:v>ნინოწმინდა</c:v>
                </c:pt>
                <c:pt idx="9">
                  <c:v>ვალე</c:v>
                </c:pt>
                <c:pt idx="10">
                  <c:v>კარწახი</c:v>
                </c:pt>
                <c:pt idx="11">
                  <c:v>ვახტანგისი</c:v>
                </c:pt>
                <c:pt idx="12">
                  <c:v>გარდაბნის რკინიგზა</c:v>
                </c:pt>
                <c:pt idx="13">
                  <c:v>გუგუთი</c:v>
                </c:pt>
                <c:pt idx="14">
                  <c:v>სადახლოს რკინიგზა</c:v>
                </c:pt>
                <c:pt idx="15">
                  <c:v>ბათუმის პორტი</c:v>
                </c:pt>
                <c:pt idx="16">
                  <c:v>ფოთის პორტი</c:v>
                </c:pt>
                <c:pt idx="17">
                  <c:v>ყულევის პორტი</c:v>
                </c:pt>
                <c:pt idx="18">
                  <c:v>სამთაწყარო</c:v>
                </c:pt>
                <c:pt idx="19">
                  <c:v>ახკერპი</c:v>
                </c:pt>
                <c:pt idx="20">
                  <c:v>კარწახის რკინიგზა</c:v>
                </c:pt>
              </c:strCache>
            </c:strRef>
          </c:cat>
          <c:val>
            <c:numRef>
              <c:f>Sheet1!$C$2:$C$22</c:f>
              <c:numCache>
                <c:formatCode>#,##0</c:formatCode>
                <c:ptCount val="21"/>
                <c:pt idx="0">
                  <c:v>323570</c:v>
                </c:pt>
                <c:pt idx="1">
                  <c:v>185594</c:v>
                </c:pt>
                <c:pt idx="2">
                  <c:v>158693</c:v>
                </c:pt>
                <c:pt idx="3">
                  <c:v>135935</c:v>
                </c:pt>
                <c:pt idx="4">
                  <c:v>151314</c:v>
                </c:pt>
                <c:pt idx="5">
                  <c:v>51670</c:v>
                </c:pt>
                <c:pt idx="6">
                  <c:v>39830</c:v>
                </c:pt>
                <c:pt idx="7">
                  <c:v>33917</c:v>
                </c:pt>
                <c:pt idx="8">
                  <c:v>25072</c:v>
                </c:pt>
                <c:pt idx="9">
                  <c:v>12765</c:v>
                </c:pt>
                <c:pt idx="10">
                  <c:v>11062</c:v>
                </c:pt>
                <c:pt idx="11">
                  <c:v>8793</c:v>
                </c:pt>
                <c:pt idx="12">
                  <c:v>6276</c:v>
                </c:pt>
                <c:pt idx="13">
                  <c:v>6754</c:v>
                </c:pt>
                <c:pt idx="14">
                  <c:v>2597</c:v>
                </c:pt>
                <c:pt idx="15">
                  <c:v>2101</c:v>
                </c:pt>
                <c:pt idx="16">
                  <c:v>1481</c:v>
                </c:pt>
                <c:pt idx="17">
                  <c:v>126</c:v>
                </c:pt>
                <c:pt idx="18">
                  <c:v>55</c:v>
                </c:pt>
                <c:pt idx="19">
                  <c:v>31</c:v>
                </c:pt>
                <c:pt idx="20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9096</c:v>
                </c:pt>
                <c:pt idx="1">
                  <c:v>27673</c:v>
                </c:pt>
                <c:pt idx="2">
                  <c:v>47398</c:v>
                </c:pt>
                <c:pt idx="3">
                  <c:v>37554</c:v>
                </c:pt>
                <c:pt idx="4">
                  <c:v>16899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-3.8216562426228117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2C5-478C-B311-DF24975C12AE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10098</c:v>
                </c:pt>
                <c:pt idx="1">
                  <c:v>26924</c:v>
                </c:pt>
                <c:pt idx="2">
                  <c:v>46270</c:v>
                </c:pt>
                <c:pt idx="3">
                  <c:v>36758</c:v>
                </c:pt>
                <c:pt idx="4">
                  <c:v>16450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5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#,##0</c:formatCode>
                <c:ptCount val="13"/>
                <c:pt idx="0">
                  <c:v>41008</c:v>
                </c:pt>
                <c:pt idx="1">
                  <c:v>34778</c:v>
                </c:pt>
                <c:pt idx="2">
                  <c:v>26376</c:v>
                </c:pt>
                <c:pt idx="3">
                  <c:v>14247</c:v>
                </c:pt>
                <c:pt idx="4">
                  <c:v>7473</c:v>
                </c:pt>
                <c:pt idx="5">
                  <c:v>4902</c:v>
                </c:pt>
                <c:pt idx="6">
                  <c:v>1190</c:v>
                </c:pt>
                <c:pt idx="7">
                  <c:v>1052</c:v>
                </c:pt>
                <c:pt idx="8">
                  <c:v>982</c:v>
                </c:pt>
                <c:pt idx="9">
                  <c:v>486</c:v>
                </c:pt>
                <c:pt idx="10">
                  <c:v>47</c:v>
                </c:pt>
                <c:pt idx="11">
                  <c:v>6</c:v>
                </c:pt>
                <c:pt idx="12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სარფი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გუგუთი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#,##0</c:formatCode>
                <c:ptCount val="13"/>
                <c:pt idx="0">
                  <c:v>44260</c:v>
                </c:pt>
                <c:pt idx="1">
                  <c:v>34728</c:v>
                </c:pt>
                <c:pt idx="2">
                  <c:v>28480</c:v>
                </c:pt>
                <c:pt idx="3">
                  <c:v>12835</c:v>
                </c:pt>
                <c:pt idx="4">
                  <c:v>7597</c:v>
                </c:pt>
                <c:pt idx="5">
                  <c:v>4855</c:v>
                </c:pt>
                <c:pt idx="6">
                  <c:v>1401</c:v>
                </c:pt>
                <c:pt idx="7">
                  <c:v>1247</c:v>
                </c:pt>
                <c:pt idx="8">
                  <c:v>1262</c:v>
                </c:pt>
                <c:pt idx="9">
                  <c:v>460</c:v>
                </c:pt>
                <c:pt idx="10">
                  <c:v>536</c:v>
                </c:pt>
                <c:pt idx="11">
                  <c:v>5</c:v>
                </c:pt>
                <c:pt idx="12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ვახტანგისი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2302</c:v>
                </c:pt>
                <c:pt idx="1">
                  <c:v>1027</c:v>
                </c:pt>
                <c:pt idx="2">
                  <c:v>968</c:v>
                </c:pt>
                <c:pt idx="3">
                  <c:v>946</c:v>
                </c:pt>
                <c:pt idx="4">
                  <c:v>422</c:v>
                </c:pt>
                <c:pt idx="5">
                  <c:v>370</c:v>
                </c:pt>
                <c:pt idx="6">
                  <c:v>120</c:v>
                </c:pt>
                <c:pt idx="7">
                  <c:v>60</c:v>
                </c:pt>
                <c:pt idx="8">
                  <c:v>13</c:v>
                </c:pt>
                <c:pt idx="9">
                  <c:v>3</c:v>
                </c:pt>
                <c:pt idx="10">
                  <c:v>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სადახლო</c:v>
                </c:pt>
                <c:pt idx="2">
                  <c:v>წითელი ხიდი</c:v>
                </c:pt>
                <c:pt idx="3">
                  <c:v>ყაზბეგი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ვახტანგისი</c:v>
                </c:pt>
                <c:pt idx="10">
                  <c:v>ბათუმის პორტი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2223</c:v>
                </c:pt>
                <c:pt idx="1">
                  <c:v>1058</c:v>
                </c:pt>
                <c:pt idx="2">
                  <c:v>1002</c:v>
                </c:pt>
                <c:pt idx="3">
                  <c:v>902</c:v>
                </c:pt>
                <c:pt idx="4">
                  <c:v>425</c:v>
                </c:pt>
                <c:pt idx="5">
                  <c:v>355</c:v>
                </c:pt>
                <c:pt idx="6">
                  <c:v>121</c:v>
                </c:pt>
                <c:pt idx="7">
                  <c:v>75</c:v>
                </c:pt>
                <c:pt idx="8">
                  <c:v>17</c:v>
                </c:pt>
                <c:pt idx="9">
                  <c:v>8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18563509915378"/>
          <c:y val="7.6189221882944344E-2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92D050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13074</c:v>
                </c:pt>
                <c:pt idx="1">
                  <c:v>8943</c:v>
                </c:pt>
                <c:pt idx="2">
                  <c:v>8122</c:v>
                </c:pt>
                <c:pt idx="3">
                  <c:v>6144</c:v>
                </c:pt>
                <c:pt idx="4">
                  <c:v>2744</c:v>
                </c:pt>
                <c:pt idx="5">
                  <c:v>2590</c:v>
                </c:pt>
                <c:pt idx="6">
                  <c:v>1748</c:v>
                </c:pt>
                <c:pt idx="7">
                  <c:v>1612</c:v>
                </c:pt>
                <c:pt idx="8">
                  <c:v>674</c:v>
                </c:pt>
                <c:pt idx="9">
                  <c:v>539</c:v>
                </c:pt>
                <c:pt idx="10">
                  <c:v>113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C00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ნინოწმინდა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  <c:pt idx="11">
                  <c:v>ახკერპი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10146</c:v>
                </c:pt>
                <c:pt idx="1">
                  <c:v>8584</c:v>
                </c:pt>
                <c:pt idx="2">
                  <c:v>8902</c:v>
                </c:pt>
                <c:pt idx="3">
                  <c:v>6575</c:v>
                </c:pt>
                <c:pt idx="4">
                  <c:v>3175</c:v>
                </c:pt>
                <c:pt idx="5">
                  <c:v>2543</c:v>
                </c:pt>
                <c:pt idx="6">
                  <c:v>2362</c:v>
                </c:pt>
                <c:pt idx="7">
                  <c:v>1619</c:v>
                </c:pt>
                <c:pt idx="8">
                  <c:v>306</c:v>
                </c:pt>
                <c:pt idx="9">
                  <c:v>1531</c:v>
                </c:pt>
                <c:pt idx="10">
                  <c:v>74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წითელი ხიდი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317</c:v>
                </c:pt>
                <c:pt idx="1">
                  <c:v>263</c:v>
                </c:pt>
                <c:pt idx="2">
                  <c:v>117</c:v>
                </c:pt>
                <c:pt idx="3">
                  <c:v>108</c:v>
                </c:pt>
                <c:pt idx="4">
                  <c:v>98</c:v>
                </c:pt>
                <c:pt idx="5">
                  <c:v>80</c:v>
                </c:pt>
                <c:pt idx="6">
                  <c:v>80</c:v>
                </c:pt>
                <c:pt idx="7">
                  <c:v>35</c:v>
                </c:pt>
                <c:pt idx="8">
                  <c:v>32</c:v>
                </c:pt>
                <c:pt idx="9">
                  <c:v>12</c:v>
                </c:pt>
                <c:pt idx="10">
                  <c:v>11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C3-49DB-AA9F-2E5280FFE8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Sheet1!$A$2:$A$13</c:f>
              <c:strCache>
                <c:ptCount val="12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ნინოწმინდა</c:v>
                </c:pt>
                <c:pt idx="4">
                  <c:v>წითელი ხიდი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ფოთის პორტი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237</c:v>
                </c:pt>
                <c:pt idx="1">
                  <c:v>252</c:v>
                </c:pt>
                <c:pt idx="2">
                  <c:v>153</c:v>
                </c:pt>
                <c:pt idx="3">
                  <c:v>46</c:v>
                </c:pt>
                <c:pt idx="4">
                  <c:v>141</c:v>
                </c:pt>
                <c:pt idx="5">
                  <c:v>118</c:v>
                </c:pt>
                <c:pt idx="6">
                  <c:v>60</c:v>
                </c:pt>
                <c:pt idx="7">
                  <c:v>53</c:v>
                </c:pt>
                <c:pt idx="8">
                  <c:v>38</c:v>
                </c:pt>
                <c:pt idx="9">
                  <c:v>36</c:v>
                </c:pt>
                <c:pt idx="10">
                  <c:v>11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5C3-49DB-AA9F-2E5280FFE8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ყაზბეგი</c:v>
                </c:pt>
                <c:pt idx="5">
                  <c:v>ახკერპი</c:v>
                </c:pt>
                <c:pt idx="6">
                  <c:v>ბათუმის პორტი</c:v>
                </c:pt>
                <c:pt idx="7">
                  <c:v>ვალე</c:v>
                </c:pt>
                <c:pt idx="8">
                  <c:v>ფოთის პორტი</c:v>
                </c:pt>
                <c:pt idx="9">
                  <c:v>ცოდნა</c:v>
                </c:pt>
                <c:pt idx="10">
                  <c:v>გუგუთი</c:v>
                </c:pt>
                <c:pt idx="11">
                  <c:v>კარწახი</c:v>
                </c:pt>
              </c:strCache>
            </c:strRef>
          </c:cat>
          <c:val>
            <c:numRef>
              <c:f>Sheet1!$B$2:$B$13</c:f>
              <c:numCache>
                <c:formatCode>#,##0</c:formatCode>
                <c:ptCount val="12"/>
                <c:pt idx="0">
                  <c:v>352</c:v>
                </c:pt>
                <c:pt idx="1">
                  <c:v>45</c:v>
                </c:pt>
                <c:pt idx="2">
                  <c:v>39</c:v>
                </c:pt>
                <c:pt idx="3">
                  <c:v>27</c:v>
                </c:pt>
                <c:pt idx="4">
                  <c:v>14</c:v>
                </c:pt>
                <c:pt idx="5">
                  <c:v>6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Sheet1!$A$2:$A$13</c:f>
              <c:strCache>
                <c:ptCount val="12"/>
                <c:pt idx="0">
                  <c:v>სადახლო</c:v>
                </c:pt>
                <c:pt idx="1">
                  <c:v>ნინოწმინდა</c:v>
                </c:pt>
                <c:pt idx="2">
                  <c:v>სარფი</c:v>
                </c:pt>
                <c:pt idx="3">
                  <c:v>წითელი ხიდი</c:v>
                </c:pt>
                <c:pt idx="4">
                  <c:v>ყაზბეგი</c:v>
                </c:pt>
                <c:pt idx="5">
                  <c:v>ახკერპი</c:v>
                </c:pt>
                <c:pt idx="6">
                  <c:v>ბათუმის პორტი</c:v>
                </c:pt>
                <c:pt idx="7">
                  <c:v>ვალე</c:v>
                </c:pt>
                <c:pt idx="8">
                  <c:v>ფოთის პორტი</c:v>
                </c:pt>
                <c:pt idx="9">
                  <c:v>ცოდნა</c:v>
                </c:pt>
                <c:pt idx="10">
                  <c:v>გუგუთი</c:v>
                </c:pt>
                <c:pt idx="11">
                  <c:v>კარწახი</c:v>
                </c:pt>
              </c:strCache>
            </c:strRef>
          </c:cat>
          <c:val>
            <c:numRef>
              <c:f>Sheet1!$C$2:$C$13</c:f>
              <c:numCache>
                <c:formatCode>#,##0</c:formatCode>
                <c:ptCount val="12"/>
                <c:pt idx="0">
                  <c:v>358</c:v>
                </c:pt>
                <c:pt idx="1">
                  <c:v>38</c:v>
                </c:pt>
                <c:pt idx="2">
                  <c:v>24</c:v>
                </c:pt>
                <c:pt idx="3">
                  <c:v>20</c:v>
                </c:pt>
                <c:pt idx="4">
                  <c:v>13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3</c:v>
                </c:pt>
                <c:pt idx="10">
                  <c:v>6</c:v>
                </c:pt>
                <c:pt idx="11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1603231248313764"/>
                  <c:y val="0.118111095604627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0.19361523082533411"/>
                  <c:y val="-0.147407614160520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7366946709504885"/>
                  <c:y val="-0.1762724858920821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3567344191787667"/>
                  <c:y val="8.123280122238797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6.3078817514914893E-3"/>
                  <c:y val="2.251049371450655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65413</c:v>
                </c:pt>
                <c:pt idx="1">
                  <c:v>122940</c:v>
                </c:pt>
                <c:pt idx="2">
                  <c:v>98394</c:v>
                </c:pt>
                <c:pt idx="3">
                  <c:v>89423</c:v>
                </c:pt>
                <c:pt idx="4">
                  <c:v>1859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Sheet1!$B$2:$B$12</c:f>
              <c:numCache>
                <c:formatCode>#,##0</c:formatCode>
                <c:ptCount val="11"/>
                <c:pt idx="0">
                  <c:v>12329</c:v>
                </c:pt>
                <c:pt idx="1">
                  <c:v>7876</c:v>
                </c:pt>
                <c:pt idx="2">
                  <c:v>7547</c:v>
                </c:pt>
                <c:pt idx="3">
                  <c:v>4587</c:v>
                </c:pt>
                <c:pt idx="4">
                  <c:v>2255</c:v>
                </c:pt>
                <c:pt idx="5">
                  <c:v>1700</c:v>
                </c:pt>
                <c:pt idx="6">
                  <c:v>1679</c:v>
                </c:pt>
                <c:pt idx="7">
                  <c:v>1553</c:v>
                </c:pt>
                <c:pt idx="8">
                  <c:v>669</c:v>
                </c:pt>
                <c:pt idx="9">
                  <c:v>529</c:v>
                </c:pt>
                <c:pt idx="10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წითელი ხიდი</c:v>
                </c:pt>
                <c:pt idx="3">
                  <c:v>სადახლო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კარწახი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ვალე</c:v>
                </c:pt>
                <c:pt idx="10">
                  <c:v>ფოთის პორტი</c:v>
                </c:pt>
              </c:strCache>
            </c:strRef>
          </c:cat>
          <c:val>
            <c:numRef>
              <c:f>Sheet1!$C$2:$C$12</c:f>
              <c:numCache>
                <c:formatCode>#,##0</c:formatCode>
                <c:ptCount val="11"/>
                <c:pt idx="0">
                  <c:v>9659</c:v>
                </c:pt>
                <c:pt idx="1">
                  <c:v>7445</c:v>
                </c:pt>
                <c:pt idx="2">
                  <c:v>8186</c:v>
                </c:pt>
                <c:pt idx="3">
                  <c:v>4636</c:v>
                </c:pt>
                <c:pt idx="4">
                  <c:v>2189</c:v>
                </c:pt>
                <c:pt idx="5">
                  <c:v>2060</c:v>
                </c:pt>
                <c:pt idx="6">
                  <c:v>2310</c:v>
                </c:pt>
                <c:pt idx="7">
                  <c:v>1483</c:v>
                </c:pt>
                <c:pt idx="8">
                  <c:v>313</c:v>
                </c:pt>
                <c:pt idx="9">
                  <c:v>1508</c:v>
                </c:pt>
                <c:pt idx="10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#,##0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606697460605848E-3"/>
                  <c:y val="-1.040727405630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4.6820092381817972E-3"/>
                  <c:y val="-3.1221822168914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-3.121339492121141E-3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-1.5606697460607136E-3"/>
                  <c:y val="-5.5505461633625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-1.2485357968484908E-2"/>
                  <c:y val="-5.89745529857267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EA-4C8F-BCE5-F885512A754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მოტოციკლი</c:v>
                </c:pt>
                <c:pt idx="4">
                  <c:v>სპეც. ტექნიკა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31820</c:v>
                </c:pt>
                <c:pt idx="1">
                  <c:v>11384</c:v>
                </c:pt>
                <c:pt idx="2">
                  <c:v>1273</c:v>
                </c:pt>
                <c:pt idx="3">
                  <c:v>235</c:v>
                </c:pt>
                <c:pt idx="4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-60000000" vert="horz"/>
          <a:lstStyle/>
          <a:p>
            <a:pPr>
              <a:defRPr sz="1400"/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19000"/>
        </c:scaling>
        <c:delete val="1"/>
        <c:axPos val="l"/>
        <c:numFmt formatCode="#,##0" sourceLinked="1"/>
        <c:majorTickMark val="none"/>
        <c:minorTickMark val="none"/>
        <c:tickLblPos val="nextTo"/>
        <c:crossAx val="681384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143</c:v>
                </c:pt>
                <c:pt idx="1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183</c:v>
                </c:pt>
                <c:pt idx="1">
                  <c:v>104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5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dLbl>
              <c:idx val="0"/>
              <c:layout>
                <c:manualLayout>
                  <c:x val="-0.12472545785511012"/>
                  <c:y val="-0.160706680739177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8B7-488A-B8DF-F0A233E4362C}"/>
                </c:ext>
              </c:extLst>
            </c:dLbl>
            <c:dLbl>
              <c:idx val="1"/>
              <c:layout>
                <c:manualLayout>
                  <c:x val="9.9553753286671848E-2"/>
                  <c:y val="0.117094628374625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8B7-488A-B8DF-F0A233E4362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1757837</c:v>
                </c:pt>
                <c:pt idx="1">
                  <c:v>627850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51</c:v>
                </c:pt>
                <c:pt idx="1">
                  <c:v>49</c:v>
                </c:pt>
                <c:pt idx="2">
                  <c:v>52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00-48F0-B82C-77AB155AC119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2018</c:v>
                  </c:pt>
                  <c:pt idx="2">
                    <c:v>2019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240</c:v>
                </c:pt>
                <c:pt idx="1">
                  <c:v>207</c:v>
                </c:pt>
                <c:pt idx="2">
                  <c:v>268</c:v>
                </c:pt>
                <c:pt idx="3">
                  <c:v>244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E00-48F0-B82C-77AB155AC1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6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Sheet1!$A$2:$A$9</c:f>
              <c:strCache>
                <c:ptCount val="8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  <c:pt idx="4">
                  <c:v>2016 წელი</c:v>
                </c:pt>
                <c:pt idx="5">
                  <c:v>2017 წელი</c:v>
                </c:pt>
                <c:pt idx="6">
                  <c:v>2018 წელი</c:v>
                </c:pt>
                <c:pt idx="7">
                  <c:v>2019 წელი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392205</c:v>
                </c:pt>
                <c:pt idx="1">
                  <c:v>490638</c:v>
                </c:pt>
                <c:pt idx="2">
                  <c:v>454249</c:v>
                </c:pt>
                <c:pt idx="3">
                  <c:v>496610</c:v>
                </c:pt>
                <c:pt idx="4">
                  <c:v>517522</c:v>
                </c:pt>
                <c:pt idx="5">
                  <c:v>665863</c:v>
                </c:pt>
                <c:pt idx="6">
                  <c:v>761949</c:v>
                </c:pt>
                <c:pt idx="7">
                  <c:v>905072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5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2018 წ.</c:v>
                </c:pt>
              </c:strCache>
            </c:strRef>
          </c:tx>
          <c:spPr>
            <a:solidFill>
              <a:srgbClr val="FFCCFF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სომხეთი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172070</c:v>
                </c:pt>
                <c:pt idx="1">
                  <c:v>148667</c:v>
                </c:pt>
                <c:pt idx="2">
                  <c:v>112758</c:v>
                </c:pt>
                <c:pt idx="3">
                  <c:v>133879</c:v>
                </c:pt>
                <c:pt idx="4">
                  <c:v>45955</c:v>
                </c:pt>
                <c:pt idx="5">
                  <c:v>22584</c:v>
                </c:pt>
                <c:pt idx="6">
                  <c:v>21962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A1-41E4-95A1-E6A3967E5C6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2019 წ.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rgbClr val="FFCCFF"/>
              </a:solidFill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რუსეთის ფედერაცია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სომხეთი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212971</c:v>
                </c:pt>
                <c:pt idx="1">
                  <c:v>167493</c:v>
                </c:pt>
                <c:pt idx="2">
                  <c:v>156089</c:v>
                </c:pt>
                <c:pt idx="3">
                  <c:v>148782</c:v>
                </c:pt>
                <c:pt idx="4">
                  <c:v>57836</c:v>
                </c:pt>
                <c:pt idx="5">
                  <c:v>28117</c:v>
                </c:pt>
                <c:pt idx="6">
                  <c:v>22674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A1-41E4-95A1-E6A3967E5C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3005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2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0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საუდის არაბეთი</c:v>
                </c:pt>
                <c:pt idx="1">
                  <c:v>ირანის ისლამური რესპუბლიკა</c:v>
                </c:pt>
                <c:pt idx="2">
                  <c:v>გერმანია</c:v>
                </c:pt>
                <c:pt idx="3">
                  <c:v>ყაზახეთი</c:v>
                </c:pt>
                <c:pt idx="4">
                  <c:v>პოლონეთი</c:v>
                </c:pt>
                <c:pt idx="5">
                  <c:v>ბელარუსი</c:v>
                </c:pt>
                <c:pt idx="6">
                  <c:v>ინდოეთი</c:v>
                </c:pt>
                <c:pt idx="7">
                  <c:v>ა.შ.შ.</c:v>
                </c:pt>
                <c:pt idx="8">
                  <c:v>ჩინეთი</c:v>
                </c:pt>
                <c:pt idx="9">
                  <c:v>დიდი ბრიტანეთი</c:v>
                </c:pt>
                <c:pt idx="10">
                  <c:v>კორეის რესპუბლიკა</c:v>
                </c:pt>
                <c:pt idx="11">
                  <c:v>საფრანგეთი</c:v>
                </c:pt>
                <c:pt idx="12">
                  <c:v>კუვეიტი</c:v>
                </c:pt>
                <c:pt idx="13">
                  <c:v>იორდანია</c:v>
                </c:pt>
                <c:pt idx="14">
                  <c:v>ლატვია</c:v>
                </c:pt>
                <c:pt idx="15">
                  <c:v>ლიეტუვა</c:v>
                </c:pt>
                <c:pt idx="16">
                  <c:v>ჩეხეთი</c:v>
                </c:pt>
                <c:pt idx="17">
                  <c:v>ნიდერლანდები</c:v>
                </c:pt>
                <c:pt idx="18">
                  <c:v>იტალია</c:v>
                </c:pt>
                <c:pt idx="19">
                  <c:v>საბერძნეთი</c:v>
                </c:pt>
              </c:strCache>
            </c:strRef>
          </c:cat>
          <c:val>
            <c:numRef>
              <c:f>Sheet1!$B$2:$B$21</c:f>
              <c:numCache>
                <c:formatCode>#,##0</c:formatCode>
                <c:ptCount val="20"/>
                <c:pt idx="0">
                  <c:v>20177</c:v>
                </c:pt>
                <c:pt idx="1">
                  <c:v>15675</c:v>
                </c:pt>
                <c:pt idx="2">
                  <c:v>12671</c:v>
                </c:pt>
                <c:pt idx="3">
                  <c:v>12460</c:v>
                </c:pt>
                <c:pt idx="4">
                  <c:v>11209</c:v>
                </c:pt>
                <c:pt idx="5">
                  <c:v>11028</c:v>
                </c:pt>
                <c:pt idx="6">
                  <c:v>7698</c:v>
                </c:pt>
                <c:pt idx="7">
                  <c:v>6811</c:v>
                </c:pt>
                <c:pt idx="8">
                  <c:v>5704</c:v>
                </c:pt>
                <c:pt idx="9">
                  <c:v>4472</c:v>
                </c:pt>
                <c:pt idx="10">
                  <c:v>3454</c:v>
                </c:pt>
                <c:pt idx="11">
                  <c:v>2922</c:v>
                </c:pt>
                <c:pt idx="12">
                  <c:v>2650</c:v>
                </c:pt>
                <c:pt idx="13">
                  <c:v>2606</c:v>
                </c:pt>
                <c:pt idx="14">
                  <c:v>2597</c:v>
                </c:pt>
                <c:pt idx="15">
                  <c:v>2550</c:v>
                </c:pt>
                <c:pt idx="16">
                  <c:v>2279</c:v>
                </c:pt>
                <c:pt idx="17">
                  <c:v>2261</c:v>
                </c:pt>
                <c:pt idx="18">
                  <c:v>2174</c:v>
                </c:pt>
                <c:pt idx="19">
                  <c:v>1979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63068</c:v>
                </c:pt>
                <c:pt idx="1">
                  <c:v>116753</c:v>
                </c:pt>
                <c:pt idx="2">
                  <c:v>206115</c:v>
                </c:pt>
                <c:pt idx="3">
                  <c:v>126621</c:v>
                </c:pt>
                <c:pt idx="4">
                  <c:v>51009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5.7324843639341826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174-48AD-8C3E-8F24D67EC410}"/>
                </c:ext>
              </c:extLst>
            </c:dLbl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174-48AD-8C3E-8F24D67EC410}"/>
                </c:ext>
              </c:extLst>
            </c:dLbl>
            <c:dLbl>
              <c:idx val="2"/>
              <c:layout>
                <c:manualLayout>
                  <c:x val="0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7174-48AD-8C3E-8F24D67EC410}"/>
                </c:ext>
              </c:extLst>
            </c:dLbl>
            <c:dLbl>
              <c:idx val="3"/>
              <c:layout>
                <c:manualLayout>
                  <c:x val="-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910831732325183E-2"/>
                      <c:h val="7.3728568001448377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174-48AD-8C3E-8F24D67EC410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51282</c:v>
                </c:pt>
                <c:pt idx="1">
                  <c:v>113234</c:v>
                </c:pt>
                <c:pt idx="2">
                  <c:v>200794</c:v>
                </c:pt>
                <c:pt idx="3">
                  <c:v>123681</c:v>
                </c:pt>
                <c:pt idx="4">
                  <c:v>50402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55989</c:v>
                </c:pt>
                <c:pt idx="1">
                  <c:v>67130</c:v>
                </c:pt>
                <c:pt idx="2">
                  <c:v>101475</c:v>
                </c:pt>
                <c:pt idx="3">
                  <c:v>73625</c:v>
                </c:pt>
                <c:pt idx="4">
                  <c:v>43287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5541406065570295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1"/>
              <c:layout>
                <c:manualLayout>
                  <c:x val="-7.0062888408952611E-17"/>
                  <c:y val="-2.59515535580806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2AA-46C7-906B-1DE90ACDAAE9}"/>
                </c:ext>
              </c:extLst>
            </c:dLbl>
            <c:dLbl>
              <c:idx val="2"/>
              <c:layout>
                <c:manualLayout>
                  <c:x val="0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2AA-46C7-906B-1DE90ACDAAE9}"/>
                </c:ext>
              </c:extLst>
            </c:dLbl>
            <c:dLbl>
              <c:idx val="3"/>
              <c:layout>
                <c:manualLayout>
                  <c:x val="3.8216562426227414E-3"/>
                  <c:y val="-1.0380621423232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2AA-46C7-906B-1DE90ACDAAE9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44144</c:v>
                </c:pt>
                <c:pt idx="1">
                  <c:v>62957</c:v>
                </c:pt>
                <c:pt idx="2">
                  <c:v>93914</c:v>
                </c:pt>
                <c:pt idx="3">
                  <c:v>70082</c:v>
                </c:pt>
                <c:pt idx="4">
                  <c:v>42275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0"/>
      <c:rotY val="0"/>
      <c:depthPercent val="100"/>
      <c:rAngAx val="0"/>
    </c:view3D>
    <c:floor>
      <c:thickness val="0"/>
      <c:spPr>
        <a:solidFill>
          <a:schemeClr val="lt1"/>
        </a:solidFill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pattFill prst="ltDn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solidFill>
                <a:schemeClr val="accent1"/>
              </a:solidFill>
            </a:ln>
            <a:effectLst/>
            <a:sp3d>
              <a:contourClr>
                <a:schemeClr val="accent1"/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314532</c:v>
                </c:pt>
                <c:pt idx="1">
                  <c:v>322950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pattFill prst="ltDn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solidFill>
                <a:schemeClr val="accent2"/>
              </a:solidFill>
            </a:ln>
            <a:effectLst/>
            <a:sp3d>
              <a:contourClr>
                <a:schemeClr val="accent2"/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4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2018</c:v>
                </c:pt>
                <c:pt idx="1">
                  <c:v>2019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330722</c:v>
                </c:pt>
                <c:pt idx="1">
                  <c:v>304900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2200000"/>
        </c:scaling>
        <c:delete val="1"/>
        <c:axPos val="b"/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361849912066584"/>
          <c:y val="0.76744531758388179"/>
          <c:w val="0.28109570885541402"/>
          <c:h val="0.108829670251442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#,##0</c:formatCode>
                <c:ptCount val="5"/>
                <c:pt idx="0">
                  <c:v>10867</c:v>
                </c:pt>
                <c:pt idx="1">
                  <c:v>48568</c:v>
                </c:pt>
                <c:pt idx="2">
                  <c:v>67616</c:v>
                </c:pt>
                <c:pt idx="3">
                  <c:v>42548</c:v>
                </c:pt>
                <c:pt idx="4">
                  <c:v>14731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5.7324843639342173E-3"/>
                  <c:y val="-2.07612428464645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16-469E-B195-DCEA2FB051B2}"/>
                </c:ext>
              </c:extLst>
            </c:dLbl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1471E-3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16-469E-B195-DCEA2FB051B2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#,##0</c:formatCode>
                <c:ptCount val="5"/>
                <c:pt idx="0">
                  <c:v>11136</c:v>
                </c:pt>
                <c:pt idx="1">
                  <c:v>42167</c:v>
                </c:pt>
                <c:pt idx="2">
                  <c:v>61734</c:v>
                </c:pt>
                <c:pt idx="3">
                  <c:v>39201</c:v>
                </c:pt>
                <c:pt idx="4">
                  <c:v>14162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70000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/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pattFill prst="ltDn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ln>
        <a:solidFill>
          <a:schemeClr val="phClr"/>
        </a:solidFill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solidFill>
        <a:schemeClr val="lt1"/>
      </a:solidFill>
      <a:sp3d/>
    </cs:spPr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0.36038</cdr:x>
      <cdr:y>0</cdr:y>
    </cdr:from>
    <cdr:to>
      <cdr:x>0.72631</cdr:x>
      <cdr:y>0.16261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58622" y="0"/>
          <a:ext cx="1481093" cy="363534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1 859-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8/16/2022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(ივნისი, 2019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>
                <a:latin typeface="Sylfaen (Body)"/>
              </a:rPr>
              <a:t>2022, </a:t>
            </a:r>
            <a:r>
              <a:rPr lang="en-US" sz="900" dirty="0" smtClean="0">
                <a:latin typeface="Sylfaen (Body)"/>
              </a:rPr>
              <a:t> </a:t>
            </a:r>
            <a:r>
              <a:rPr lang="ka-GE" sz="900" dirty="0">
                <a:latin typeface="Sylfaen (Body)"/>
              </a:rPr>
              <a:t>შსს საინფორმაციო-ანალიტიკური დეპარტამენტი</a:t>
            </a:r>
            <a:r>
              <a:rPr lang="en-US" sz="900" dirty="0">
                <a:latin typeface="Sylfaen (Body)"/>
              </a:rPr>
              <a:t> - </a:t>
            </a:r>
            <a:r>
              <a:rPr lang="ka-GE" sz="900" dirty="0">
                <a:latin typeface="Sylfaen (Body)"/>
              </a:rPr>
              <a:t>საინფორმაციო  ცენტრი</a:t>
            </a:r>
            <a:endParaRPr lang="en-US" sz="900" dirty="0"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621561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" panose="010A0502050306030303" pitchFamily="18" charset="0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" panose="010A0502050306030303" pitchFamily="18" charset="0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(ივნისი, 2019 წელი)</a:t>
            </a:r>
            <a:endParaRPr lang="en-US" sz="3000" b="1" dirty="0">
              <a:latin typeface="Stencil" panose="040409050D0802020404" pitchFamily="82" charset="0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2573725"/>
              </p:ext>
            </p:extLst>
          </p:nvPr>
        </p:nvGraphicFramePr>
        <p:xfrm>
          <a:off x="5251887" y="2365560"/>
          <a:ext cx="4047476" cy="2235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378 029</a:t>
            </a:r>
            <a:endParaRPr lang="en-US" sz="1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93694" y="2464439"/>
            <a:ext cx="1152155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65 413-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8157508" y="3949232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122 940-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69643" y="3641253"/>
            <a:ext cx="127973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98 394-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251887" y="2681323"/>
            <a:ext cx="1391188" cy="570319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89 423-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7508" y="985651"/>
            <a:ext cx="941668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906208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87479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ტრანსპორტის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(ივნისი, 2019 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წელი)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400" b="1" dirty="0" smtClean="0">
                <a:latin typeface="Sylfaen (Headings)"/>
              </a:rPr>
              <a:t>საავტომობილო </a:t>
            </a:r>
            <a:r>
              <a:rPr lang="ka-GE" sz="1400" b="1" dirty="0">
                <a:latin typeface="Sylfaen (Headings)"/>
              </a:rPr>
              <a:t>ტრანსპორტის </a:t>
            </a:r>
            <a:r>
              <a:rPr lang="ka-GE" sz="1400" b="1" dirty="0" smtClean="0">
                <a:latin typeface="Sylfaen (Headings)"/>
              </a:rPr>
              <a:t>ტრანზიტული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(ივნისი, 2019 წელი)</a:t>
            </a:r>
            <a:endParaRPr lang="en-US" sz="1300" b="1" dirty="0">
              <a:latin typeface="Sylfaen (Body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2802824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სარკინიგზო </a:t>
            </a:r>
            <a:r>
              <a:rPr lang="ka-GE" sz="1400" b="1" dirty="0" smtClean="0"/>
              <a:t>ტრანსპორტის </a:t>
            </a:r>
            <a:r>
              <a:rPr lang="ka-GE" sz="1400" b="1" dirty="0"/>
              <a:t>მოძრაობის დინამიკა</a:t>
            </a:r>
            <a:r>
              <a:rPr lang="en-US" sz="1400" b="1" dirty="0">
                <a:latin typeface="Stencil" panose="040409050D0802020404" pitchFamily="82" charset="0"/>
              </a:rPr>
              <a:t> </a:t>
            </a:r>
            <a:endParaRPr lang="ka-GE" sz="1400" b="1" dirty="0" smtClean="0"/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" panose="010A0502050306030303" pitchFamily="18" charset="0"/>
              </a:rPr>
              <a:t>(ივნისი, 2019 წელი)</a:t>
            </a:r>
            <a:endParaRPr lang="en-US" sz="1200" b="1" dirty="0">
              <a:latin typeface="Sylfaen" panose="010A0502050306030303" pitchFamily="18" charset="0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en-US" sz="1400" b="1" dirty="0">
                <a:latin typeface="Sylfaen (Headings)"/>
              </a:rPr>
              <a:t>(</a:t>
            </a:r>
            <a:r>
              <a:rPr lang="ka-GE" sz="1400" b="1" dirty="0" smtClean="0">
                <a:latin typeface="Sylfaen (Headings)"/>
              </a:rPr>
              <a:t>შემოსვლა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dirty="0" smtClean="0">
                <a:latin typeface="Sylfaen (Headings)"/>
              </a:rPr>
              <a:t>+</a:t>
            </a:r>
            <a:r>
              <a:rPr lang="ka-GE" sz="1400" b="1" dirty="0" smtClean="0">
                <a:latin typeface="Sylfaen (Headings)"/>
              </a:rPr>
              <a:t> გასვლა</a:t>
            </a:r>
            <a:r>
              <a:rPr lang="en-US" sz="1400" b="1" dirty="0" smtClean="0">
                <a:latin typeface="Sylfaen (Headings)"/>
              </a:rPr>
              <a:t>)</a:t>
            </a:r>
            <a:br>
              <a:rPr lang="en-US" sz="1400" b="1" dirty="0" smtClean="0">
                <a:latin typeface="Sylfaen (Headings)"/>
              </a:rPr>
            </a:br>
            <a:r>
              <a:rPr lang="ka-GE" sz="1400" b="1" dirty="0" smtClean="0">
                <a:latin typeface="Sylfaen (Body)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(ივნისი, 2019 წელი)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2085483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9" name="Chart 58"/>
          <p:cNvGraphicFramePr/>
          <p:nvPr>
            <p:extLst>
              <p:ext uri="{D42A27DB-BD31-4B8C-83A1-F6EECF244321}">
                <p14:modId xmlns:p14="http://schemas.microsoft.com/office/powerpoint/2010/main" val="1895269525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tencil" panose="040409050D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Sylfaen (Headings)"/>
              </a:rPr>
              <a:t>საქართველოს სახელმწიფო საზღვარი</a:t>
            </a:r>
            <a:endParaRPr lang="en-US" b="1" dirty="0">
              <a:latin typeface="Sylfaen (Headings)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 smtClean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28336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6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600" b="1" dirty="0" smtClean="0">
                <a:latin typeface="Sylfaen (Headings)"/>
              </a:rPr>
            </a:br>
            <a:r>
              <a:rPr lang="ka-GE" sz="3600" b="1" dirty="0" smtClean="0">
                <a:latin typeface="Sylfaen (Headings)"/>
              </a:rPr>
              <a:t>სასაზღვრო </a:t>
            </a:r>
            <a:r>
              <a:rPr lang="en-US" sz="3600" b="1" dirty="0" smtClean="0">
                <a:latin typeface="Sylfaen (Headings)"/>
              </a:rPr>
              <a:t>- </a:t>
            </a:r>
            <a:r>
              <a:rPr lang="ka-GE" sz="36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(ივნისი, 2019 წელი)</a:t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2500" b="1" dirty="0">
              <a:solidFill>
                <a:srgbClr val="FF7C80"/>
              </a:solidFill>
              <a:latin typeface="Sylfaen (Headings)"/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132177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05671039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სულ – სახელმწიფო საზღვრის კვეთა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განხორციელდა</a:t>
            </a:r>
            <a:r>
              <a:rPr lang="en-US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2 385 687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–</a:t>
            </a:r>
            <a:r>
              <a:rPr lang="en-US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Headings)"/>
              </a:rPr>
              <a:t>)</a:t>
            </a:r>
            <a:endParaRPr lang="en-US" sz="1400" dirty="0">
              <a:solidFill>
                <a:schemeClr val="tx1"/>
              </a:solidFill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682566" y="202158"/>
            <a:ext cx="9144000" cy="94199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 სახელმწიფო საზღვარზე 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1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1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1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ივნისი, 2019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15,5%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30,3%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შემოსვლების საერთო რაოდენობა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905 072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24 საათი და მეტი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457 111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ტრანზიტი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208 509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Sylfaen (Headings)"/>
              </a:rPr>
              <a:t>სხვა - </a:t>
            </a:r>
            <a:r>
              <a:rPr lang="ka-GE" sz="1000" b="1" dirty="0" smtClean="0">
                <a:solidFill>
                  <a:srgbClr val="FF7C80"/>
                </a:solidFill>
                <a:latin typeface="Sylfaen (Headings)"/>
              </a:rPr>
              <a:t>239 452</a:t>
            </a: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3982192038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18,8%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2000" b="1" dirty="0" smtClean="0"/>
              <a:t>14,2%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16600"/>
                            </p:stCondLst>
                            <p:childTnLst>
                              <p:par>
                                <p:cTn id="13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6" dur="500"/>
                                        <p:tgtEl>
                                          <p:spTgt spid="147">
                                            <p:graphicEl>
                                              <a:chart seriesIdx="0" categoryIdx="4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7100"/>
                            </p:stCondLst>
                            <p:childTnLst>
                              <p:par>
                                <p:cTn id="1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47">
                                            <p:graphicEl>
                                              <a:chart seriesIdx="0" categoryIdx="5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7600"/>
                            </p:stCondLst>
                            <p:childTnLst>
                              <p:par>
                                <p:cTn id="1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4" dur="500"/>
                                        <p:tgtEl>
                                          <p:spTgt spid="147">
                                            <p:graphicEl>
                                              <a:chart seriesIdx="0" categoryIdx="6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8100"/>
                            </p:stCondLst>
                            <p:childTnLst>
                              <p:par>
                                <p:cTn id="1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00"/>
                                        <p:tgtEl>
                                          <p:spTgt spid="147">
                                            <p:graphicEl>
                                              <a:chart seriesIdx="0" categoryIdx="7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7479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852828" y="325255"/>
            <a:ext cx="8608355" cy="106148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ქვეყნების</a:t>
            </a:r>
            <a:r>
              <a:rPr lang="ka-GE" sz="1300" b="1" dirty="0" smtClean="0">
                <a:solidFill>
                  <a:srgbClr val="FF0000"/>
                </a:solidFill>
                <a:latin typeface="Sylfaen (Body)"/>
              </a:rPr>
              <a:t> </a:t>
            </a:r>
            <a:r>
              <a:rPr lang="ka-GE" sz="1300" b="1" dirty="0" smtClean="0">
                <a:latin typeface="Sylfaen (Body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300" b="1" dirty="0" smtClean="0">
                <a:latin typeface="Sylfaen (Body)"/>
              </a:rPr>
              <a:t> (</a:t>
            </a:r>
            <a:r>
              <a:rPr lang="ka-GE" sz="1300" b="1" dirty="0" smtClean="0">
                <a:latin typeface="Sylfaen (Body)"/>
              </a:rPr>
              <a:t>შემოსვლა</a:t>
            </a:r>
            <a:r>
              <a:rPr lang="en-US" sz="1300" b="1" dirty="0" smtClean="0">
                <a:latin typeface="Sylfaen (Body)"/>
              </a:rPr>
              <a:t>)</a:t>
            </a:r>
            <a:endParaRPr lang="ka-GE" sz="1300" b="1" dirty="0" smtClean="0">
              <a:latin typeface="Sylfaen (Body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(ივნისი, 2019 წელი)</a:t>
            </a:r>
            <a:r>
              <a:rPr lang="ru-RU" sz="1300" b="1" dirty="0" smtClean="0">
                <a:latin typeface="Sylfaen (Body)"/>
              </a:rPr>
              <a:t/>
            </a:r>
            <a:br>
              <a:rPr lang="ru-RU" sz="1300" b="1" dirty="0" smtClean="0">
                <a:latin typeface="Sylfaen (Body)"/>
              </a:rPr>
            </a:br>
            <a:endParaRPr lang="en-US" sz="1300" b="1" dirty="0">
              <a:latin typeface="Sylfaen (Body)"/>
            </a:endParaRPr>
          </a:p>
        </p:txBody>
      </p:sp>
      <p:graphicFrame>
        <p:nvGraphicFramePr>
          <p:cNvPr id="165" name="Chart 164"/>
          <p:cNvGraphicFramePr/>
          <p:nvPr>
            <p:extLst>
              <p:ext uri="{D42A27DB-BD31-4B8C-83A1-F6EECF244321}">
                <p14:modId xmlns:p14="http://schemas.microsoft.com/office/powerpoint/2010/main" val="779106599"/>
              </p:ext>
            </p:extLst>
          </p:nvPr>
        </p:nvGraphicFramePr>
        <p:xfrm>
          <a:off x="3571033" y="1047496"/>
          <a:ext cx="6955840" cy="2381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6" name="TextBox 165"/>
          <p:cNvSpPr txBox="1"/>
          <p:nvPr/>
        </p:nvSpPr>
        <p:spPr>
          <a:xfrm>
            <a:off x="4324073" y="1308393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149273" y="1473343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13%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48127" y="1560343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38%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22056" y="1575933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751424" y="1907833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26%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479000" y="205958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589247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>
            <a:off x="3500988" y="3444590"/>
            <a:ext cx="7144695" cy="76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 ოცეული (პირველი ექვსეულის შემდეგ) კვეთების რაოდენობის მიხედვით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     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(ივნისი, 2019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627883" y="2026996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24%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75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25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Graphic spid="165" grpId="0">
        <p:bldAsOne/>
      </p:bldGraphic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(ივნისი, 2019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375676011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2457171465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" panose="010A0502050306030303" pitchFamily="18" charset="0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(ივნისი, 2019 წელი)</a:t>
            </a:r>
            <a:endParaRPr lang="en-US" sz="1300" b="1" dirty="0">
              <a:latin typeface="Stencil" panose="040409050D0802020404" pitchFamily="82" charset="0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5814462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0800" y="2065448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965487" y="1903499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746864" y="2551554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>
                <a:latin typeface="Sylfaen" panose="010A0502050306030303" pitchFamily="18" charset="0"/>
              </a:rPr>
              <a:t> საქართველოს სახელმწიფო </a:t>
            </a:r>
            <a:r>
              <a:rPr lang="ka-GE" sz="1200" b="1" dirty="0" smtClean="0">
                <a:latin typeface="Sylfaen" panose="010A0502050306030303" pitchFamily="18" charset="0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" panose="010A0502050306030303" pitchFamily="18" charset="0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" panose="010A0502050306030303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(ივნისი, 2019 წელი)</a:t>
            </a:r>
            <a:endParaRPr lang="en-US" sz="1400" b="1" dirty="0">
              <a:latin typeface="Stencil" panose="040409050D0802020404" pitchFamily="82" charset="0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830164778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4160648162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740876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57158" y="-50995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4254307"/>
              </p:ext>
            </p:extLst>
          </p:nvPr>
        </p:nvGraphicFramePr>
        <p:xfrm>
          <a:off x="2225184" y="724545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80440437"/>
              </p:ext>
            </p:extLst>
          </p:nvPr>
        </p:nvGraphicFramePr>
        <p:xfrm>
          <a:off x="2214168" y="3732711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1808" y="963056"/>
            <a:ext cx="1159810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24137" y="2503297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55662" y="3840005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/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(ივნისი, 2019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10141487"/>
              </p:ext>
            </p:extLst>
          </p:nvPr>
        </p:nvGraphicFramePr>
        <p:xfrm>
          <a:off x="2281639" y="2173223"/>
          <a:ext cx="7336382" cy="1807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430894"/>
              </p:ext>
            </p:extLst>
          </p:nvPr>
        </p:nvGraphicFramePr>
        <p:xfrm>
          <a:off x="2258420" y="5124071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8565" y="4806641"/>
            <a:ext cx="1056391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13851</TotalTime>
  <Words>601</Words>
  <Application>Microsoft Office PowerPoint</Application>
  <PresentationFormat>Widescreen</PresentationFormat>
  <Paragraphs>265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AcadMtavr</vt:lpstr>
      <vt:lpstr>Amiran</vt:lpstr>
      <vt:lpstr>Arial</vt:lpstr>
      <vt:lpstr>Calibri</vt:lpstr>
      <vt:lpstr>Calibri Light</vt:lpstr>
      <vt:lpstr>Stencil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khatuna qveladze</cp:lastModifiedBy>
  <cp:revision>1309</cp:revision>
  <cp:lastPrinted>2019-06-05T11:48:33Z</cp:lastPrinted>
  <dcterms:created xsi:type="dcterms:W3CDTF">2018-07-08T13:18:12Z</dcterms:created>
  <dcterms:modified xsi:type="dcterms:W3CDTF">2022-08-16T10:24:24Z</dcterms:modified>
</cp:coreProperties>
</file>