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წითელი ხიდი</c:v>
                </c:pt>
                <c:pt idx="2">
                  <c:v>თბილისის აეროპორტი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ქუთაისის აეროპორტი</c:v>
                </c:pt>
                <c:pt idx="8">
                  <c:v>ვახტანგისი</c:v>
                </c:pt>
                <c:pt idx="9">
                  <c:v>ბათუმის აეროპორტი</c:v>
                </c:pt>
                <c:pt idx="10">
                  <c:v>კარწახი</c:v>
                </c:pt>
                <c:pt idx="11">
                  <c:v>გარდაბნის რკინიგზა</c:v>
                </c:pt>
                <c:pt idx="12">
                  <c:v>ვალე</c:v>
                </c:pt>
                <c:pt idx="13">
                  <c:v>გუგუთი</c:v>
                </c:pt>
                <c:pt idx="14">
                  <c:v>ფოთის პორტი</c:v>
                </c:pt>
                <c:pt idx="15">
                  <c:v>ბათუმის პორტი</c:v>
                </c:pt>
                <c:pt idx="16">
                  <c:v>სადახლოს რკინიგზა</c:v>
                </c:pt>
                <c:pt idx="17">
                  <c:v>ყულევის პორტი</c:v>
                </c:pt>
                <c:pt idx="18">
                  <c:v>სამთაწყარო</c:v>
                </c:pt>
                <c:pt idx="19">
                  <c:v>კარწახის რკინიგზა</c:v>
                </c:pt>
                <c:pt idx="20">
                  <c:v>ახკერპი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227179</c:v>
                </c:pt>
                <c:pt idx="1">
                  <c:v>172302</c:v>
                </c:pt>
                <c:pt idx="2">
                  <c:v>165228</c:v>
                </c:pt>
                <c:pt idx="3">
                  <c:v>111621</c:v>
                </c:pt>
                <c:pt idx="4">
                  <c:v>74594</c:v>
                </c:pt>
                <c:pt idx="5">
                  <c:v>27867</c:v>
                </c:pt>
                <c:pt idx="6">
                  <c:v>26143</c:v>
                </c:pt>
                <c:pt idx="7">
                  <c:v>25665</c:v>
                </c:pt>
                <c:pt idx="8">
                  <c:v>10083</c:v>
                </c:pt>
                <c:pt idx="9">
                  <c:v>9953</c:v>
                </c:pt>
                <c:pt idx="10">
                  <c:v>6760</c:v>
                </c:pt>
                <c:pt idx="11">
                  <c:v>6703</c:v>
                </c:pt>
                <c:pt idx="12">
                  <c:v>5767</c:v>
                </c:pt>
                <c:pt idx="13">
                  <c:v>3690</c:v>
                </c:pt>
                <c:pt idx="14">
                  <c:v>1666</c:v>
                </c:pt>
                <c:pt idx="15">
                  <c:v>1548</c:v>
                </c:pt>
                <c:pt idx="16">
                  <c:v>1146</c:v>
                </c:pt>
                <c:pt idx="17">
                  <c:v>165</c:v>
                </c:pt>
                <c:pt idx="18">
                  <c:v>66</c:v>
                </c:pt>
                <c:pt idx="19">
                  <c:v>51</c:v>
                </c:pt>
                <c:pt idx="2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წითელი ხიდი</c:v>
                </c:pt>
                <c:pt idx="2">
                  <c:v>თბილისის აეროპორტი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ქუთაისის აეროპორტი</c:v>
                </c:pt>
                <c:pt idx="8">
                  <c:v>ვახტანგისი</c:v>
                </c:pt>
                <c:pt idx="9">
                  <c:v>ბათუმის აეროპორტი</c:v>
                </c:pt>
                <c:pt idx="10">
                  <c:v>კარწახი</c:v>
                </c:pt>
                <c:pt idx="11">
                  <c:v>გარდაბნის რკინიგზა</c:v>
                </c:pt>
                <c:pt idx="12">
                  <c:v>ვალე</c:v>
                </c:pt>
                <c:pt idx="13">
                  <c:v>გუგუთი</c:v>
                </c:pt>
                <c:pt idx="14">
                  <c:v>ფოთის პორტი</c:v>
                </c:pt>
                <c:pt idx="15">
                  <c:v>ბათუმის პორტი</c:v>
                </c:pt>
                <c:pt idx="16">
                  <c:v>სადახლოს რკინიგზა</c:v>
                </c:pt>
                <c:pt idx="17">
                  <c:v>ყულევის პორტი</c:v>
                </c:pt>
                <c:pt idx="18">
                  <c:v>სამთაწყარო</c:v>
                </c:pt>
                <c:pt idx="19">
                  <c:v>კარწახის რკინიგზა</c:v>
                </c:pt>
                <c:pt idx="20">
                  <c:v>ახკერპი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226220</c:v>
                </c:pt>
                <c:pt idx="1">
                  <c:v>169459</c:v>
                </c:pt>
                <c:pt idx="2">
                  <c:v>155200</c:v>
                </c:pt>
                <c:pt idx="3">
                  <c:v>105630</c:v>
                </c:pt>
                <c:pt idx="4">
                  <c:v>82548</c:v>
                </c:pt>
                <c:pt idx="5">
                  <c:v>28307</c:v>
                </c:pt>
                <c:pt idx="6">
                  <c:v>24545</c:v>
                </c:pt>
                <c:pt idx="7">
                  <c:v>29341</c:v>
                </c:pt>
                <c:pt idx="8">
                  <c:v>10405</c:v>
                </c:pt>
                <c:pt idx="9">
                  <c:v>10179</c:v>
                </c:pt>
                <c:pt idx="10">
                  <c:v>8034</c:v>
                </c:pt>
                <c:pt idx="11">
                  <c:v>6108</c:v>
                </c:pt>
                <c:pt idx="12">
                  <c:v>6156</c:v>
                </c:pt>
                <c:pt idx="13">
                  <c:v>3704</c:v>
                </c:pt>
                <c:pt idx="14">
                  <c:v>1776</c:v>
                </c:pt>
                <c:pt idx="15">
                  <c:v>1230</c:v>
                </c:pt>
                <c:pt idx="16">
                  <c:v>950</c:v>
                </c:pt>
                <c:pt idx="17">
                  <c:v>108</c:v>
                </c:pt>
                <c:pt idx="18">
                  <c:v>69</c:v>
                </c:pt>
                <c:pt idx="19">
                  <c:v>47</c:v>
                </c:pt>
                <c:pt idx="2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5405</c:v>
                </c:pt>
                <c:pt idx="1">
                  <c:v>23594</c:v>
                </c:pt>
                <c:pt idx="2">
                  <c:v>42744</c:v>
                </c:pt>
                <c:pt idx="3">
                  <c:v>34667</c:v>
                </c:pt>
                <c:pt idx="4">
                  <c:v>16092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3.8216562426228117E-3"/>
                  <c:y val="-1.0380621423232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5667</c:v>
                </c:pt>
                <c:pt idx="1">
                  <c:v>23752</c:v>
                </c:pt>
                <c:pt idx="2">
                  <c:v>43418</c:v>
                </c:pt>
                <c:pt idx="3">
                  <c:v>35157</c:v>
                </c:pt>
                <c:pt idx="4">
                  <c:v>15067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5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ვახტანგისი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ფოთის პორტი</c:v>
                </c:pt>
                <c:pt idx="11">
                  <c:v>ბათუმის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33254</c:v>
                </c:pt>
                <c:pt idx="1">
                  <c:v>27166</c:v>
                </c:pt>
                <c:pt idx="2">
                  <c:v>17511</c:v>
                </c:pt>
                <c:pt idx="3">
                  <c:v>9483</c:v>
                </c:pt>
                <c:pt idx="4">
                  <c:v>6128</c:v>
                </c:pt>
                <c:pt idx="5">
                  <c:v>5295</c:v>
                </c:pt>
                <c:pt idx="6">
                  <c:v>1058</c:v>
                </c:pt>
                <c:pt idx="7">
                  <c:v>816</c:v>
                </c:pt>
                <c:pt idx="8">
                  <c:v>658</c:v>
                </c:pt>
                <c:pt idx="9">
                  <c:v>276</c:v>
                </c:pt>
                <c:pt idx="10">
                  <c:v>53</c:v>
                </c:pt>
                <c:pt idx="11">
                  <c:v>52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ვახტანგისი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ფოთის პორტი</c:v>
                </c:pt>
                <c:pt idx="11">
                  <c:v>ბათუმის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34542</c:v>
                </c:pt>
                <c:pt idx="1">
                  <c:v>28951</c:v>
                </c:pt>
                <c:pt idx="2">
                  <c:v>21631</c:v>
                </c:pt>
                <c:pt idx="3">
                  <c:v>8257</c:v>
                </c:pt>
                <c:pt idx="4">
                  <c:v>6153</c:v>
                </c:pt>
                <c:pt idx="5">
                  <c:v>5243</c:v>
                </c:pt>
                <c:pt idx="6">
                  <c:v>1373</c:v>
                </c:pt>
                <c:pt idx="7">
                  <c:v>788</c:v>
                </c:pt>
                <c:pt idx="8">
                  <c:v>653</c:v>
                </c:pt>
                <c:pt idx="9">
                  <c:v>271</c:v>
                </c:pt>
                <c:pt idx="10">
                  <c:v>1</c:v>
                </c:pt>
                <c:pt idx="11">
                  <c:v>223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1920</c:v>
                </c:pt>
                <c:pt idx="1">
                  <c:v>965</c:v>
                </c:pt>
                <c:pt idx="2">
                  <c:v>541</c:v>
                </c:pt>
                <c:pt idx="3">
                  <c:v>491</c:v>
                </c:pt>
                <c:pt idx="4">
                  <c:v>407</c:v>
                </c:pt>
                <c:pt idx="5">
                  <c:v>226</c:v>
                </c:pt>
                <c:pt idx="6">
                  <c:v>78</c:v>
                </c:pt>
                <c:pt idx="7">
                  <c:v>53</c:v>
                </c:pt>
                <c:pt idx="8">
                  <c:v>18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1879</c:v>
                </c:pt>
                <c:pt idx="1">
                  <c:v>982</c:v>
                </c:pt>
                <c:pt idx="2">
                  <c:v>524</c:v>
                </c:pt>
                <c:pt idx="3">
                  <c:v>568</c:v>
                </c:pt>
                <c:pt idx="4">
                  <c:v>408</c:v>
                </c:pt>
                <c:pt idx="5">
                  <c:v>182</c:v>
                </c:pt>
                <c:pt idx="6">
                  <c:v>76</c:v>
                </c:pt>
                <c:pt idx="7">
                  <c:v>58</c:v>
                </c:pt>
                <c:pt idx="8">
                  <c:v>23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Sheet1!$A$2:$A$9</c:f>
              <c:strCache>
                <c:ptCount val="8"/>
                <c:pt idx="0">
                  <c:v>სადახლო</c:v>
                </c:pt>
                <c:pt idx="1">
                  <c:v>წითელი ხიდი</c:v>
                </c:pt>
                <c:pt idx="2">
                  <c:v>სარფი</c:v>
                </c:pt>
                <c:pt idx="3">
                  <c:v>ყაზბეგი</c:v>
                </c:pt>
                <c:pt idx="4">
                  <c:v>ცოდნა</c:v>
                </c:pt>
                <c:pt idx="5">
                  <c:v>ვალე</c:v>
                </c:pt>
                <c:pt idx="6">
                  <c:v>ბათუმის პორტი</c:v>
                </c:pt>
                <c:pt idx="7">
                  <c:v>გუგუთი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26</c:v>
                </c:pt>
                <c:pt idx="1">
                  <c:v>15</c:v>
                </c:pt>
                <c:pt idx="2">
                  <c:v>14</c:v>
                </c:pt>
                <c:pt idx="3">
                  <c:v>12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Sheet1!$A$2:$A$9</c:f>
              <c:strCache>
                <c:ptCount val="8"/>
                <c:pt idx="0">
                  <c:v>სადახლო</c:v>
                </c:pt>
                <c:pt idx="1">
                  <c:v>წითელი ხიდი</c:v>
                </c:pt>
                <c:pt idx="2">
                  <c:v>სარფი</c:v>
                </c:pt>
                <c:pt idx="3">
                  <c:v>ყაზბეგი</c:v>
                </c:pt>
                <c:pt idx="4">
                  <c:v>ცოდნა</c:v>
                </c:pt>
                <c:pt idx="5">
                  <c:v>ვალე</c:v>
                </c:pt>
                <c:pt idx="6">
                  <c:v>ბათუმის პორტი</c:v>
                </c:pt>
                <c:pt idx="7">
                  <c:v>გუგუთი</c:v>
                </c:pt>
              </c:strCache>
            </c:strRef>
          </c:cat>
          <c:val>
            <c:numRef>
              <c:f>Sheet1!$C$2:$C$9</c:f>
              <c:numCache>
                <c:formatCode>#,##0</c:formatCode>
                <c:ptCount val="8"/>
                <c:pt idx="0">
                  <c:v>26</c:v>
                </c:pt>
                <c:pt idx="1">
                  <c:v>22</c:v>
                </c:pt>
                <c:pt idx="2">
                  <c:v>5</c:v>
                </c:pt>
                <c:pt idx="3">
                  <c:v>14</c:v>
                </c:pt>
                <c:pt idx="4">
                  <c:v>4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12928</c:v>
                </c:pt>
                <c:pt idx="1">
                  <c:v>8742</c:v>
                </c:pt>
                <c:pt idx="2">
                  <c:v>7025</c:v>
                </c:pt>
                <c:pt idx="3">
                  <c:v>6895</c:v>
                </c:pt>
                <c:pt idx="4">
                  <c:v>3287</c:v>
                </c:pt>
                <c:pt idx="5">
                  <c:v>2184</c:v>
                </c:pt>
                <c:pt idx="6">
                  <c:v>842</c:v>
                </c:pt>
                <c:pt idx="7">
                  <c:v>712</c:v>
                </c:pt>
                <c:pt idx="8">
                  <c:v>699</c:v>
                </c:pt>
                <c:pt idx="9">
                  <c:v>203</c:v>
                </c:pt>
                <c:pt idx="1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10805</c:v>
                </c:pt>
                <c:pt idx="1">
                  <c:v>7929</c:v>
                </c:pt>
                <c:pt idx="2">
                  <c:v>7122</c:v>
                </c:pt>
                <c:pt idx="3">
                  <c:v>7713</c:v>
                </c:pt>
                <c:pt idx="4">
                  <c:v>4504</c:v>
                </c:pt>
                <c:pt idx="5">
                  <c:v>1805</c:v>
                </c:pt>
                <c:pt idx="6">
                  <c:v>1878</c:v>
                </c:pt>
                <c:pt idx="7">
                  <c:v>230</c:v>
                </c:pt>
                <c:pt idx="8">
                  <c:v>799</c:v>
                </c:pt>
                <c:pt idx="9">
                  <c:v>885</c:v>
                </c:pt>
                <c:pt idx="10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Sheet1!$A$2:$A$10</c:f>
              <c:strCache>
                <c:ptCount val="9"/>
                <c:pt idx="0">
                  <c:v>სადახლო</c:v>
                </c:pt>
                <c:pt idx="1">
                  <c:v>ყაზბეგი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ვალე</c:v>
                </c:pt>
                <c:pt idx="7">
                  <c:v>ბათუმის პორტი</c:v>
                </c:pt>
                <c:pt idx="8">
                  <c:v>ცოდნა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213</c:v>
                </c:pt>
                <c:pt idx="1">
                  <c:v>34</c:v>
                </c:pt>
                <c:pt idx="2">
                  <c:v>23</c:v>
                </c:pt>
                <c:pt idx="3">
                  <c:v>19</c:v>
                </c:pt>
                <c:pt idx="4">
                  <c:v>8</c:v>
                </c:pt>
                <c:pt idx="5">
                  <c:v>4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Sheet1!$A$2:$A$10</c:f>
              <c:strCache>
                <c:ptCount val="9"/>
                <c:pt idx="0">
                  <c:v>სადახლო</c:v>
                </c:pt>
                <c:pt idx="1">
                  <c:v>ყაზბეგი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ვალე</c:v>
                </c:pt>
                <c:pt idx="7">
                  <c:v>ბათუმის პორტი</c:v>
                </c:pt>
                <c:pt idx="8">
                  <c:v>ცოდნა</c:v>
                </c:pt>
              </c:strCache>
            </c:strRef>
          </c:cat>
          <c:val>
            <c:numRef>
              <c:f>Sheet1!$C$2:$C$10</c:f>
              <c:numCache>
                <c:formatCode>#,##0</c:formatCode>
                <c:ptCount val="9"/>
                <c:pt idx="0">
                  <c:v>243</c:v>
                </c:pt>
                <c:pt idx="1">
                  <c:v>8</c:v>
                </c:pt>
                <c:pt idx="2">
                  <c:v>11</c:v>
                </c:pt>
                <c:pt idx="3">
                  <c:v>19</c:v>
                </c:pt>
                <c:pt idx="4">
                  <c:v>4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9.4068006826970682E-2"/>
                  <c:y val="8.97073926563679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8420195697269123"/>
                  <c:y val="-0.14172687357086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736694324108726"/>
                  <c:y val="-0.19331478328419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0743362035994777"/>
                  <c:y val="8.69135418120399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3.2261112224887601E-5"/>
                  <c:y val="6.22757144203446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51190</c:v>
                </c:pt>
                <c:pt idx="1">
                  <c:v>102176</c:v>
                </c:pt>
                <c:pt idx="2">
                  <c:v>95589</c:v>
                </c:pt>
                <c:pt idx="3">
                  <c:v>56946</c:v>
                </c:pt>
                <c:pt idx="4">
                  <c:v>1498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12223</c:v>
                </c:pt>
                <c:pt idx="1">
                  <c:v>8076</c:v>
                </c:pt>
                <c:pt idx="2">
                  <c:v>6496</c:v>
                </c:pt>
                <c:pt idx="3">
                  <c:v>5583</c:v>
                </c:pt>
                <c:pt idx="4">
                  <c:v>2329</c:v>
                </c:pt>
                <c:pt idx="5">
                  <c:v>1962</c:v>
                </c:pt>
                <c:pt idx="6">
                  <c:v>802</c:v>
                </c:pt>
                <c:pt idx="7">
                  <c:v>715</c:v>
                </c:pt>
                <c:pt idx="8">
                  <c:v>667</c:v>
                </c:pt>
                <c:pt idx="9">
                  <c:v>203</c:v>
                </c:pt>
                <c:pt idx="1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10275</c:v>
                </c:pt>
                <c:pt idx="1">
                  <c:v>7315</c:v>
                </c:pt>
                <c:pt idx="2">
                  <c:v>6483</c:v>
                </c:pt>
                <c:pt idx="3">
                  <c:v>6095</c:v>
                </c:pt>
                <c:pt idx="4">
                  <c:v>3503</c:v>
                </c:pt>
                <c:pt idx="5">
                  <c:v>1576</c:v>
                </c:pt>
                <c:pt idx="6">
                  <c:v>1829</c:v>
                </c:pt>
                <c:pt idx="7">
                  <c:v>275</c:v>
                </c:pt>
                <c:pt idx="8">
                  <c:v>719</c:v>
                </c:pt>
                <c:pt idx="9">
                  <c:v>847</c:v>
                </c:pt>
                <c:pt idx="10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06697460605848E-3"/>
                  <c:y val="-1.0407274056304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-3.1213394921211983E-3"/>
                  <c:y val="-3.1221822168914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-4.6820092381819117E-3"/>
                  <c:y val="-5.203637028152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-1.2485357968484793E-2"/>
                  <c:y val="-4.5097914420521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9799541187674E-2"/>
                      <c:h val="6.12294623645927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6D9-4B00-AEC9-76DA529E4D7B}"/>
                </c:ext>
              </c:extLst>
            </c:dLbl>
            <c:dLbl>
              <c:idx val="4"/>
              <c:layout>
                <c:manualLayout>
                  <c:x val="-1.4046027714545507E-2"/>
                  <c:y val="-4.8567278929422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D9-4B00-AEC9-76DA529E4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სპეც. ტექნიკა</c:v>
                </c:pt>
                <c:pt idx="4">
                  <c:v>მოტოციკლი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18034</c:v>
                </c:pt>
                <c:pt idx="1">
                  <c:v>9217</c:v>
                </c:pt>
                <c:pt idx="2">
                  <c:v>954</c:v>
                </c:pt>
                <c:pt idx="3">
                  <c:v>33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19000"/>
        </c:scaling>
        <c:delete val="1"/>
        <c:axPos val="l"/>
        <c:numFmt formatCode="#,##0" sourceLinked="1"/>
        <c:majorTickMark val="none"/>
        <c:minorTickMark val="none"/>
        <c:tickLblPos val="nextTo"/>
        <c:crossAx val="68138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164</c:v>
                </c:pt>
                <c:pt idx="1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227</c:v>
                </c:pt>
                <c:pt idx="1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dLbl>
              <c:idx val="0"/>
              <c:layout>
                <c:manualLayout>
                  <c:x val="-0.13102817635647321"/>
                  <c:y val="-0.104803748657556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7-488A-B8DF-F0A233E4362C}"/>
                </c:ext>
              </c:extLst>
            </c:dLbl>
            <c:dLbl>
              <c:idx val="1"/>
              <c:layout>
                <c:manualLayout>
                  <c:x val="0.12516095077754893"/>
                  <c:y val="0.1026049188979002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B7-488A-B8DF-F0A233E43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1189712</c:v>
                </c:pt>
                <c:pt idx="1">
                  <c:v>558559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095349804437689"/>
          <c:y val="0.30402929767062919"/>
          <c:w val="0.28191276467856846"/>
          <c:h val="0.25966443543310008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47</c:v>
                </c:pt>
                <c:pt idx="1">
                  <c:v>47</c:v>
                </c:pt>
                <c:pt idx="2">
                  <c:v>48</c:v>
                </c:pt>
                <c:pt idx="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BD-45B5-9B78-433D53E86B8F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262</c:v>
                </c:pt>
                <c:pt idx="1">
                  <c:v>217</c:v>
                </c:pt>
                <c:pt idx="2">
                  <c:v>245</c:v>
                </c:pt>
                <c:pt idx="3">
                  <c:v>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BD-45B5-9B78-433D53E86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265222</c:v>
                </c:pt>
                <c:pt idx="1">
                  <c:v>363599</c:v>
                </c:pt>
                <c:pt idx="2">
                  <c:v>394801</c:v>
                </c:pt>
                <c:pt idx="3">
                  <c:v>388012</c:v>
                </c:pt>
                <c:pt idx="4">
                  <c:v>450348</c:v>
                </c:pt>
                <c:pt idx="5">
                  <c:v>510348</c:v>
                </c:pt>
                <c:pt idx="6">
                  <c:v>578461</c:v>
                </c:pt>
                <c:pt idx="7">
                  <c:v>600243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5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რუსეთის ფედერაცია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ირანის ისლამური რესპუბლიკა</c:v>
                </c:pt>
                <c:pt idx="6">
                  <c:v>უკრაინა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133453</c:v>
                </c:pt>
                <c:pt idx="1">
                  <c:v>91527</c:v>
                </c:pt>
                <c:pt idx="2">
                  <c:v>109363</c:v>
                </c:pt>
                <c:pt idx="3">
                  <c:v>100695</c:v>
                </c:pt>
                <c:pt idx="4">
                  <c:v>22100</c:v>
                </c:pt>
                <c:pt idx="5">
                  <c:v>58815</c:v>
                </c:pt>
                <c:pt idx="6">
                  <c:v>13508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CCFF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რუსეთის ფედერაცია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ირანის ისლამური რესპუბლიკა</c:v>
                </c:pt>
                <c:pt idx="6">
                  <c:v>უკრაინა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162662</c:v>
                </c:pt>
                <c:pt idx="1">
                  <c:v>116761</c:v>
                </c:pt>
                <c:pt idx="2">
                  <c:v>115245</c:v>
                </c:pt>
                <c:pt idx="3">
                  <c:v>89532</c:v>
                </c:pt>
                <c:pt idx="4">
                  <c:v>23780</c:v>
                </c:pt>
                <c:pt idx="5">
                  <c:v>20797</c:v>
                </c:pt>
                <c:pt idx="6">
                  <c:v>14427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  <c:max val="3005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ისრაელი</c:v>
                </c:pt>
                <c:pt idx="1">
                  <c:v>ინდოეთი</c:v>
                </c:pt>
                <c:pt idx="2">
                  <c:v>ყაზახეთი</c:v>
                </c:pt>
                <c:pt idx="3">
                  <c:v>გერმანია</c:v>
                </c:pt>
                <c:pt idx="4">
                  <c:v>ა.შ.შ.</c:v>
                </c:pt>
                <c:pt idx="5">
                  <c:v>პოლონეთი</c:v>
                </c:pt>
                <c:pt idx="6">
                  <c:v>ბელარუსი</c:v>
                </c:pt>
                <c:pt idx="7">
                  <c:v>ჩინეთი</c:v>
                </c:pt>
                <c:pt idx="8">
                  <c:v>დიდი ბრიტანეთი</c:v>
                </c:pt>
                <c:pt idx="9">
                  <c:v>ფილიპინები</c:v>
                </c:pt>
                <c:pt idx="10">
                  <c:v>საუდის არაბეთი</c:v>
                </c:pt>
                <c:pt idx="11">
                  <c:v>ლატვია</c:v>
                </c:pt>
                <c:pt idx="12">
                  <c:v>უზბეკეთი</c:v>
                </c:pt>
                <c:pt idx="13">
                  <c:v>ლიეტუვა</c:v>
                </c:pt>
                <c:pt idx="14">
                  <c:v>საფრანგეთი</c:v>
                </c:pt>
                <c:pt idx="15">
                  <c:v>არაბ გაერ საე</c:v>
                </c:pt>
                <c:pt idx="16">
                  <c:v>საბერძნეთი</c:v>
                </c:pt>
                <c:pt idx="17">
                  <c:v>თურქმენეთი</c:v>
                </c:pt>
                <c:pt idx="18">
                  <c:v>იტალია</c:v>
                </c:pt>
                <c:pt idx="19">
                  <c:v>შვეიცარია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11557</c:v>
                </c:pt>
                <c:pt idx="1">
                  <c:v>10251</c:v>
                </c:pt>
                <c:pt idx="2">
                  <c:v>5633</c:v>
                </c:pt>
                <c:pt idx="3">
                  <c:v>3736</c:v>
                </c:pt>
                <c:pt idx="4">
                  <c:v>3249</c:v>
                </c:pt>
                <c:pt idx="5">
                  <c:v>3084</c:v>
                </c:pt>
                <c:pt idx="6">
                  <c:v>3060</c:v>
                </c:pt>
                <c:pt idx="7">
                  <c:v>2509</c:v>
                </c:pt>
                <c:pt idx="8">
                  <c:v>2393</c:v>
                </c:pt>
                <c:pt idx="9">
                  <c:v>2191</c:v>
                </c:pt>
                <c:pt idx="10">
                  <c:v>1779</c:v>
                </c:pt>
                <c:pt idx="11">
                  <c:v>1669</c:v>
                </c:pt>
                <c:pt idx="12">
                  <c:v>1567</c:v>
                </c:pt>
                <c:pt idx="13">
                  <c:v>1492</c:v>
                </c:pt>
                <c:pt idx="14">
                  <c:v>1454</c:v>
                </c:pt>
                <c:pt idx="15">
                  <c:v>1359</c:v>
                </c:pt>
                <c:pt idx="16">
                  <c:v>1255</c:v>
                </c:pt>
                <c:pt idx="17">
                  <c:v>1053</c:v>
                </c:pt>
                <c:pt idx="18">
                  <c:v>1035</c:v>
                </c:pt>
                <c:pt idx="19">
                  <c:v>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solidFill>
                  <a:schemeClr val="bg2">
                    <a:lumMod val="25000"/>
                  </a:schemeClr>
                </a:solidFill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  <c:max val="13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29786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22874</c:v>
                </c:pt>
                <c:pt idx="1">
                  <c:v>96154</c:v>
                </c:pt>
                <c:pt idx="2">
                  <c:v>162042</c:v>
                </c:pt>
                <c:pt idx="3">
                  <c:v>100144</c:v>
                </c:pt>
                <c:pt idx="4">
                  <c:v>30857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7324843639342173E-3"/>
                  <c:y val="-2.37886492864006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21455</c:v>
                </c:pt>
                <c:pt idx="1">
                  <c:v>94610</c:v>
                </c:pt>
                <c:pt idx="2">
                  <c:v>162378</c:v>
                </c:pt>
                <c:pt idx="3">
                  <c:v>100042</c:v>
                </c:pt>
                <c:pt idx="4">
                  <c:v>30417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18905</c:v>
                </c:pt>
                <c:pt idx="1">
                  <c:v>43094</c:v>
                </c:pt>
                <c:pt idx="2">
                  <c:v>59923</c:v>
                </c:pt>
                <c:pt idx="3">
                  <c:v>45654</c:v>
                </c:pt>
                <c:pt idx="4">
                  <c:v>20596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64968727868435E-2"/>
                  <c:y val="-9.51545971456027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1"/>
              <c:layout>
                <c:manualLayout>
                  <c:x val="7.6433124852455531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A2-4989-957D-009C2D200618}"/>
                </c:ext>
              </c:extLst>
            </c:dLbl>
            <c:dLbl>
              <c:idx val="2"/>
              <c:layout>
                <c:manualLayout>
                  <c:x val="0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A2-4989-957D-009C2D200618}"/>
                </c:ext>
              </c:extLst>
            </c:dLbl>
            <c:dLbl>
              <c:idx val="3"/>
              <c:layout>
                <c:manualLayout>
                  <c:x val="-3.8216562426227414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A2-4989-957D-009C2D200618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17218</c:v>
                </c:pt>
                <c:pt idx="1">
                  <c:v>40713</c:v>
                </c:pt>
                <c:pt idx="2">
                  <c:v>58275</c:v>
                </c:pt>
                <c:pt idx="3">
                  <c:v>44586</c:v>
                </c:pt>
                <c:pt idx="4">
                  <c:v>19775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7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290859</c:v>
                </c:pt>
                <c:pt idx="1">
                  <c:v>277984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292851</c:v>
                </c:pt>
                <c:pt idx="1">
                  <c:v>280575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6902</c:v>
                </c:pt>
                <c:pt idx="1">
                  <c:v>40763</c:v>
                </c:pt>
                <c:pt idx="2">
                  <c:v>58088</c:v>
                </c:pt>
                <c:pt idx="3">
                  <c:v>36637</c:v>
                </c:pt>
                <c:pt idx="4">
                  <c:v>13092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1.9106776624040758E-3"/>
                  <c:y val="-1.0380621423232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7051</c:v>
                </c:pt>
                <c:pt idx="1">
                  <c:v>41675</c:v>
                </c:pt>
                <c:pt idx="2">
                  <c:v>59087</c:v>
                </c:pt>
                <c:pt idx="3">
                  <c:v>36953</c:v>
                </c:pt>
                <c:pt idx="4">
                  <c:v>12748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7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0.39611</cdr:x>
      <cdr:y>0</cdr:y>
    </cdr:from>
    <cdr:to>
      <cdr:x>0.71788</cdr:x>
      <cdr:y>0.2146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603265" y="-2365560"/>
          <a:ext cx="1302356" cy="47976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პორტები– </a:t>
          </a:r>
        </a:p>
        <a:p xmlns:a="http://schemas.openxmlformats.org/drawingml/2006/main">
          <a:pPr lvl="0" algn="ctr"/>
          <a:r>
            <a:rPr lang="ka-GE" sz="900" b="1" i="1" dirty="0" smtClean="0"/>
            <a:t>1 498 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chart" Target="../charts/chart14.xml"/><Relationship Id="rId5" Type="http://schemas.openxmlformats.org/officeDocument/2006/relationships/chart" Target="../charts/chart12.xml"/><Relationship Id="rId10" Type="http://schemas.openxmlformats.org/officeDocument/2006/relationships/image" Target="../media/image13.png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(მარტი, 2019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>
                <a:latin typeface="Sylfaen (Body)"/>
              </a:rPr>
              <a:t>© </a:t>
            </a:r>
            <a:r>
              <a:rPr lang="ka-GE" sz="900" dirty="0" smtClean="0">
                <a:latin typeface="Sylfaen (Body)"/>
              </a:rPr>
              <a:t>2022, </a:t>
            </a:r>
            <a:r>
              <a:rPr lang="en-US" sz="900" dirty="0" smtClean="0">
                <a:latin typeface="Sylfaen (Body)"/>
              </a:rPr>
              <a:t> </a:t>
            </a:r>
            <a:r>
              <a:rPr lang="ka-GE" sz="900" dirty="0">
                <a:latin typeface="Sylfaen (Body)"/>
              </a:rPr>
              <a:t>შსს საინფორმაციო-ანალიტიკური დეპარტამენტი</a:t>
            </a:r>
            <a:r>
              <a:rPr lang="en-US" sz="900" dirty="0">
                <a:latin typeface="Sylfaen (Body)"/>
              </a:rPr>
              <a:t> - </a:t>
            </a:r>
            <a:r>
              <a:rPr lang="ka-GE" sz="900" dirty="0">
                <a:latin typeface="Sylfaen (Body)"/>
              </a:rPr>
              <a:t>საინფორმაციო  ცენტრი</a:t>
            </a:r>
            <a:endParaRPr lang="en-US" sz="900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130569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(მარტი, 2019 წელი)</a:t>
            </a:r>
            <a:endParaRPr lang="en-US" sz="3000" b="1" dirty="0">
              <a:latin typeface="Sylfaen" panose="010A0502050306030303" pitchFamily="18" charset="0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6097066"/>
              </p:ext>
            </p:extLst>
          </p:nvPr>
        </p:nvGraphicFramePr>
        <p:xfrm>
          <a:off x="5251887" y="2365560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73338" y="2749599"/>
            <a:ext cx="287107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Body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Body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Body)"/>
              </a:rPr>
              <a:t>კვეთების</a:t>
            </a:r>
            <a:endParaRPr lang="en-US" sz="1200" dirty="0">
              <a:latin typeface="Sylfaen (Body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Body)"/>
              </a:rPr>
              <a:t>რაოდენობა </a:t>
            </a:r>
            <a:r>
              <a:rPr lang="ka-GE" sz="1200" dirty="0">
                <a:latin typeface="Sylfaen (Body)"/>
              </a:rPr>
              <a:t>ორივე </a:t>
            </a:r>
            <a:r>
              <a:rPr lang="ka-GE" sz="1200" dirty="0" smtClean="0">
                <a:latin typeface="Sylfaen (Body)"/>
              </a:rPr>
              <a:t>მიმართულებით:  </a:t>
            </a:r>
            <a:endParaRPr lang="en-US" sz="1200" dirty="0">
              <a:latin typeface="Sylfaen (Body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307 399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93695" y="2464439"/>
            <a:ext cx="1118814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51 190-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157508" y="3949232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102 176--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269643" y="3641253"/>
            <a:ext cx="127973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95 589--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51887" y="2681323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56 946-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59" y="985651"/>
            <a:ext cx="825769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099232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49" y="5092535"/>
            <a:ext cx="833691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Headings)"/>
              </a:rPr>
              <a:t>საავტომობილო ტრანსპორტის </a:t>
            </a:r>
            <a:r>
              <a:rPr lang="ka-GE" sz="1000" b="1" dirty="0" smtClean="0">
                <a:latin typeface="Sylfaen (Headings)"/>
              </a:rPr>
              <a:t>მისაბმელების მოძრაობის </a:t>
            </a:r>
            <a:r>
              <a:rPr lang="ka-GE" sz="1000" b="1" dirty="0">
                <a:latin typeface="Sylfaen (Headings)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(მარტი, 2019 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წელი)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>
                <a:latin typeface="Sylfaen (Headings)"/>
              </a:rPr>
              <a:t>საავტომობილო </a:t>
            </a:r>
            <a:r>
              <a:rPr lang="ka-GE" sz="1400" b="1" dirty="0">
                <a:latin typeface="Sylfaen (Headings)"/>
              </a:rPr>
              <a:t>ტრანსპორტის </a:t>
            </a:r>
            <a:r>
              <a:rPr lang="ka-GE" sz="1400" b="1" dirty="0" smtClean="0">
                <a:latin typeface="Sylfaen (Headings)"/>
              </a:rPr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(მარტი, 2019 წელი)</a:t>
            </a:r>
            <a:endParaRPr lang="en-US" sz="1300" b="1" dirty="0">
              <a:latin typeface="Sylfaen" panose="010A0502050306030303" pitchFamily="18" charset="0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07905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</a:t>
            </a:r>
            <a:r>
              <a:rPr lang="ka-GE" sz="1400" b="1" dirty="0">
                <a:latin typeface="Sylfaen (Body)"/>
              </a:rPr>
              <a:t>სარკინიგზო </a:t>
            </a:r>
            <a:r>
              <a:rPr lang="ka-GE" sz="1400" b="1" dirty="0" smtClean="0">
                <a:latin typeface="Sylfaen (Body)"/>
              </a:rPr>
              <a:t>ტრანსპორტის </a:t>
            </a:r>
            <a:r>
              <a:rPr lang="ka-GE" sz="1400" b="1" dirty="0">
                <a:latin typeface="Sylfaen (Body)"/>
              </a:rPr>
              <a:t>მოძრაობის დინამიკა</a:t>
            </a:r>
            <a:r>
              <a:rPr lang="en-US" sz="1400" b="1" dirty="0">
                <a:latin typeface="Sylfaen (Body)"/>
              </a:rPr>
              <a:t> </a:t>
            </a:r>
            <a:endParaRPr lang="ka-GE" sz="1400" b="1" dirty="0" smtClean="0">
              <a:latin typeface="Sylfaen (Body)"/>
            </a:endParaRPr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(მარტი,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>
              <a:latin typeface="Sylfaen (Headings)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" panose="010A0502050306030303" pitchFamily="18" charset="0"/>
              </a:rPr>
              <a:t>საზღვაო რეისების დინამიკა</a:t>
            </a:r>
            <a:r>
              <a:rPr lang="en-US" sz="1400" b="1" dirty="0" smtClean="0">
                <a:latin typeface="Sylfaen" panose="010A0502050306030303" pitchFamily="18" charset="0"/>
              </a:rPr>
              <a:t> </a:t>
            </a:r>
            <a:r>
              <a:rPr lang="en-US" sz="1400" b="1" dirty="0">
                <a:latin typeface="Sylfaen" panose="010A0502050306030303" pitchFamily="18" charset="0"/>
              </a:rPr>
              <a:t>(</a:t>
            </a:r>
            <a:r>
              <a:rPr lang="ka-GE" sz="1400" b="1" dirty="0" smtClean="0">
                <a:latin typeface="Sylfaen" panose="010A0502050306030303" pitchFamily="18" charset="0"/>
              </a:rPr>
              <a:t>შემოსვლა</a:t>
            </a:r>
            <a:r>
              <a:rPr lang="ka-GE" sz="1400" b="1" dirty="0">
                <a:latin typeface="Sylfaen" panose="010A0502050306030303" pitchFamily="18" charset="0"/>
              </a:rPr>
              <a:t> </a:t>
            </a:r>
            <a:r>
              <a:rPr lang="ka-GE" sz="1400" dirty="0" smtClean="0">
                <a:latin typeface="Sylfaen" panose="010A0502050306030303" pitchFamily="18" charset="0"/>
              </a:rPr>
              <a:t>+</a:t>
            </a:r>
            <a:r>
              <a:rPr lang="ka-GE" sz="1400" b="1" dirty="0" smtClean="0">
                <a:latin typeface="Sylfaen" panose="010A0502050306030303" pitchFamily="18" charset="0"/>
              </a:rPr>
              <a:t> გასვლა</a:t>
            </a:r>
            <a:r>
              <a:rPr lang="en-US" sz="1400" b="1" dirty="0" smtClean="0">
                <a:latin typeface="Sylfaen" panose="010A0502050306030303" pitchFamily="18" charset="0"/>
              </a:rPr>
              <a:t>)</a:t>
            </a:r>
            <a:br>
              <a:rPr lang="en-US" sz="1400" b="1" dirty="0" smtClean="0">
                <a:latin typeface="Sylfaen" panose="010A0502050306030303" pitchFamily="18" charset="0"/>
              </a:rPr>
            </a:br>
            <a:r>
              <a:rPr lang="ka-GE" sz="14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(მარტი,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443980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171041355"/>
              </p:ext>
            </p:extLst>
          </p:nvPr>
        </p:nvGraphicFramePr>
        <p:xfrm>
          <a:off x="3282659" y="821905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Sylfaen (Headings)"/>
              </a:rPr>
              <a:t>საქართველოს სახელმწიფო საზღვარი</a:t>
            </a:r>
            <a:endParaRPr lang="en-US" b="1" dirty="0">
              <a:latin typeface="Sylfaen (Headings)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 smtClean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>
                <a:latin typeface="Sylfaen (Headings)"/>
              </a:rPr>
              <a:t>საქართველოს სახელმწიფო საზღვრის კვეთის სტატისტიკა</a:t>
            </a:r>
            <a:br>
              <a:rPr lang="ka-GE" sz="3600" b="1" dirty="0" smtClean="0">
                <a:latin typeface="Sylfaen (Headings)"/>
              </a:rPr>
            </a:br>
            <a:r>
              <a:rPr lang="ka-GE" sz="3600" b="1" dirty="0" smtClean="0">
                <a:latin typeface="Sylfaen (Headings)"/>
              </a:rPr>
              <a:t>სასაზღვრო </a:t>
            </a:r>
            <a:r>
              <a:rPr lang="en-US" sz="3600" b="1" dirty="0" smtClean="0">
                <a:latin typeface="Sylfaen (Headings)"/>
              </a:rPr>
              <a:t>- </a:t>
            </a:r>
            <a:r>
              <a:rPr lang="ka-GE" sz="3600" b="1" dirty="0" smtClean="0">
                <a:latin typeface="Sylfaen (Headings)"/>
              </a:rPr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(მარტი, 2019 წელი)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/>
            </a:r>
            <a:b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1400" b="1" dirty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553674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426839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სულ – სახელმწიფო საზღვრის კვეთა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განხორციელდა </a:t>
            </a:r>
            <a:r>
              <a:rPr lang="ka-GE" sz="1400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1 748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271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–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ჯერ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)</a:t>
            </a:r>
            <a:endParaRPr lang="en-US" sz="1400" dirty="0">
              <a:solidFill>
                <a:schemeClr val="tx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-2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302060"/>
            <a:ext cx="9144000" cy="8520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>
                <a:latin typeface="Sylfaen (Headings)"/>
              </a:rPr>
              <a:t>საქართველოს სახელმწიფო საზღვარზე გადაადგილებული  </a:t>
            </a:r>
            <a:br>
              <a:rPr lang="ka-GE" sz="1400" b="1" dirty="0" smtClean="0">
                <a:latin typeface="Sylfaen (Headings)"/>
              </a:rPr>
            </a:br>
            <a:r>
              <a:rPr lang="ka-GE" sz="1400" b="1" dirty="0" smtClean="0">
                <a:latin typeface="Sylfaen (Headings)"/>
              </a:rPr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  <a:latin typeface="Sylfaen (Headings)"/>
              </a:rPr>
              <a:t/>
            </a:r>
            <a:br>
              <a:rPr lang="ka-GE" sz="1100" b="1" dirty="0" smtClean="0">
                <a:solidFill>
                  <a:srgbClr val="C00000"/>
                </a:solidFill>
                <a:latin typeface="Sylfaen (Headings)"/>
              </a:rPr>
            </a:br>
            <a:endParaRPr lang="en-US" sz="1100" b="1" dirty="0">
              <a:solidFill>
                <a:srgbClr val="C00000"/>
              </a:solidFill>
              <a:latin typeface="Sylfaen (Headings)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მარტი, 2019 წელი</a:t>
            </a:r>
            <a:endParaRPr lang="en-US" sz="14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-2,7%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11,1%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შემოსვლების საერთო რაოდენობა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600 243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24 საათი და მეტი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278 615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ტრანზიტი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123 311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სხვა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198 317</a:t>
            </a: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459275881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3,8%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8,4%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419932" y="759207"/>
            <a:ext cx="914400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Body)"/>
              </a:rPr>
              <a:t> </a:t>
            </a:r>
            <a:r>
              <a:rPr lang="ka-GE" sz="1300" b="1" dirty="0" smtClean="0">
                <a:latin typeface="Sylfaen (Body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Body)"/>
              </a:rPr>
              <a:t> (</a:t>
            </a:r>
            <a:r>
              <a:rPr lang="ka-GE" sz="1300" b="1" dirty="0" smtClean="0">
                <a:latin typeface="Sylfaen (Body)"/>
              </a:rPr>
              <a:t>შემოსვლა</a:t>
            </a:r>
            <a:r>
              <a:rPr lang="en-US" sz="1300" b="1" dirty="0" smtClean="0">
                <a:latin typeface="Sylfaen (Body)"/>
              </a:rPr>
              <a:t>)</a:t>
            </a:r>
            <a:endParaRPr lang="ka-GE" sz="13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 (Body)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(მარტი, 2019 წელი)</a:t>
            </a:r>
            <a:r>
              <a:rPr lang="ru-RU" sz="1300" b="1" dirty="0" smtClean="0">
                <a:latin typeface="Sylfaen (Body)"/>
              </a:rPr>
              <a:t/>
            </a:r>
            <a:br>
              <a:rPr lang="ru-RU" sz="1300" b="1" dirty="0" smtClean="0">
                <a:latin typeface="Sylfaen (Body)"/>
              </a:rPr>
            </a:br>
            <a:endParaRPr lang="en-US" sz="1300" b="1" dirty="0">
              <a:latin typeface="Sylfaen (Body)"/>
            </a:endParaRPr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2477014273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340172" y="1416051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22%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163268" y="1594078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28%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12433" y="1585822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900998" y="1649300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-11%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56591" y="1887434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8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480787" y="1946863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306128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295256" y="3803487"/>
            <a:ext cx="7144695" cy="761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Body)"/>
              </a:rPr>
              <a:t>ქვეყნების ოცეული (პირველი ექვსეულის შემდეგ) კვეთების რაოდენობის მიხედვით </a:t>
            </a:r>
            <a:r>
              <a:rPr lang="en-US" sz="1200" b="1" dirty="0" smtClean="0">
                <a:latin typeface="Sylfaen (Body)"/>
              </a:rPr>
              <a:t>(</a:t>
            </a:r>
            <a:r>
              <a:rPr lang="ka-GE" sz="1200" b="1" dirty="0" smtClean="0">
                <a:latin typeface="Sylfaen (Body)"/>
              </a:rPr>
              <a:t>შემოსვლა</a:t>
            </a:r>
            <a:r>
              <a:rPr lang="en-US" sz="1200" b="1" dirty="0" smtClean="0">
                <a:latin typeface="Sylfaen (Body)"/>
              </a:rPr>
              <a:t>)</a:t>
            </a:r>
            <a:endParaRPr lang="ka-GE" sz="12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(მარტი, 2019 წელი)</a:t>
            </a:r>
            <a:endParaRPr lang="en-US" sz="1200" b="1" dirty="0">
              <a:latin typeface="Sylfaen (Headings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44712" y="1770066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-65%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Headings)"/>
              </a:rPr>
              <a:t>საქართველოს სახელმწიფო </a:t>
            </a:r>
            <a:r>
              <a:rPr lang="ka-GE" sz="1200" b="1" dirty="0" smtClean="0">
                <a:latin typeface="Sylfaen (Headings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Headings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(მარტი, 2019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24159871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2625237433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" panose="010A0502050306030303" pitchFamily="18" charset="0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 (Headings)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(მარტი, 2019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187793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52182" y="-61023"/>
            <a:ext cx="13415598" cy="6858000"/>
            <a:chOff x="-5108499" y="-46553"/>
            <a:chExt cx="13415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08499" y="-46553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Body)"/>
              </a:rPr>
              <a:t>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(მარტი, 2019 წელი)</a:t>
            </a:r>
            <a:endParaRPr lang="en-US" sz="1400" b="1" dirty="0">
              <a:latin typeface="Sylfaen" panose="010A0502050306030303" pitchFamily="18" charset="0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48278735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2019847449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85732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197980"/>
              </p:ext>
            </p:extLst>
          </p:nvPr>
        </p:nvGraphicFramePr>
        <p:xfrm>
          <a:off x="2181533" y="84813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171958"/>
              </p:ext>
            </p:extLst>
          </p:nvPr>
        </p:nvGraphicFramePr>
        <p:xfrm>
          <a:off x="2159499" y="3540070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190" y="1104274"/>
            <a:ext cx="1027378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30039" y="2315912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10612" y="3571242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(მარტი, 2019 წელი)</a:t>
            </a:r>
            <a:endParaRPr lang="en-US" sz="3000" b="1" dirty="0">
              <a:latin typeface="Sylfaen" panose="010A0502050306030303" pitchFamily="18" charset="0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7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531672"/>
              </p:ext>
            </p:extLst>
          </p:nvPr>
        </p:nvGraphicFramePr>
        <p:xfrm>
          <a:off x="2159499" y="5006567"/>
          <a:ext cx="7038289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17" y="4803430"/>
            <a:ext cx="961344" cy="797388"/>
          </a:xfrm>
          <a:prstGeom prst="rect">
            <a:avLst/>
          </a:prstGeom>
        </p:spPr>
      </p:pic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52243"/>
              </p:ext>
            </p:extLst>
          </p:nvPr>
        </p:nvGraphicFramePr>
        <p:xfrm>
          <a:off x="2172511" y="2152150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95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95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72" grpId="0">
        <p:bldAsOne/>
      </p:bldGraphic>
      <p:bldGraphic spid="6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13630</TotalTime>
  <Words>606</Words>
  <Application>Microsoft Office PowerPoint</Application>
  <PresentationFormat>Widescreen</PresentationFormat>
  <Paragraphs>265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1232</cp:revision>
  <cp:lastPrinted>2019-06-05T11:48:33Z</cp:lastPrinted>
  <dcterms:created xsi:type="dcterms:W3CDTF">2018-07-08T13:18:12Z</dcterms:created>
  <dcterms:modified xsi:type="dcterms:W3CDTF">2022-08-16T10:27:35Z</dcterms:modified>
</cp:coreProperties>
</file>