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თბილისის აეროპორტი</c:v>
                </c:pt>
                <c:pt idx="5">
                  <c:v>ბათუმის აეროპორტი</c:v>
                </c:pt>
                <c:pt idx="6">
                  <c:v>ქუთაისის აეროპორტი</c:v>
                </c:pt>
                <c:pt idx="7">
                  <c:v>ნინოწმინდა</c:v>
                </c:pt>
                <c:pt idx="8">
                  <c:v>ცოდნა</c:v>
                </c:pt>
                <c:pt idx="9">
                  <c:v>ვალე</c:v>
                </c:pt>
                <c:pt idx="10">
                  <c:v>კარწახი</c:v>
                </c:pt>
                <c:pt idx="11">
                  <c:v>ვახტანგისი</c:v>
                </c:pt>
                <c:pt idx="12">
                  <c:v>სადახლოს რკინიგზა</c:v>
                </c:pt>
                <c:pt idx="13">
                  <c:v>გარდაბნის რკინიგზა</c:v>
                </c:pt>
                <c:pt idx="14">
                  <c:v>გუგუთი</c:v>
                </c:pt>
                <c:pt idx="15">
                  <c:v>ბათუმის პორტი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კარწახის რკინიგზა</c:v>
                </c:pt>
                <c:pt idx="19">
                  <c:v>სამთაწყარო</c:v>
                </c:pt>
                <c:pt idx="20">
                  <c:v>ახკერპი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414048</c:v>
                </c:pt>
                <c:pt idx="1">
                  <c:v>215002</c:v>
                </c:pt>
                <c:pt idx="2">
                  <c:v>203030</c:v>
                </c:pt>
                <c:pt idx="3">
                  <c:v>200830</c:v>
                </c:pt>
                <c:pt idx="4">
                  <c:v>200324</c:v>
                </c:pt>
                <c:pt idx="5">
                  <c:v>45509</c:v>
                </c:pt>
                <c:pt idx="6">
                  <c:v>43040</c:v>
                </c:pt>
                <c:pt idx="7">
                  <c:v>41444</c:v>
                </c:pt>
                <c:pt idx="8">
                  <c:v>41345</c:v>
                </c:pt>
                <c:pt idx="9">
                  <c:v>13765</c:v>
                </c:pt>
                <c:pt idx="10">
                  <c:v>13388</c:v>
                </c:pt>
                <c:pt idx="11">
                  <c:v>11441</c:v>
                </c:pt>
                <c:pt idx="12">
                  <c:v>10485</c:v>
                </c:pt>
                <c:pt idx="13">
                  <c:v>8925</c:v>
                </c:pt>
                <c:pt idx="14">
                  <c:v>8353</c:v>
                </c:pt>
                <c:pt idx="15">
                  <c:v>2533</c:v>
                </c:pt>
                <c:pt idx="16">
                  <c:v>1644</c:v>
                </c:pt>
                <c:pt idx="17">
                  <c:v>163</c:v>
                </c:pt>
                <c:pt idx="18">
                  <c:v>62</c:v>
                </c:pt>
                <c:pt idx="19">
                  <c:v>37</c:v>
                </c:pt>
                <c:pt idx="2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თბილისის აეროპორტი</c:v>
                </c:pt>
                <c:pt idx="5">
                  <c:v>ბათუმის აეროპორტი</c:v>
                </c:pt>
                <c:pt idx="6">
                  <c:v>ქუთაისის აეროპორტი</c:v>
                </c:pt>
                <c:pt idx="7">
                  <c:v>ნინოწმინდა</c:v>
                </c:pt>
                <c:pt idx="8">
                  <c:v>ცოდნა</c:v>
                </c:pt>
                <c:pt idx="9">
                  <c:v>ვალე</c:v>
                </c:pt>
                <c:pt idx="10">
                  <c:v>კარწახი</c:v>
                </c:pt>
                <c:pt idx="11">
                  <c:v>ვახტანგისი</c:v>
                </c:pt>
                <c:pt idx="12">
                  <c:v>სადახლოს რკინიგზა</c:v>
                </c:pt>
                <c:pt idx="13">
                  <c:v>გარდაბნის რკინიგზა</c:v>
                </c:pt>
                <c:pt idx="14">
                  <c:v>გუგუთი</c:v>
                </c:pt>
                <c:pt idx="15">
                  <c:v>ბათუმის პორტი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კარწახის რკინიგზა</c:v>
                </c:pt>
                <c:pt idx="19">
                  <c:v>სამთაწყარო</c:v>
                </c:pt>
                <c:pt idx="20">
                  <c:v>ახკერპი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425709</c:v>
                </c:pt>
                <c:pt idx="1">
                  <c:v>200133</c:v>
                </c:pt>
                <c:pt idx="2">
                  <c:v>181416</c:v>
                </c:pt>
                <c:pt idx="3">
                  <c:v>197247</c:v>
                </c:pt>
                <c:pt idx="4">
                  <c:v>189433</c:v>
                </c:pt>
                <c:pt idx="5">
                  <c:v>48987</c:v>
                </c:pt>
                <c:pt idx="6">
                  <c:v>44002</c:v>
                </c:pt>
                <c:pt idx="7">
                  <c:v>34909</c:v>
                </c:pt>
                <c:pt idx="8">
                  <c:v>40668</c:v>
                </c:pt>
                <c:pt idx="9">
                  <c:v>16208</c:v>
                </c:pt>
                <c:pt idx="10">
                  <c:v>14840</c:v>
                </c:pt>
                <c:pt idx="11">
                  <c:v>11362</c:v>
                </c:pt>
                <c:pt idx="12">
                  <c:v>9603</c:v>
                </c:pt>
                <c:pt idx="13">
                  <c:v>8093</c:v>
                </c:pt>
                <c:pt idx="14">
                  <c:v>9907</c:v>
                </c:pt>
                <c:pt idx="15">
                  <c:v>2722</c:v>
                </c:pt>
                <c:pt idx="16">
                  <c:v>1578</c:v>
                </c:pt>
                <c:pt idx="17">
                  <c:v>185</c:v>
                </c:pt>
                <c:pt idx="18">
                  <c:v>62</c:v>
                </c:pt>
                <c:pt idx="19">
                  <c:v>32</c:v>
                </c:pt>
                <c:pt idx="2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11644</c:v>
                </c:pt>
                <c:pt idx="1">
                  <c:v>28253</c:v>
                </c:pt>
                <c:pt idx="2">
                  <c:v>51159</c:v>
                </c:pt>
                <c:pt idx="3">
                  <c:v>38998</c:v>
                </c:pt>
                <c:pt idx="4">
                  <c:v>17601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0"/>
              <c:layout>
                <c:manualLayout>
                  <c:x val="3.8216562426228117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88-4E84-A87F-E46DF0D909BA}"/>
                </c:ext>
              </c:extLst>
            </c:dLbl>
            <c:dLbl>
              <c:idx val="1"/>
              <c:layout>
                <c:manualLayout>
                  <c:x val="-5.7324843639342173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88-4E84-A87F-E46DF0D909BA}"/>
                </c:ext>
              </c:extLst>
            </c:dLbl>
            <c:dLbl>
              <c:idx val="2"/>
              <c:layout>
                <c:manualLayout>
                  <c:x val="3.8216562426228117E-3"/>
                  <c:y val="-1.557093213484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12636</c:v>
                </c:pt>
                <c:pt idx="1">
                  <c:v>29605</c:v>
                </c:pt>
                <c:pt idx="2">
                  <c:v>50856</c:v>
                </c:pt>
                <c:pt idx="3">
                  <c:v>38756</c:v>
                </c:pt>
                <c:pt idx="4">
                  <c:v>17439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6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52427</c:v>
                </c:pt>
                <c:pt idx="1">
                  <c:v>43046</c:v>
                </c:pt>
                <c:pt idx="2">
                  <c:v>34275</c:v>
                </c:pt>
                <c:pt idx="3">
                  <c:v>17673</c:v>
                </c:pt>
                <c:pt idx="4">
                  <c:v>8854</c:v>
                </c:pt>
                <c:pt idx="5">
                  <c:v>7142</c:v>
                </c:pt>
                <c:pt idx="6">
                  <c:v>1713</c:v>
                </c:pt>
                <c:pt idx="7">
                  <c:v>1481</c:v>
                </c:pt>
                <c:pt idx="8">
                  <c:v>1408</c:v>
                </c:pt>
                <c:pt idx="9">
                  <c:v>555</c:v>
                </c:pt>
                <c:pt idx="10">
                  <c:v>93</c:v>
                </c:pt>
                <c:pt idx="11">
                  <c:v>8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53860</c:v>
                </c:pt>
                <c:pt idx="1">
                  <c:v>43772</c:v>
                </c:pt>
                <c:pt idx="2">
                  <c:v>35551</c:v>
                </c:pt>
                <c:pt idx="3">
                  <c:v>16669</c:v>
                </c:pt>
                <c:pt idx="4">
                  <c:v>9031</c:v>
                </c:pt>
                <c:pt idx="5">
                  <c:v>6534</c:v>
                </c:pt>
                <c:pt idx="6">
                  <c:v>1983</c:v>
                </c:pt>
                <c:pt idx="7">
                  <c:v>1729</c:v>
                </c:pt>
                <c:pt idx="8">
                  <c:v>1551</c:v>
                </c:pt>
                <c:pt idx="9">
                  <c:v>505</c:v>
                </c:pt>
                <c:pt idx="10">
                  <c:v>541</c:v>
                </c:pt>
                <c:pt idx="11">
                  <c:v>7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ვახტანგისი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2821</c:v>
                </c:pt>
                <c:pt idx="1">
                  <c:v>1309</c:v>
                </c:pt>
                <c:pt idx="2">
                  <c:v>1278</c:v>
                </c:pt>
                <c:pt idx="3">
                  <c:v>1056</c:v>
                </c:pt>
                <c:pt idx="4">
                  <c:v>542</c:v>
                </c:pt>
                <c:pt idx="5">
                  <c:v>472</c:v>
                </c:pt>
                <c:pt idx="6">
                  <c:v>108</c:v>
                </c:pt>
                <c:pt idx="7">
                  <c:v>69</c:v>
                </c:pt>
                <c:pt idx="8">
                  <c:v>22</c:v>
                </c:pt>
                <c:pt idx="9">
                  <c:v>9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ვახტანგისი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2797</c:v>
                </c:pt>
                <c:pt idx="1">
                  <c:v>1322</c:v>
                </c:pt>
                <c:pt idx="2">
                  <c:v>1273</c:v>
                </c:pt>
                <c:pt idx="3">
                  <c:v>1047</c:v>
                </c:pt>
                <c:pt idx="4">
                  <c:v>507</c:v>
                </c:pt>
                <c:pt idx="5">
                  <c:v>475</c:v>
                </c:pt>
                <c:pt idx="6">
                  <c:v>103</c:v>
                </c:pt>
                <c:pt idx="7">
                  <c:v>110</c:v>
                </c:pt>
                <c:pt idx="8">
                  <c:v>25</c:v>
                </c:pt>
                <c:pt idx="9">
                  <c:v>10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842071152173"/>
          <c:y val="0.13535747217125962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ვახტანგისი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14203</c:v>
                </c:pt>
                <c:pt idx="1">
                  <c:v>11318</c:v>
                </c:pt>
                <c:pt idx="2">
                  <c:v>9133</c:v>
                </c:pt>
                <c:pt idx="3">
                  <c:v>6897</c:v>
                </c:pt>
                <c:pt idx="4">
                  <c:v>3280</c:v>
                </c:pt>
                <c:pt idx="5">
                  <c:v>2987</c:v>
                </c:pt>
                <c:pt idx="6">
                  <c:v>1968</c:v>
                </c:pt>
                <c:pt idx="7">
                  <c:v>1658</c:v>
                </c:pt>
                <c:pt idx="8">
                  <c:v>780</c:v>
                </c:pt>
                <c:pt idx="9">
                  <c:v>671</c:v>
                </c:pt>
                <c:pt idx="10">
                  <c:v>99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ვახტანგისი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10900</c:v>
                </c:pt>
                <c:pt idx="1">
                  <c:v>11172</c:v>
                </c:pt>
                <c:pt idx="2">
                  <c:v>9823</c:v>
                </c:pt>
                <c:pt idx="3">
                  <c:v>7546</c:v>
                </c:pt>
                <c:pt idx="4">
                  <c:v>3500</c:v>
                </c:pt>
                <c:pt idx="5">
                  <c:v>2849</c:v>
                </c:pt>
                <c:pt idx="6">
                  <c:v>2000</c:v>
                </c:pt>
                <c:pt idx="7">
                  <c:v>2945</c:v>
                </c:pt>
                <c:pt idx="8">
                  <c:v>314</c:v>
                </c:pt>
                <c:pt idx="9">
                  <c:v>2663</c:v>
                </c:pt>
                <c:pt idx="10">
                  <c:v>128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ვალე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333</c:v>
                </c:pt>
                <c:pt idx="1">
                  <c:v>317</c:v>
                </c:pt>
                <c:pt idx="2">
                  <c:v>117</c:v>
                </c:pt>
                <c:pt idx="3">
                  <c:v>91</c:v>
                </c:pt>
                <c:pt idx="4">
                  <c:v>66</c:v>
                </c:pt>
                <c:pt idx="5">
                  <c:v>54</c:v>
                </c:pt>
                <c:pt idx="6">
                  <c:v>39</c:v>
                </c:pt>
                <c:pt idx="7">
                  <c:v>21</c:v>
                </c:pt>
                <c:pt idx="8">
                  <c:v>21</c:v>
                </c:pt>
                <c:pt idx="9">
                  <c:v>6</c:v>
                </c:pt>
                <c:pt idx="10">
                  <c:v>3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3-49DB-AA9F-2E5280FFE8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ვალე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277</c:v>
                </c:pt>
                <c:pt idx="1">
                  <c:v>276</c:v>
                </c:pt>
                <c:pt idx="2">
                  <c:v>141</c:v>
                </c:pt>
                <c:pt idx="3">
                  <c:v>99</c:v>
                </c:pt>
                <c:pt idx="4">
                  <c:v>81</c:v>
                </c:pt>
                <c:pt idx="5">
                  <c:v>37</c:v>
                </c:pt>
                <c:pt idx="6">
                  <c:v>50</c:v>
                </c:pt>
                <c:pt idx="7">
                  <c:v>45</c:v>
                </c:pt>
                <c:pt idx="8">
                  <c:v>17</c:v>
                </c:pt>
                <c:pt idx="9">
                  <c:v>39</c:v>
                </c:pt>
                <c:pt idx="10">
                  <c:v>20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3-49DB-AA9F-2E5280FFE8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ცოდნა</c:v>
                </c:pt>
                <c:pt idx="9">
                  <c:v>კარწახი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425</c:v>
                </c:pt>
                <c:pt idx="1">
                  <c:v>61</c:v>
                </c:pt>
                <c:pt idx="2">
                  <c:v>30</c:v>
                </c:pt>
                <c:pt idx="3">
                  <c:v>25</c:v>
                </c:pt>
                <c:pt idx="4">
                  <c:v>14</c:v>
                </c:pt>
                <c:pt idx="5">
                  <c:v>6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ცოდნა</c:v>
                </c:pt>
                <c:pt idx="9">
                  <c:v>კარწახი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429</c:v>
                </c:pt>
                <c:pt idx="1">
                  <c:v>59</c:v>
                </c:pt>
                <c:pt idx="2">
                  <c:v>17</c:v>
                </c:pt>
                <c:pt idx="3">
                  <c:v>16</c:v>
                </c:pt>
                <c:pt idx="4">
                  <c:v>13</c:v>
                </c:pt>
                <c:pt idx="5">
                  <c:v>13</c:v>
                </c:pt>
                <c:pt idx="6">
                  <c:v>3</c:v>
                </c:pt>
                <c:pt idx="7">
                  <c:v>6</c:v>
                </c:pt>
                <c:pt idx="8">
                  <c:v>6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1289455453225665"/>
                  <c:y val="9.53881332460198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7792644107092925"/>
                  <c:y val="-0.150247984455346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36847754007685"/>
                      <c:h val="0.165139128941181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7366946709504885"/>
                  <c:y val="-0.176272485892082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2939792601611469"/>
                  <c:y val="7.55520606327360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6.3078817514914893E-3"/>
                  <c:y val="2.25104937145065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78128</c:v>
                </c:pt>
                <c:pt idx="1">
                  <c:v>153169</c:v>
                </c:pt>
                <c:pt idx="2">
                  <c:v>120512</c:v>
                </c:pt>
                <c:pt idx="3">
                  <c:v>112051</c:v>
                </c:pt>
                <c:pt idx="4">
                  <c:v>2038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13366</c:v>
                </c:pt>
                <c:pt idx="1">
                  <c:v>10048</c:v>
                </c:pt>
                <c:pt idx="2">
                  <c:v>8523</c:v>
                </c:pt>
                <c:pt idx="3">
                  <c:v>5139</c:v>
                </c:pt>
                <c:pt idx="4">
                  <c:v>2452</c:v>
                </c:pt>
                <c:pt idx="5">
                  <c:v>2204</c:v>
                </c:pt>
                <c:pt idx="6">
                  <c:v>1890</c:v>
                </c:pt>
                <c:pt idx="7">
                  <c:v>1570</c:v>
                </c:pt>
                <c:pt idx="8">
                  <c:v>777</c:v>
                </c:pt>
                <c:pt idx="9">
                  <c:v>645</c:v>
                </c:pt>
                <c:pt idx="10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გუგუთი</c:v>
                </c:pt>
                <c:pt idx="7">
                  <c:v>კარწახი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10273</c:v>
                </c:pt>
                <c:pt idx="1">
                  <c:v>9817</c:v>
                </c:pt>
                <c:pt idx="2">
                  <c:v>9143</c:v>
                </c:pt>
                <c:pt idx="3">
                  <c:v>5456</c:v>
                </c:pt>
                <c:pt idx="4">
                  <c:v>2343</c:v>
                </c:pt>
                <c:pt idx="5">
                  <c:v>2362</c:v>
                </c:pt>
                <c:pt idx="6">
                  <c:v>1866</c:v>
                </c:pt>
                <c:pt idx="7">
                  <c:v>2861</c:v>
                </c:pt>
                <c:pt idx="8">
                  <c:v>350</c:v>
                </c:pt>
                <c:pt idx="9">
                  <c:v>2619</c:v>
                </c:pt>
                <c:pt idx="10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8.3258192450437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6.2426789842423966E-3"/>
                  <c:y val="-2.7752730816812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-1.5606697460605419E-3"/>
                  <c:y val="-5.550546163362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-1.5606697460605991E-3"/>
                  <c:y val="-4.856727892942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dLbl>
              <c:idx val="4"/>
              <c:layout>
                <c:manualLayout>
                  <c:x val="-1.0924688222424194E-2"/>
                  <c:y val="-5.5505461633625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70-4E64-BAC1-BFB12CE791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მოტოციკლი</c:v>
                </c:pt>
                <c:pt idx="4">
                  <c:v>სპეც. ტექნიკა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42790</c:v>
                </c:pt>
                <c:pt idx="1">
                  <c:v>12863</c:v>
                </c:pt>
                <c:pt idx="2">
                  <c:v>1587</c:v>
                </c:pt>
                <c:pt idx="3">
                  <c:v>176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19000"/>
        </c:scaling>
        <c:delete val="1"/>
        <c:axPos val="l"/>
        <c:numFmt formatCode="#,##0" sourceLinked="1"/>
        <c:majorTickMark val="none"/>
        <c:minorTickMark val="none"/>
        <c:tickLblPos val="nextTo"/>
        <c:crossAx val="68138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151</c:v>
                </c:pt>
                <c:pt idx="1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221</c:v>
                </c:pt>
                <c:pt idx="1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dLbl>
              <c:idx val="0"/>
              <c:layout>
                <c:manualLayout>
                  <c:x val="-0.11652391187303975"/>
                  <c:y val="-0.1821024515794542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7-488A-B8DF-F0A233E4362C}"/>
                </c:ext>
              </c:extLst>
            </c:dLbl>
            <c:dLbl>
              <c:idx val="1"/>
              <c:layout>
                <c:manualLayout>
                  <c:x val="9.2652810656365811E-2"/>
                  <c:y val="0.1370241269488575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B7-488A-B8DF-F0A233E43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2201978</c:v>
                </c:pt>
                <c:pt idx="1">
                  <c:v>710561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095349804437689"/>
          <c:y val="0.31872673869570045"/>
          <c:w val="0.28191276467856846"/>
          <c:h val="0.29640803799577831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2.2226900955704238E-3"/>
                  <c:y val="1.564097837809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E4-464C-ABF6-85393FC39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60</c:v>
                </c:pt>
                <c:pt idx="1">
                  <c:v>60</c:v>
                </c:pt>
                <c:pt idx="2">
                  <c:v>62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4-464C-ABF6-85393FC3905A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264</c:v>
                </c:pt>
                <c:pt idx="1">
                  <c:v>235</c:v>
                </c:pt>
                <c:pt idx="2">
                  <c:v>278</c:v>
                </c:pt>
                <c:pt idx="3">
                  <c:v>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4-464C-ABF6-85393FC390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527360</c:v>
                </c:pt>
                <c:pt idx="1">
                  <c:v>613461</c:v>
                </c:pt>
                <c:pt idx="2">
                  <c:v>673430</c:v>
                </c:pt>
                <c:pt idx="3">
                  <c:v>737291</c:v>
                </c:pt>
                <c:pt idx="4">
                  <c:v>763846</c:v>
                </c:pt>
                <c:pt idx="5">
                  <c:v>982528</c:v>
                </c:pt>
                <c:pt idx="6">
                  <c:v>1082653</c:v>
                </c:pt>
                <c:pt idx="7">
                  <c:v>1126792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რუსეთის ფედერაცია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საუდის არაბეთი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208076</c:v>
                </c:pt>
                <c:pt idx="1">
                  <c:v>247193</c:v>
                </c:pt>
                <c:pt idx="2">
                  <c:v>202204</c:v>
                </c:pt>
                <c:pt idx="3">
                  <c:v>167289</c:v>
                </c:pt>
                <c:pt idx="4">
                  <c:v>63732</c:v>
                </c:pt>
                <c:pt idx="5">
                  <c:v>26060</c:v>
                </c:pt>
                <c:pt idx="6">
                  <c:v>21852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CCFF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რუსეთის ფედერაცია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საუდის არაბეთი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243386</c:v>
                </c:pt>
                <c:pt idx="1">
                  <c:v>217434</c:v>
                </c:pt>
                <c:pt idx="2">
                  <c:v>211708</c:v>
                </c:pt>
                <c:pt idx="3">
                  <c:v>184254</c:v>
                </c:pt>
                <c:pt idx="4">
                  <c:v>73448</c:v>
                </c:pt>
                <c:pt idx="5">
                  <c:v>31812</c:v>
                </c:pt>
                <c:pt idx="6">
                  <c:v>31434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  <c:max val="3005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ისრაელი</c:v>
                </c:pt>
                <c:pt idx="1">
                  <c:v>ყაზახეთი</c:v>
                </c:pt>
                <c:pt idx="2">
                  <c:v>ირანის ისლამური რესპუბლიკა</c:v>
                </c:pt>
                <c:pt idx="3">
                  <c:v>ბელარუსი</c:v>
                </c:pt>
                <c:pt idx="4">
                  <c:v>გერმანია</c:v>
                </c:pt>
                <c:pt idx="5">
                  <c:v>პოლონეთი</c:v>
                </c:pt>
                <c:pt idx="6">
                  <c:v>ა.შ.შ.</c:v>
                </c:pt>
                <c:pt idx="7">
                  <c:v>ჩინეთი</c:v>
                </c:pt>
                <c:pt idx="8">
                  <c:v>კუვეიტი</c:v>
                </c:pt>
                <c:pt idx="9">
                  <c:v>საფრანგეთი</c:v>
                </c:pt>
                <c:pt idx="10">
                  <c:v>დიდი ბრიტანეთი</c:v>
                </c:pt>
                <c:pt idx="11">
                  <c:v>ნიდერლანდები</c:v>
                </c:pt>
                <c:pt idx="12">
                  <c:v>ინდოეთი</c:v>
                </c:pt>
                <c:pt idx="13">
                  <c:v>საბერძნეთი</c:v>
                </c:pt>
                <c:pt idx="14">
                  <c:v>იორდანია</c:v>
                </c:pt>
                <c:pt idx="15">
                  <c:v>ჩეხეთი</c:v>
                </c:pt>
                <c:pt idx="16">
                  <c:v>ლიეტუვა</c:v>
                </c:pt>
                <c:pt idx="17">
                  <c:v>ლატვია</c:v>
                </c:pt>
                <c:pt idx="18">
                  <c:v>კორეის რესპუბლიკა</c:v>
                </c:pt>
                <c:pt idx="19">
                  <c:v>იტალია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27760</c:v>
                </c:pt>
                <c:pt idx="1">
                  <c:v>16265</c:v>
                </c:pt>
                <c:pt idx="2">
                  <c:v>16080</c:v>
                </c:pt>
                <c:pt idx="3">
                  <c:v>15650</c:v>
                </c:pt>
                <c:pt idx="4">
                  <c:v>14022</c:v>
                </c:pt>
                <c:pt idx="5">
                  <c:v>13167</c:v>
                </c:pt>
                <c:pt idx="6">
                  <c:v>8575</c:v>
                </c:pt>
                <c:pt idx="7">
                  <c:v>6320</c:v>
                </c:pt>
                <c:pt idx="8">
                  <c:v>4946</c:v>
                </c:pt>
                <c:pt idx="9">
                  <c:v>4936</c:v>
                </c:pt>
                <c:pt idx="10">
                  <c:v>4728</c:v>
                </c:pt>
                <c:pt idx="11">
                  <c:v>4704</c:v>
                </c:pt>
                <c:pt idx="12">
                  <c:v>4297</c:v>
                </c:pt>
                <c:pt idx="13">
                  <c:v>3517</c:v>
                </c:pt>
                <c:pt idx="14">
                  <c:v>3178</c:v>
                </c:pt>
                <c:pt idx="15">
                  <c:v>2918</c:v>
                </c:pt>
                <c:pt idx="16">
                  <c:v>2811</c:v>
                </c:pt>
                <c:pt idx="17">
                  <c:v>2540</c:v>
                </c:pt>
                <c:pt idx="18">
                  <c:v>2462</c:v>
                </c:pt>
                <c:pt idx="19">
                  <c:v>2331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98548</c:v>
                </c:pt>
                <c:pt idx="1">
                  <c:v>140310</c:v>
                </c:pt>
                <c:pt idx="2">
                  <c:v>236587</c:v>
                </c:pt>
                <c:pt idx="3">
                  <c:v>146799</c:v>
                </c:pt>
                <c:pt idx="4">
                  <c:v>54733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433124852456234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13-44E7-B2AC-8A2DB8066CC8}"/>
                </c:ext>
              </c:extLst>
            </c:dLbl>
            <c:dLbl>
              <c:idx val="2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13-44E7-B2AC-8A2DB8066CC8}"/>
                </c:ext>
              </c:extLst>
            </c:dLbl>
            <c:dLbl>
              <c:idx val="3"/>
              <c:layout>
                <c:manualLayout>
                  <c:x val="7.0062888408952611E-17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13-44E7-B2AC-8A2DB8066CC8}"/>
                </c:ext>
              </c:extLst>
            </c:dLbl>
            <c:dLbl>
              <c:idx val="4"/>
              <c:layout>
                <c:manualLayout>
                  <c:x val="5.7324843639342173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88594</c:v>
                </c:pt>
                <c:pt idx="1">
                  <c:v>136940</c:v>
                </c:pt>
                <c:pt idx="2">
                  <c:v>230706</c:v>
                </c:pt>
                <c:pt idx="3">
                  <c:v>142204</c:v>
                </c:pt>
                <c:pt idx="4">
                  <c:v>53367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87550</c:v>
                </c:pt>
                <c:pt idx="1">
                  <c:v>93182</c:v>
                </c:pt>
                <c:pt idx="2">
                  <c:v>129706</c:v>
                </c:pt>
                <c:pt idx="3">
                  <c:v>93705</c:v>
                </c:pt>
                <c:pt idx="4">
                  <c:v>45672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75796849179842E-2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1"/>
              <c:layout>
                <c:manualLayout>
                  <c:x val="1.9108281213114759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A0-4C7E-8B17-FA915E1CE823}"/>
                </c:ext>
              </c:extLst>
            </c:dLbl>
            <c:dLbl>
              <c:idx val="2"/>
              <c:layout>
                <c:manualLayout>
                  <c:x val="0"/>
                  <c:y val="-3.1141864269696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A0-4C7E-8B17-FA915E1CE823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A0-4C7E-8B17-FA915E1CE823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79283</c:v>
                </c:pt>
                <c:pt idx="1">
                  <c:v>88498</c:v>
                </c:pt>
                <c:pt idx="2">
                  <c:v>122611</c:v>
                </c:pt>
                <c:pt idx="3">
                  <c:v>88698</c:v>
                </c:pt>
                <c:pt idx="4">
                  <c:v>44285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352428</c:v>
                </c:pt>
                <c:pt idx="1">
                  <c:v>348610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339007</c:v>
                </c:pt>
                <c:pt idx="1">
                  <c:v>361951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13916</c:v>
                </c:pt>
                <c:pt idx="1">
                  <c:v>52922</c:v>
                </c:pt>
                <c:pt idx="2">
                  <c:v>73263</c:v>
                </c:pt>
                <c:pt idx="3">
                  <c:v>45106</c:v>
                </c:pt>
                <c:pt idx="4">
                  <c:v>15748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1.1464818268961246E-2"/>
                  <c:y val="-1.0380621423232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3"/>
              <c:layout>
                <c:manualLayout>
                  <c:x val="-7.0062888408952611E-17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0C-46ED-A5C1-3B7D5BAC2097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14740</c:v>
                </c:pt>
                <c:pt idx="1">
                  <c:v>58159</c:v>
                </c:pt>
                <c:pt idx="2">
                  <c:v>76610</c:v>
                </c:pt>
                <c:pt idx="3">
                  <c:v>47141</c:v>
                </c:pt>
                <c:pt idx="4">
                  <c:v>16009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8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0.36154</cdr:x>
      <cdr:y>0</cdr:y>
    </cdr:from>
    <cdr:to>
      <cdr:x>0.72747</cdr:x>
      <cdr:y>0.16261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63306" y="0"/>
          <a:ext cx="1481093" cy="3635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 </a:t>
          </a:r>
        </a:p>
        <a:p xmlns:a="http://schemas.openxmlformats.org/drawingml/2006/main">
          <a:pPr lvl="0" algn="ctr"/>
          <a:r>
            <a:rPr lang="ka-GE" sz="900" b="1" i="1" dirty="0"/>
            <a:t> </a:t>
          </a:r>
          <a:r>
            <a:rPr lang="ka-GE" sz="900" b="1" i="1" dirty="0" smtClean="0"/>
            <a:t> 2 038-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(ივ</a:t>
            </a:r>
            <a:r>
              <a:rPr lang="ka-GE" sz="16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ლ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ისი, </a:t>
            </a:r>
            <a:r>
              <a:rPr lang="en-US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en-US" sz="900" dirty="0" smtClean="0">
                <a:latin typeface="Sylfaen (Body)"/>
              </a:rPr>
              <a:t>2022</a:t>
            </a:r>
            <a:r>
              <a:rPr lang="ka-GE" sz="900" dirty="0" smtClean="0">
                <a:latin typeface="Sylfaen (Body)"/>
              </a:rPr>
              <a:t>, </a:t>
            </a:r>
            <a:r>
              <a:rPr lang="en-US" sz="900" dirty="0" smtClean="0">
                <a:latin typeface="Sylfaen (Body)"/>
              </a:rPr>
              <a:t> </a:t>
            </a:r>
            <a:r>
              <a:rPr lang="ka-GE" sz="900" dirty="0">
                <a:latin typeface="Sylfaen (Body)"/>
              </a:rPr>
              <a:t>შსს საინფორმაციო-ანალიტიკური დეპარტამენტი</a:t>
            </a:r>
            <a:r>
              <a:rPr lang="en-US" sz="900" dirty="0">
                <a:latin typeface="Sylfaen (Body)"/>
              </a:rPr>
              <a:t> - </a:t>
            </a:r>
            <a:r>
              <a:rPr lang="ka-GE" sz="900" dirty="0">
                <a:latin typeface="Sylfaen (Body)"/>
              </a:rPr>
              <a:t>საინფორმაციო  ცენტრი</a:t>
            </a:r>
            <a:endParaRPr lang="en-US" sz="900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874314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(ივლისი, 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840799"/>
              </p:ext>
            </p:extLst>
          </p:nvPr>
        </p:nvGraphicFramePr>
        <p:xfrm>
          <a:off x="5251887" y="2365560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Headings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Headings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კვეთების</a:t>
            </a:r>
            <a:endParaRPr lang="en-US" sz="1200" dirty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რაოდენობა </a:t>
            </a:r>
            <a:r>
              <a:rPr lang="ka-GE" sz="1200" dirty="0">
                <a:latin typeface="Sylfaen (Headings)"/>
              </a:rPr>
              <a:t>ორივე </a:t>
            </a:r>
            <a:r>
              <a:rPr lang="ka-GE" sz="1200" dirty="0" smtClean="0">
                <a:latin typeface="Sylfaen (Headings)"/>
              </a:rPr>
              <a:t>მიმართულებით:  </a:t>
            </a:r>
            <a:endParaRPr lang="en-US" sz="1200" dirty="0" smtClean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465 898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93695" y="2464439"/>
            <a:ext cx="1191040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78 128-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57508" y="394923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153 169-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62528" y="3678675"/>
            <a:ext cx="1380547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120 512-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112 051-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508" y="985651"/>
            <a:ext cx="977526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100660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50" y="5092535"/>
            <a:ext cx="860584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საავტომობილო ტრანსპორტის </a:t>
            </a:r>
            <a:r>
              <a:rPr lang="ka-GE" sz="1000" b="1" dirty="0" smtClean="0">
                <a:latin typeface="Sylfaen (Body)"/>
              </a:rPr>
              <a:t>მისაბმელების მოძრაობის </a:t>
            </a:r>
            <a:r>
              <a:rPr lang="ka-GE" sz="1000" b="1" dirty="0">
                <a:latin typeface="Sylfaen (Body)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(ივლისი, </a:t>
            </a:r>
            <a:r>
              <a:rPr lang="en-US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წელი)</a:t>
            </a:r>
            <a:endParaRPr lang="en-US" sz="1000" b="1" dirty="0"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>
                <a:latin typeface="Sylfaen (Headings)"/>
              </a:rPr>
              <a:t>საავტომობილო </a:t>
            </a:r>
            <a:r>
              <a:rPr lang="ka-GE" sz="1400" b="1" dirty="0">
                <a:latin typeface="Sylfaen (Headings)"/>
              </a:rPr>
              <a:t>ტრანსპორტის </a:t>
            </a:r>
            <a:r>
              <a:rPr lang="ka-GE" sz="1400" b="1" dirty="0" smtClean="0">
                <a:latin typeface="Sylfaen (Headings)"/>
              </a:rPr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(ივლისი,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105990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>
                <a:latin typeface="Sylfaen (Body)"/>
              </a:rPr>
              <a:t>სარკინიგზო </a:t>
            </a:r>
            <a:r>
              <a:rPr lang="ka-GE" sz="1400" b="1" dirty="0" smtClean="0">
                <a:latin typeface="Sylfaen (Body)"/>
              </a:rPr>
              <a:t>ტრანსპორტის </a:t>
            </a:r>
            <a:r>
              <a:rPr lang="ka-GE" sz="1400" b="1" dirty="0">
                <a:latin typeface="Sylfaen (Body)"/>
              </a:rPr>
              <a:t>მოძრაობის დინამიკა</a:t>
            </a:r>
            <a:r>
              <a:rPr lang="en-US" sz="1400" b="1" dirty="0">
                <a:latin typeface="Sylfaen (Body)"/>
              </a:rPr>
              <a:t> </a:t>
            </a:r>
            <a:endParaRPr lang="ka-GE" sz="1400" b="1" dirty="0" smtClean="0">
              <a:latin typeface="Sylfaen (Body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(ივლისი,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latin typeface="Sylfaen (Headings)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Body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Body)"/>
              </a:rPr>
              <a:t> </a:t>
            </a:r>
            <a:r>
              <a:rPr lang="en-US" sz="1400" b="1" dirty="0">
                <a:latin typeface="Sylfaen (Body)"/>
              </a:rPr>
              <a:t>(</a:t>
            </a:r>
            <a:r>
              <a:rPr lang="ka-GE" sz="1400" b="1" dirty="0" smtClean="0">
                <a:latin typeface="Sylfaen (Body)"/>
              </a:rPr>
              <a:t>შემოსვლა</a:t>
            </a:r>
            <a:r>
              <a:rPr lang="ka-GE" sz="1400" b="1" dirty="0">
                <a:latin typeface="Sylfaen (Body)"/>
              </a:rPr>
              <a:t> </a:t>
            </a:r>
            <a:r>
              <a:rPr lang="ka-GE" sz="1400" dirty="0" smtClean="0">
                <a:latin typeface="Sylfaen (Body)"/>
              </a:rPr>
              <a:t>+</a:t>
            </a:r>
            <a:r>
              <a:rPr lang="ka-GE" sz="1400" b="1" dirty="0" smtClean="0">
                <a:latin typeface="Sylfaen (Body)"/>
              </a:rPr>
              <a:t> გასვლა</a:t>
            </a:r>
            <a:r>
              <a:rPr lang="en-US" sz="1400" b="1" dirty="0" smtClean="0">
                <a:latin typeface="Sylfaen (Body)"/>
              </a:rPr>
              <a:t>)</a:t>
            </a:r>
            <a:br>
              <a:rPr lang="en-US" sz="1400" b="1" dirty="0" smtClean="0">
                <a:latin typeface="Sylfaen (Body)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(ივლისი,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352385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4170427382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Sylfaen (Headings)"/>
              </a:rPr>
              <a:t>საქართველოს სახელმწიფო საზღვარი</a:t>
            </a:r>
            <a:endParaRPr lang="en-US" b="1" dirty="0">
              <a:latin typeface="Sylfaen (Headings)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 smtClean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>
                <a:latin typeface="Sylfaen (Headings)"/>
              </a:rPr>
              <a:t>საქართველოს</a:t>
            </a:r>
            <a:r>
              <a:rPr lang="en-US" sz="3600" b="1" dirty="0" smtClean="0">
                <a:latin typeface="Sylfaen (Headings)"/>
              </a:rPr>
              <a:t> </a:t>
            </a:r>
            <a:r>
              <a:rPr lang="ka-GE" sz="3600" b="1" dirty="0" smtClean="0">
                <a:latin typeface="Sylfaen (Headings)"/>
              </a:rPr>
              <a:t>სახელმწიფო საზღვრის კვეთის სტატისტიკა</a:t>
            </a:r>
            <a:br>
              <a:rPr lang="ka-GE" sz="3600" b="1" dirty="0" smtClean="0">
                <a:latin typeface="Sylfaen (Headings)"/>
              </a:rPr>
            </a:br>
            <a:r>
              <a:rPr lang="ka-GE" sz="3600" b="1" dirty="0" smtClean="0">
                <a:latin typeface="Sylfaen (Headings)"/>
              </a:rPr>
              <a:t>სასაზღვრო </a:t>
            </a:r>
            <a:r>
              <a:rPr lang="en-US" sz="3600" b="1" dirty="0" smtClean="0">
                <a:latin typeface="Sylfaen (Headings)"/>
              </a:rPr>
              <a:t>- </a:t>
            </a:r>
            <a:r>
              <a:rPr lang="ka-GE" sz="36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(ივლისი, </a:t>
            </a:r>
            <a:r>
              <a:rPr lang="en-US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2500" b="1" dirty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891290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17354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სულ – სახელმწიფო საზღვრის კვეთა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განხორციელდა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2 912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539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–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ჯერ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)</a:t>
            </a:r>
            <a:endParaRPr lang="en-US" sz="1400" dirty="0">
              <a:solidFill>
                <a:schemeClr val="tx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17928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19"/>
            <a:ext cx="9144000" cy="10117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Headings)"/>
              </a:rPr>
              <a:t>საქართველოს სახელმწიფო საზღვარზე 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  <a:latin typeface="Sylfaen (Headings)"/>
              </a:rPr>
              <a:t/>
            </a:r>
            <a:br>
              <a:rPr lang="ka-GE" sz="1100" b="1" dirty="0" smtClean="0">
                <a:solidFill>
                  <a:srgbClr val="C00000"/>
                </a:solidFill>
                <a:latin typeface="Sylfaen (Headings)"/>
              </a:rPr>
            </a:br>
            <a:endParaRPr lang="en-US" sz="1100" b="1" dirty="0">
              <a:solidFill>
                <a:srgbClr val="C00000"/>
              </a:solidFill>
              <a:latin typeface="Sylfaen (Headings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ივლისი,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2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-2,</a:t>
            </a:r>
            <a:r>
              <a:rPr lang="ka-GE" sz="2000" b="1" dirty="0"/>
              <a:t>9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16,7%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შემოსვლების საერთო რაოდენობა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1 126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792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24 საათი და მეტი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572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626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ტრანზიტი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276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150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სხვა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278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016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3507291386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4,</a:t>
            </a:r>
            <a:r>
              <a:rPr lang="ka-GE" sz="2000" b="1" dirty="0"/>
              <a:t>1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8,</a:t>
            </a:r>
            <a:r>
              <a:rPr lang="ka-GE" sz="2000" b="1" dirty="0"/>
              <a:t>5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926088" y="262331"/>
            <a:ext cx="8637843" cy="11244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3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Body)"/>
              </a:rPr>
              <a:t> (</a:t>
            </a:r>
            <a:r>
              <a:rPr lang="ka-GE" sz="1300" b="1" dirty="0" smtClean="0">
                <a:latin typeface="Sylfaen (Body)"/>
              </a:rPr>
              <a:t>შემოსვლა</a:t>
            </a:r>
            <a:r>
              <a:rPr lang="en-US" sz="1300" b="1" dirty="0" smtClean="0">
                <a:latin typeface="Sylfaen (Body)"/>
              </a:rPr>
              <a:t>)</a:t>
            </a:r>
            <a:endParaRPr lang="ka-GE" sz="13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(ივლისი,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 წელი)</a:t>
            </a:r>
            <a:r>
              <a:rPr lang="ru-RU" sz="1300" b="1" dirty="0" smtClean="0">
                <a:latin typeface="Sylfaen (Body)"/>
              </a:rPr>
              <a:t/>
            </a:r>
            <a:br>
              <a:rPr lang="ru-RU" sz="1300" b="1" dirty="0" smtClean="0">
                <a:latin typeface="Sylfaen (Body)"/>
              </a:rPr>
            </a:br>
            <a:endParaRPr lang="en-US" sz="1300" b="1" dirty="0">
              <a:latin typeface="Sylfaen (Body)"/>
            </a:endParaRPr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2435222247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283516" y="1192123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17%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212956" y="1186990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-12%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55329" y="1349320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47738" y="1431348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10%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49863" y="1854720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15%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98817" y="2045403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44%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148702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464485" y="3445513"/>
            <a:ext cx="7276158" cy="761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Headings)"/>
              </a:rPr>
              <a:t>ქვეყნების  ოცეული (პირველი ექვსეულის შემდეგ) კვეთების რაოდენობის მიხედვით </a:t>
            </a:r>
            <a:r>
              <a:rPr lang="en-US" sz="1200" b="1" dirty="0" smtClean="0">
                <a:latin typeface="Sylfaen (Headings)"/>
              </a:rPr>
              <a:t>(</a:t>
            </a:r>
            <a:r>
              <a:rPr lang="ka-GE" sz="1200" b="1" dirty="0" smtClean="0">
                <a:latin typeface="Sylfaen (Headings)"/>
              </a:rPr>
              <a:t>შემოსვლა</a:t>
            </a:r>
            <a:r>
              <a:rPr lang="en-US" sz="1200" b="1" dirty="0" smtClean="0">
                <a:latin typeface="Sylfaen (Headings)"/>
              </a:rPr>
              <a:t>)</a:t>
            </a:r>
            <a:endParaRPr lang="ka-GE" sz="12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(ივლისი,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latin typeface="Sylfaen (Headings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73585" y="2034810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22%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Body)"/>
              </a:rPr>
              <a:t>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(ივლისი,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81862259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1372030695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Headings)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 (Headings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(ივლისი,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242236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latin typeface="Sylfaen (Body)"/>
              </a:rPr>
              <a:t> 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(ივლისი,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36169842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456862526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195066" y="-4203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339474"/>
              </p:ext>
            </p:extLst>
          </p:nvPr>
        </p:nvGraphicFramePr>
        <p:xfrm>
          <a:off x="2225184" y="724545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247512"/>
              </p:ext>
            </p:extLst>
          </p:nvPr>
        </p:nvGraphicFramePr>
        <p:xfrm>
          <a:off x="2214168" y="3732711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807" y="963056"/>
            <a:ext cx="1159653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24137" y="2503297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55505" y="3797731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(ივლისი, 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250207"/>
              </p:ext>
            </p:extLst>
          </p:nvPr>
        </p:nvGraphicFramePr>
        <p:xfrm>
          <a:off x="2281639" y="2173222"/>
          <a:ext cx="7182437" cy="1577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488921"/>
              </p:ext>
            </p:extLst>
          </p:nvPr>
        </p:nvGraphicFramePr>
        <p:xfrm>
          <a:off x="2258420" y="5124071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459" y="4806641"/>
            <a:ext cx="1043981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14107</TotalTime>
  <Words>604</Words>
  <Application>Microsoft Office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1340</cp:revision>
  <cp:lastPrinted>2019-06-05T11:48:33Z</cp:lastPrinted>
  <dcterms:created xsi:type="dcterms:W3CDTF">2018-07-08T13:18:12Z</dcterms:created>
  <dcterms:modified xsi:type="dcterms:W3CDTF">2022-08-16T12:32:00Z</dcterms:modified>
</cp:coreProperties>
</file>