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0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drawings/drawing1.xml" ContentType="application/vnd.openxmlformats-officedocument.drawingml.chartshapes+xml"/>
  <Override PartName="/ppt/charts/chart17.xml" ContentType="application/vnd.openxmlformats-officedocument.drawingml.chart+xml"/>
  <Override PartName="/ppt/notesSlides/notesSlide11.xml" ContentType="application/vnd.openxmlformats-officedocument.presentationml.notesSlide+xml"/>
  <Override PartName="/ppt/charts/chart18.xml" ContentType="application/vnd.openxmlformats-officedocument.drawingml.chart+xml"/>
  <Override PartName="/ppt/notesSlides/notesSlide12.xml" ContentType="application/vnd.openxmlformats-officedocument.presentationml.notesSl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5" r:id="rId2"/>
    <p:sldId id="266" r:id="rId3"/>
    <p:sldId id="267" r:id="rId4"/>
    <p:sldId id="268" r:id="rId5"/>
    <p:sldId id="269" r:id="rId6"/>
    <p:sldId id="278" r:id="rId7"/>
    <p:sldId id="270" r:id="rId8"/>
    <p:sldId id="279" r:id="rId9"/>
    <p:sldId id="280" r:id="rId10"/>
    <p:sldId id="281" r:id="rId11"/>
    <p:sldId id="282" r:id="rId12"/>
    <p:sldId id="273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B3B9A3"/>
    <a:srgbClr val="9DA8BF"/>
    <a:srgbClr val="788AE4"/>
    <a:srgbClr val="9C13B3"/>
    <a:srgbClr val="9999FF"/>
    <a:srgbClr val="E0F468"/>
    <a:srgbClr val="F0AE6C"/>
    <a:srgbClr val="54251C"/>
    <a:srgbClr val="1208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506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სარფი</c:v>
                </c:pt>
                <c:pt idx="1">
                  <c:v>სადახლო</c:v>
                </c:pt>
                <c:pt idx="2">
                  <c:v>წითელი ხიდი</c:v>
                </c:pt>
                <c:pt idx="3">
                  <c:v>თბილისის აეროპორტი</c:v>
                </c:pt>
                <c:pt idx="4">
                  <c:v>ყაზბეგი</c:v>
                </c:pt>
                <c:pt idx="5">
                  <c:v>ქუთაისის აეროპორტი</c:v>
                </c:pt>
                <c:pt idx="6">
                  <c:v>ცოდნა</c:v>
                </c:pt>
                <c:pt idx="7">
                  <c:v>ბათუმის აეროპორტი</c:v>
                </c:pt>
                <c:pt idx="8">
                  <c:v>ნინოწმინდა</c:v>
                </c:pt>
                <c:pt idx="9">
                  <c:v>კარწახი</c:v>
                </c:pt>
                <c:pt idx="10">
                  <c:v>ვალე</c:v>
                </c:pt>
                <c:pt idx="11">
                  <c:v>გარდაბნის რკინიგზა</c:v>
                </c:pt>
                <c:pt idx="12">
                  <c:v>ვახტანგისი</c:v>
                </c:pt>
                <c:pt idx="13">
                  <c:v>სადახლოს რკინიგზა</c:v>
                </c:pt>
                <c:pt idx="14">
                  <c:v>გუგუთი</c:v>
                </c:pt>
                <c:pt idx="15">
                  <c:v>ბათუმის პორტი</c:v>
                </c:pt>
                <c:pt idx="16">
                  <c:v>ფოთის პორტი</c:v>
                </c:pt>
                <c:pt idx="17">
                  <c:v>ყულევის პორტი</c:v>
                </c:pt>
                <c:pt idx="18">
                  <c:v>ახკერპი</c:v>
                </c:pt>
                <c:pt idx="19">
                  <c:v>კარწახის რკინიგზა</c:v>
                </c:pt>
                <c:pt idx="20">
                  <c:v>სამთაწყარო</c:v>
                </c:pt>
              </c:strCache>
            </c:strRef>
          </c:cat>
          <c:val>
            <c:numRef>
              <c:f>Sheet1!$B$2:$B$22</c:f>
              <c:numCache>
                <c:formatCode>#,##0</c:formatCode>
                <c:ptCount val="21"/>
                <c:pt idx="0">
                  <c:v>372012</c:v>
                </c:pt>
                <c:pt idx="1">
                  <c:v>169915</c:v>
                </c:pt>
                <c:pt idx="2">
                  <c:v>162977</c:v>
                </c:pt>
                <c:pt idx="3">
                  <c:v>159306</c:v>
                </c:pt>
                <c:pt idx="4">
                  <c:v>157264</c:v>
                </c:pt>
                <c:pt idx="5">
                  <c:v>44216</c:v>
                </c:pt>
                <c:pt idx="6">
                  <c:v>38249</c:v>
                </c:pt>
                <c:pt idx="7">
                  <c:v>35589</c:v>
                </c:pt>
                <c:pt idx="8">
                  <c:v>32435</c:v>
                </c:pt>
                <c:pt idx="9">
                  <c:v>10634</c:v>
                </c:pt>
                <c:pt idx="10">
                  <c:v>9385</c:v>
                </c:pt>
                <c:pt idx="11">
                  <c:v>8398</c:v>
                </c:pt>
                <c:pt idx="12">
                  <c:v>7924</c:v>
                </c:pt>
                <c:pt idx="13">
                  <c:v>5983</c:v>
                </c:pt>
                <c:pt idx="14">
                  <c:v>5305</c:v>
                </c:pt>
                <c:pt idx="15">
                  <c:v>2342</c:v>
                </c:pt>
                <c:pt idx="16">
                  <c:v>1728</c:v>
                </c:pt>
                <c:pt idx="17">
                  <c:v>160</c:v>
                </c:pt>
                <c:pt idx="18">
                  <c:v>57</c:v>
                </c:pt>
                <c:pt idx="19">
                  <c:v>46</c:v>
                </c:pt>
                <c:pt idx="20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BC-4CAE-9DAA-C9D7E983CE5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>
              <a:solidFill>
                <a:srgbClr val="FF7C80"/>
              </a:solidFill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სარფი</c:v>
                </c:pt>
                <c:pt idx="1">
                  <c:v>სადახლო</c:v>
                </c:pt>
                <c:pt idx="2">
                  <c:v>წითელი ხიდი</c:v>
                </c:pt>
                <c:pt idx="3">
                  <c:v>თბილისის აეროპორტი</c:v>
                </c:pt>
                <c:pt idx="4">
                  <c:v>ყაზბეგი</c:v>
                </c:pt>
                <c:pt idx="5">
                  <c:v>ქუთაისის აეროპორტი</c:v>
                </c:pt>
                <c:pt idx="6">
                  <c:v>ცოდნა</c:v>
                </c:pt>
                <c:pt idx="7">
                  <c:v>ბათუმის აეროპორტი</c:v>
                </c:pt>
                <c:pt idx="8">
                  <c:v>ნინოწმინდა</c:v>
                </c:pt>
                <c:pt idx="9">
                  <c:v>კარწახი</c:v>
                </c:pt>
                <c:pt idx="10">
                  <c:v>ვალე</c:v>
                </c:pt>
                <c:pt idx="11">
                  <c:v>გარდაბნის რკინიგზა</c:v>
                </c:pt>
                <c:pt idx="12">
                  <c:v>ვახტანგისი</c:v>
                </c:pt>
                <c:pt idx="13">
                  <c:v>სადახლოს რკინიგზა</c:v>
                </c:pt>
                <c:pt idx="14">
                  <c:v>გუგუთი</c:v>
                </c:pt>
                <c:pt idx="15">
                  <c:v>ბათუმის პორტი</c:v>
                </c:pt>
                <c:pt idx="16">
                  <c:v>ფოთის პორტი</c:v>
                </c:pt>
                <c:pt idx="17">
                  <c:v>ყულევის პორტი</c:v>
                </c:pt>
                <c:pt idx="18">
                  <c:v>ახკერპი</c:v>
                </c:pt>
                <c:pt idx="19">
                  <c:v>კარწახის რკინიგზა</c:v>
                </c:pt>
                <c:pt idx="20">
                  <c:v>სამთაწყარო</c:v>
                </c:pt>
              </c:strCache>
            </c:strRef>
          </c:cat>
          <c:val>
            <c:numRef>
              <c:f>Sheet1!$C$2:$C$22</c:f>
              <c:numCache>
                <c:formatCode>#,##0</c:formatCode>
                <c:ptCount val="21"/>
                <c:pt idx="0">
                  <c:v>358315</c:v>
                </c:pt>
                <c:pt idx="1">
                  <c:v>168536</c:v>
                </c:pt>
                <c:pt idx="2">
                  <c:v>174394</c:v>
                </c:pt>
                <c:pt idx="3">
                  <c:v>164605</c:v>
                </c:pt>
                <c:pt idx="4">
                  <c:v>174486</c:v>
                </c:pt>
                <c:pt idx="5">
                  <c:v>49989</c:v>
                </c:pt>
                <c:pt idx="6">
                  <c:v>33401</c:v>
                </c:pt>
                <c:pt idx="7">
                  <c:v>40849</c:v>
                </c:pt>
                <c:pt idx="8">
                  <c:v>30918</c:v>
                </c:pt>
                <c:pt idx="9">
                  <c:v>11705</c:v>
                </c:pt>
                <c:pt idx="10">
                  <c:v>11683</c:v>
                </c:pt>
                <c:pt idx="11">
                  <c:v>7826</c:v>
                </c:pt>
                <c:pt idx="12">
                  <c:v>8615</c:v>
                </c:pt>
                <c:pt idx="13">
                  <c:v>7285</c:v>
                </c:pt>
                <c:pt idx="14">
                  <c:v>7850</c:v>
                </c:pt>
                <c:pt idx="15">
                  <c:v>2425</c:v>
                </c:pt>
                <c:pt idx="16">
                  <c:v>1630</c:v>
                </c:pt>
                <c:pt idx="17">
                  <c:v>235</c:v>
                </c:pt>
                <c:pt idx="18">
                  <c:v>60</c:v>
                </c:pt>
                <c:pt idx="19">
                  <c:v>46</c:v>
                </c:pt>
                <c:pt idx="20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BC-4CAE-9DAA-C9D7E983CE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712128"/>
        <c:axId val="23713664"/>
        <c:axId val="0"/>
      </c:bar3DChart>
      <c:catAx>
        <c:axId val="23712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>
                <a:latin typeface="Sylfaen" panose="010A0502050306030303" pitchFamily="18" charset="0"/>
              </a:defRPr>
            </a:pPr>
            <a:endParaRPr lang="en-US"/>
          </a:p>
        </c:txPr>
        <c:crossAx val="23713664"/>
        <c:crosses val="autoZero"/>
        <c:auto val="1"/>
        <c:lblAlgn val="ctr"/>
        <c:lblOffset val="100"/>
        <c:noMultiLvlLbl val="0"/>
      </c:catAx>
      <c:valAx>
        <c:axId val="23713664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2371212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600">
                <a:latin typeface="Sylfaen" panose="010A0502050306030303" pitchFamily="18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12035</c:v>
                </c:pt>
                <c:pt idx="1">
                  <c:v>34908</c:v>
                </c:pt>
                <c:pt idx="2">
                  <c:v>57921</c:v>
                </c:pt>
                <c:pt idx="3">
                  <c:v>44239</c:v>
                </c:pt>
                <c:pt idx="4">
                  <c:v>20953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FD-497F-BF41-C7E8081ED3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dLbls>
            <c:dLbl>
              <c:idx val="0"/>
              <c:layout>
                <c:manualLayout>
                  <c:x val="7.6433124852455887E-3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18E-42BD-8973-CAA5589BD091}"/>
                </c:ext>
              </c:extLst>
            </c:dLbl>
            <c:dLbl>
              <c:idx val="2"/>
              <c:layout>
                <c:manualLayout>
                  <c:x val="3.8216562426228117E-3"/>
                  <c:y val="-2.5951553558080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04-4989-AB23-5B22E960641D}"/>
                </c:ext>
              </c:extLst>
            </c:dLbl>
            <c:dLbl>
              <c:idx val="3"/>
              <c:layout>
                <c:manualLayout>
                  <c:x val="7.0062888408952611E-17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04-4989-AB23-5B22E960641D}"/>
                </c:ext>
              </c:extLst>
            </c:dLbl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FD-497F-BF41-C7E8081ED3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9678</c:v>
                </c:pt>
                <c:pt idx="1">
                  <c:v>34655</c:v>
                </c:pt>
                <c:pt idx="2">
                  <c:v>58035</c:v>
                </c:pt>
                <c:pt idx="3">
                  <c:v>44210</c:v>
                </c:pt>
                <c:pt idx="4">
                  <c:v>20846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FD-497F-BF41-C7E8081ED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64192"/>
        <c:axId val="65465728"/>
        <c:axId val="0"/>
      </c:bar3DChart>
      <c:catAx>
        <c:axId val="654641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65465728"/>
        <c:crosses val="autoZero"/>
        <c:auto val="1"/>
        <c:lblAlgn val="ctr"/>
        <c:lblOffset val="100"/>
        <c:noMultiLvlLbl val="0"/>
      </c:catAx>
      <c:valAx>
        <c:axId val="65465728"/>
        <c:scaling>
          <c:orientation val="minMax"/>
          <c:max val="7000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6546419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სადახლო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სარფი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ვალე</c:v>
                </c:pt>
                <c:pt idx="8">
                  <c:v>ვახტანგისი</c:v>
                </c:pt>
                <c:pt idx="9">
                  <c:v>კარწახი</c:v>
                </c:pt>
                <c:pt idx="10">
                  <c:v>ბათუმის პორტი</c:v>
                </c:pt>
                <c:pt idx="11">
                  <c:v>ახკერპი</c:v>
                </c:pt>
                <c:pt idx="12">
                  <c:v>ფოთის პორტი</c:v>
                </c:pt>
              </c:strCache>
            </c:strRef>
          </c:cat>
          <c:val>
            <c:numRef>
              <c:f>Sheet1!$B$2:$B$14</c:f>
              <c:numCache>
                <c:formatCode>#,##0</c:formatCode>
                <c:ptCount val="13"/>
                <c:pt idx="0">
                  <c:v>48539</c:v>
                </c:pt>
                <c:pt idx="1">
                  <c:v>36559</c:v>
                </c:pt>
                <c:pt idx="2">
                  <c:v>27552</c:v>
                </c:pt>
                <c:pt idx="3">
                  <c:v>15710</c:v>
                </c:pt>
                <c:pt idx="4">
                  <c:v>8242</c:v>
                </c:pt>
                <c:pt idx="5">
                  <c:v>5855</c:v>
                </c:pt>
                <c:pt idx="6">
                  <c:v>1592</c:v>
                </c:pt>
                <c:pt idx="7">
                  <c:v>1057</c:v>
                </c:pt>
                <c:pt idx="8">
                  <c:v>995</c:v>
                </c:pt>
                <c:pt idx="9">
                  <c:v>426</c:v>
                </c:pt>
                <c:pt idx="10">
                  <c:v>92</c:v>
                </c:pt>
                <c:pt idx="11">
                  <c:v>12</c:v>
                </c:pt>
                <c:pt idx="1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სადახლო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სარფი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ვალე</c:v>
                </c:pt>
                <c:pt idx="8">
                  <c:v>ვახტანგისი</c:v>
                </c:pt>
                <c:pt idx="9">
                  <c:v>კარწახი</c:v>
                </c:pt>
                <c:pt idx="10">
                  <c:v>ბათუმის პორტი</c:v>
                </c:pt>
                <c:pt idx="11">
                  <c:v>ახკერპი</c:v>
                </c:pt>
                <c:pt idx="12">
                  <c:v>ფოთის პორტი</c:v>
                </c:pt>
              </c:strCache>
            </c:strRef>
          </c:cat>
          <c:val>
            <c:numRef>
              <c:f>Sheet1!$C$2:$C$14</c:f>
              <c:numCache>
                <c:formatCode>#,##0</c:formatCode>
                <c:ptCount val="13"/>
                <c:pt idx="0">
                  <c:v>51257</c:v>
                </c:pt>
                <c:pt idx="1">
                  <c:v>46700</c:v>
                </c:pt>
                <c:pt idx="2">
                  <c:v>31779</c:v>
                </c:pt>
                <c:pt idx="3">
                  <c:v>13138</c:v>
                </c:pt>
                <c:pt idx="4">
                  <c:v>8264</c:v>
                </c:pt>
                <c:pt idx="5">
                  <c:v>6059</c:v>
                </c:pt>
                <c:pt idx="6">
                  <c:v>2177</c:v>
                </c:pt>
                <c:pt idx="7">
                  <c:v>1139</c:v>
                </c:pt>
                <c:pt idx="8">
                  <c:v>1326</c:v>
                </c:pt>
                <c:pt idx="9">
                  <c:v>448</c:v>
                </c:pt>
                <c:pt idx="10">
                  <c:v>612</c:v>
                </c:pt>
                <c:pt idx="11">
                  <c:v>13</c:v>
                </c:pt>
                <c:pt idx="1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744704"/>
        <c:axId val="66746240"/>
      </c:barChart>
      <c:catAx>
        <c:axId val="66744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6746240"/>
        <c:crosses val="autoZero"/>
        <c:auto val="1"/>
        <c:lblAlgn val="ctr"/>
        <c:lblOffset val="100"/>
        <c:noMultiLvlLbl val="0"/>
      </c:catAx>
      <c:valAx>
        <c:axId val="6674624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67447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CC99FF"/>
              </a:solidFill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სადახლო</c:v>
                </c:pt>
                <c:pt idx="2">
                  <c:v>წითელი ხიდი</c:v>
                </c:pt>
                <c:pt idx="3">
                  <c:v>ყაზბეგი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ვალე</c:v>
                </c:pt>
                <c:pt idx="7">
                  <c:v>გუგუთი</c:v>
                </c:pt>
                <c:pt idx="8">
                  <c:v>კარწახი</c:v>
                </c:pt>
                <c:pt idx="9">
                  <c:v>ვახტანგისი</c:v>
                </c:pt>
                <c:pt idx="10">
                  <c:v>ბათუმის პორტი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2618</c:v>
                </c:pt>
                <c:pt idx="1">
                  <c:v>1189</c:v>
                </c:pt>
                <c:pt idx="2">
                  <c:v>1062</c:v>
                </c:pt>
                <c:pt idx="3">
                  <c:v>1058</c:v>
                </c:pt>
                <c:pt idx="4">
                  <c:v>501</c:v>
                </c:pt>
                <c:pt idx="5">
                  <c:v>450</c:v>
                </c:pt>
                <c:pt idx="6">
                  <c:v>106</c:v>
                </c:pt>
                <c:pt idx="7">
                  <c:v>64</c:v>
                </c:pt>
                <c:pt idx="8">
                  <c:v>17</c:v>
                </c:pt>
                <c:pt idx="9">
                  <c:v>5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D3-4276-8AFA-5722944E0B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სადახლო</c:v>
                </c:pt>
                <c:pt idx="2">
                  <c:v>წითელი ხიდი</c:v>
                </c:pt>
                <c:pt idx="3">
                  <c:v>ყაზბეგი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ვალე</c:v>
                </c:pt>
                <c:pt idx="7">
                  <c:v>გუგუთი</c:v>
                </c:pt>
                <c:pt idx="8">
                  <c:v>კარწახი</c:v>
                </c:pt>
                <c:pt idx="9">
                  <c:v>ვახტანგისი</c:v>
                </c:pt>
                <c:pt idx="10">
                  <c:v>ბათუმის პორტი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2411</c:v>
                </c:pt>
                <c:pt idx="1">
                  <c:v>1244</c:v>
                </c:pt>
                <c:pt idx="2">
                  <c:v>1200</c:v>
                </c:pt>
                <c:pt idx="3">
                  <c:v>1011</c:v>
                </c:pt>
                <c:pt idx="4">
                  <c:v>454</c:v>
                </c:pt>
                <c:pt idx="5">
                  <c:v>454</c:v>
                </c:pt>
                <c:pt idx="6">
                  <c:v>112</c:v>
                </c:pt>
                <c:pt idx="7">
                  <c:v>126</c:v>
                </c:pt>
                <c:pt idx="8">
                  <c:v>31</c:v>
                </c:pt>
                <c:pt idx="9">
                  <c:v>5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D3-4276-8AFA-5722944E0B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613632"/>
        <c:axId val="66615168"/>
      </c:barChart>
      <c:catAx>
        <c:axId val="666136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6615168"/>
        <c:crosses val="autoZero"/>
        <c:auto val="1"/>
        <c:lblAlgn val="ctr"/>
        <c:lblOffset val="100"/>
        <c:noMultiLvlLbl val="0"/>
      </c:catAx>
      <c:valAx>
        <c:axId val="66615168"/>
        <c:scaling>
          <c:orientation val="minMax"/>
          <c:max val="3000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66136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0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64785085151167"/>
          <c:y val="0.1675508276858127"/>
          <c:w val="0.8647242813585776"/>
          <c:h val="0.405386901455393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6"/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კარწახი</c:v>
                </c:pt>
                <c:pt idx="7">
                  <c:v>ბათუმის პორტი</c:v>
                </c:pt>
                <c:pt idx="8">
                  <c:v>ვალე</c:v>
                </c:pt>
                <c:pt idx="9">
                  <c:v>ფოთის პორტი</c:v>
                </c:pt>
                <c:pt idx="10">
                  <c:v>გუგუთი</c:v>
                </c:pt>
                <c:pt idx="11">
                  <c:v>ვახტანგისი</c:v>
                </c:pt>
                <c:pt idx="12">
                  <c:v>ახკერპი</c:v>
                </c:pt>
              </c:strCache>
            </c:strRef>
          </c:cat>
          <c:val>
            <c:numRef>
              <c:f>Sheet1!$B$2:$B$14</c:f>
              <c:numCache>
                <c:formatCode>#,##0</c:formatCode>
                <c:ptCount val="13"/>
                <c:pt idx="0">
                  <c:v>14879</c:v>
                </c:pt>
                <c:pt idx="1">
                  <c:v>10445</c:v>
                </c:pt>
                <c:pt idx="2">
                  <c:v>9841</c:v>
                </c:pt>
                <c:pt idx="3">
                  <c:v>8202</c:v>
                </c:pt>
                <c:pt idx="4">
                  <c:v>3560</c:v>
                </c:pt>
                <c:pt idx="5">
                  <c:v>1950</c:v>
                </c:pt>
                <c:pt idx="6">
                  <c:v>1539</c:v>
                </c:pt>
                <c:pt idx="7">
                  <c:v>869</c:v>
                </c:pt>
                <c:pt idx="8">
                  <c:v>502</c:v>
                </c:pt>
                <c:pt idx="9">
                  <c:v>104</c:v>
                </c:pt>
                <c:pt idx="10">
                  <c:v>29</c:v>
                </c:pt>
                <c:pt idx="11">
                  <c:v>3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კარწახი</c:v>
                </c:pt>
                <c:pt idx="7">
                  <c:v>ბათუმის პორტი</c:v>
                </c:pt>
                <c:pt idx="8">
                  <c:v>ვალე</c:v>
                </c:pt>
                <c:pt idx="9">
                  <c:v>ფოთის პორტი</c:v>
                </c:pt>
                <c:pt idx="10">
                  <c:v>გუგუთი</c:v>
                </c:pt>
                <c:pt idx="11">
                  <c:v>ვახტანგისი</c:v>
                </c:pt>
                <c:pt idx="12">
                  <c:v>ახკერპი</c:v>
                </c:pt>
              </c:strCache>
            </c:strRef>
          </c:cat>
          <c:val>
            <c:numRef>
              <c:f>Sheet1!$C$2:$C$14</c:f>
              <c:numCache>
                <c:formatCode>#,##0</c:formatCode>
                <c:ptCount val="13"/>
                <c:pt idx="0">
                  <c:v>11234</c:v>
                </c:pt>
                <c:pt idx="1">
                  <c:v>10292</c:v>
                </c:pt>
                <c:pt idx="2">
                  <c:v>11094</c:v>
                </c:pt>
                <c:pt idx="3">
                  <c:v>9077</c:v>
                </c:pt>
                <c:pt idx="4">
                  <c:v>3439</c:v>
                </c:pt>
                <c:pt idx="5">
                  <c:v>2273</c:v>
                </c:pt>
                <c:pt idx="6">
                  <c:v>2160</c:v>
                </c:pt>
                <c:pt idx="7">
                  <c:v>359</c:v>
                </c:pt>
                <c:pt idx="8">
                  <c:v>2251</c:v>
                </c:pt>
                <c:pt idx="9">
                  <c:v>94</c:v>
                </c:pt>
                <c:pt idx="10">
                  <c:v>124</c:v>
                </c:pt>
                <c:pt idx="11">
                  <c:v>3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610688"/>
        <c:axId val="106612224"/>
      </c:barChart>
      <c:catAx>
        <c:axId val="1066106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6612224"/>
        <c:crosses val="autoZero"/>
        <c:auto val="1"/>
        <c:lblAlgn val="ctr"/>
        <c:lblOffset val="100"/>
        <c:noMultiLvlLbl val="0"/>
      </c:catAx>
      <c:valAx>
        <c:axId val="10661222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1066106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8937442178604"/>
          <c:y val="3.3598489413844364E-2"/>
          <c:w val="0.86391321972527768"/>
          <c:h val="0.417937407094933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CC99FF"/>
              </a:solidFill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ყაზბეგი</c:v>
                </c:pt>
                <c:pt idx="1">
                  <c:v>სარფი</c:v>
                </c:pt>
                <c:pt idx="2">
                  <c:v>სადახლო</c:v>
                </c:pt>
                <c:pt idx="3">
                  <c:v>ნინოწმინდა</c:v>
                </c:pt>
                <c:pt idx="4">
                  <c:v>ვალე</c:v>
                </c:pt>
                <c:pt idx="5">
                  <c:v>ცოდნა</c:v>
                </c:pt>
                <c:pt idx="6">
                  <c:v>წითელი ხიდი</c:v>
                </c:pt>
                <c:pt idx="7">
                  <c:v>ბათუმის პორტი</c:v>
                </c:pt>
                <c:pt idx="8">
                  <c:v>გუგუთი</c:v>
                </c:pt>
                <c:pt idx="9">
                  <c:v>კარწახი</c:v>
                </c:pt>
                <c:pt idx="10">
                  <c:v>ვახტანგისი</c:v>
                </c:pt>
                <c:pt idx="11">
                  <c:v>ფოთის პორტი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282</c:v>
                </c:pt>
                <c:pt idx="1">
                  <c:v>193</c:v>
                </c:pt>
                <c:pt idx="2">
                  <c:v>101</c:v>
                </c:pt>
                <c:pt idx="3">
                  <c:v>75</c:v>
                </c:pt>
                <c:pt idx="4">
                  <c:v>68</c:v>
                </c:pt>
                <c:pt idx="5">
                  <c:v>56</c:v>
                </c:pt>
                <c:pt idx="6">
                  <c:v>54</c:v>
                </c:pt>
                <c:pt idx="7">
                  <c:v>36</c:v>
                </c:pt>
                <c:pt idx="8">
                  <c:v>15</c:v>
                </c:pt>
                <c:pt idx="9">
                  <c:v>14</c:v>
                </c:pt>
                <c:pt idx="10">
                  <c:v>5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C3-49DB-AA9F-2E5280FFE8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ყაზბეგი</c:v>
                </c:pt>
                <c:pt idx="1">
                  <c:v>სარფი</c:v>
                </c:pt>
                <c:pt idx="2">
                  <c:v>სადახლო</c:v>
                </c:pt>
                <c:pt idx="3">
                  <c:v>ნინოწმინდა</c:v>
                </c:pt>
                <c:pt idx="4">
                  <c:v>ვალე</c:v>
                </c:pt>
                <c:pt idx="5">
                  <c:v>ცოდნა</c:v>
                </c:pt>
                <c:pt idx="6">
                  <c:v>წითელი ხიდი</c:v>
                </c:pt>
                <c:pt idx="7">
                  <c:v>ბათუმის პორტი</c:v>
                </c:pt>
                <c:pt idx="8">
                  <c:v>გუგუთი</c:v>
                </c:pt>
                <c:pt idx="9">
                  <c:v>კარწახი</c:v>
                </c:pt>
                <c:pt idx="10">
                  <c:v>ვახტანგისი</c:v>
                </c:pt>
                <c:pt idx="11">
                  <c:v>ფოთის პორტი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323</c:v>
                </c:pt>
                <c:pt idx="1">
                  <c:v>238</c:v>
                </c:pt>
                <c:pt idx="2">
                  <c:v>115</c:v>
                </c:pt>
                <c:pt idx="3">
                  <c:v>53</c:v>
                </c:pt>
                <c:pt idx="4">
                  <c:v>76</c:v>
                </c:pt>
                <c:pt idx="5">
                  <c:v>32</c:v>
                </c:pt>
                <c:pt idx="6">
                  <c:v>69</c:v>
                </c:pt>
                <c:pt idx="7">
                  <c:v>46</c:v>
                </c:pt>
                <c:pt idx="8">
                  <c:v>13</c:v>
                </c:pt>
                <c:pt idx="9">
                  <c:v>31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C3-49DB-AA9F-2E5280FFE8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457216"/>
        <c:axId val="68458752"/>
      </c:barChart>
      <c:catAx>
        <c:axId val="684572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458752"/>
        <c:crosses val="autoZero"/>
        <c:auto val="1"/>
        <c:lblAlgn val="ctr"/>
        <c:lblOffset val="100"/>
        <c:noMultiLvlLbl val="0"/>
      </c:catAx>
      <c:valAx>
        <c:axId val="68458752"/>
        <c:scaling>
          <c:orientation val="minMax"/>
          <c:max val="300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4572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0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სადახლო</c:v>
                </c:pt>
                <c:pt idx="1">
                  <c:v>ნინოწმინდა</c:v>
                </c:pt>
                <c:pt idx="2">
                  <c:v>სარფი</c:v>
                </c:pt>
                <c:pt idx="3">
                  <c:v>ყაზბეგი</c:v>
                </c:pt>
                <c:pt idx="4">
                  <c:v>წითელი ხიდი</c:v>
                </c:pt>
                <c:pt idx="5">
                  <c:v>ახკერპი</c:v>
                </c:pt>
                <c:pt idx="6">
                  <c:v>გუგუთი</c:v>
                </c:pt>
                <c:pt idx="7">
                  <c:v>ცოდნა</c:v>
                </c:pt>
                <c:pt idx="8">
                  <c:v>ბათუმის პორტი</c:v>
                </c:pt>
                <c:pt idx="9">
                  <c:v>ვალე</c:v>
                </c:pt>
                <c:pt idx="10">
                  <c:v>კარწახი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469</c:v>
                </c:pt>
                <c:pt idx="1">
                  <c:v>96</c:v>
                </c:pt>
                <c:pt idx="2">
                  <c:v>49</c:v>
                </c:pt>
                <c:pt idx="3">
                  <c:v>37</c:v>
                </c:pt>
                <c:pt idx="4">
                  <c:v>30</c:v>
                </c:pt>
                <c:pt idx="5">
                  <c:v>6</c:v>
                </c:pt>
                <c:pt idx="6">
                  <c:v>4</c:v>
                </c:pt>
                <c:pt idx="7">
                  <c:v>4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სადახლო</c:v>
                </c:pt>
                <c:pt idx="1">
                  <c:v>ნინოწმინდა</c:v>
                </c:pt>
                <c:pt idx="2">
                  <c:v>სარფი</c:v>
                </c:pt>
                <c:pt idx="3">
                  <c:v>ყაზბეგი</c:v>
                </c:pt>
                <c:pt idx="4">
                  <c:v>წითელი ხიდი</c:v>
                </c:pt>
                <c:pt idx="5">
                  <c:v>ახკერპი</c:v>
                </c:pt>
                <c:pt idx="6">
                  <c:v>გუგუთი</c:v>
                </c:pt>
                <c:pt idx="7">
                  <c:v>ცოდნა</c:v>
                </c:pt>
                <c:pt idx="8">
                  <c:v>ბათუმის პორტი</c:v>
                </c:pt>
                <c:pt idx="9">
                  <c:v>ვალე</c:v>
                </c:pt>
                <c:pt idx="10">
                  <c:v>კარწახი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487</c:v>
                </c:pt>
                <c:pt idx="1">
                  <c:v>85</c:v>
                </c:pt>
                <c:pt idx="2">
                  <c:v>32</c:v>
                </c:pt>
                <c:pt idx="3">
                  <c:v>17</c:v>
                </c:pt>
                <c:pt idx="4">
                  <c:v>42</c:v>
                </c:pt>
                <c:pt idx="5">
                  <c:v>6</c:v>
                </c:pt>
                <c:pt idx="6">
                  <c:v>8</c:v>
                </c:pt>
                <c:pt idx="7">
                  <c:v>6</c:v>
                </c:pt>
                <c:pt idx="8">
                  <c:v>1</c:v>
                </c:pt>
                <c:pt idx="9">
                  <c:v>6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316160"/>
        <c:axId val="68334336"/>
      </c:barChart>
      <c:catAx>
        <c:axId val="68316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334336"/>
        <c:crosses val="autoZero"/>
        <c:auto val="1"/>
        <c:lblAlgn val="ctr"/>
        <c:lblOffset val="100"/>
        <c:noMultiLvlLbl val="0"/>
      </c:catAx>
      <c:valAx>
        <c:axId val="6833433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3161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919265129808727"/>
          <c:y val="0.27130032830908268"/>
          <c:w val="0.61199335192675175"/>
          <c:h val="0.5977056874909155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F930-4F5E-9F08-E1590AEA9E03}"/>
              </c:ext>
            </c:extLst>
          </c:dPt>
          <c:dPt>
            <c:idx val="1"/>
            <c:bubble3D val="0"/>
            <c:spPr>
              <a:solidFill>
                <a:srgbClr val="CC99FF"/>
              </a:solidFill>
            </c:spPr>
            <c:extLst>
              <c:ext xmlns:c16="http://schemas.microsoft.com/office/drawing/2014/chart" uri="{C3380CC4-5D6E-409C-BE32-E72D297353CC}">
                <c16:uniqueId val="{00000003-F930-4F5E-9F08-E1590AEA9E03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5-F930-4F5E-9F08-E1590AEA9E03}"/>
              </c:ext>
            </c:extLst>
          </c:dPt>
          <c:dPt>
            <c:idx val="3"/>
            <c:bubble3D val="0"/>
            <c:spPr>
              <a:solidFill>
                <a:srgbClr val="FF7C80"/>
              </a:solidFill>
            </c:spPr>
            <c:extLst>
              <c:ext xmlns:c16="http://schemas.microsoft.com/office/drawing/2014/chart" uri="{C3380CC4-5D6E-409C-BE32-E72D297353CC}">
                <c16:uniqueId val="{00000007-F930-4F5E-9F08-E1590AEA9E03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9-F930-4F5E-9F08-E1590AEA9E03}"/>
              </c:ext>
            </c:extLst>
          </c:dPt>
          <c:dLbls>
            <c:dLbl>
              <c:idx val="0"/>
              <c:layout>
                <c:manualLayout>
                  <c:x val="-0.11603231248313764"/>
                  <c:y val="0.1181110956046276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30-4F5E-9F08-E1590AEA9E03}"/>
                </c:ext>
              </c:extLst>
            </c:dLbl>
            <c:dLbl>
              <c:idx val="1"/>
              <c:layout>
                <c:manualLayout>
                  <c:x val="-0.20616626262885809"/>
                  <c:y val="-0.141726873570868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30-4F5E-9F08-E1590AEA9E03}"/>
                </c:ext>
              </c:extLst>
            </c:dLbl>
            <c:dLbl>
              <c:idx val="2"/>
              <c:layout>
                <c:manualLayout>
                  <c:x val="0.18622049889857284"/>
                  <c:y val="-0.1876339670713858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30-4F5E-9F08-E1590AEA9E03}"/>
                </c:ext>
              </c:extLst>
            </c:dLbl>
            <c:dLbl>
              <c:idx val="3"/>
              <c:layout>
                <c:manualLayout>
                  <c:x val="0.12626016806523374"/>
                  <c:y val="6.419057945343219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930-4F5E-9F08-E1590AEA9E03}"/>
                </c:ext>
              </c:extLst>
            </c:dLbl>
            <c:dLbl>
              <c:idx val="4"/>
              <c:layout>
                <c:manualLayout>
                  <c:x val="6.3078817514914893E-3"/>
                  <c:y val="2.251049371450655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930-4F5E-9F08-E1590AEA9E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თურქეთი</c:v>
                </c:pt>
                <c:pt idx="1">
                  <c:v>სომხეთი</c:v>
                </c:pt>
                <c:pt idx="2">
                  <c:v>აზერბაიჯანი</c:v>
                </c:pt>
                <c:pt idx="3">
                  <c:v>რუსეთი</c:v>
                </c:pt>
                <c:pt idx="4">
                  <c:v>პორტები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70490</c:v>
                </c:pt>
                <c:pt idx="1">
                  <c:v>145048</c:v>
                </c:pt>
                <c:pt idx="2">
                  <c:v>106796</c:v>
                </c:pt>
                <c:pt idx="3">
                  <c:v>106724</c:v>
                </c:pt>
                <c:pt idx="4">
                  <c:v>2235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930-4F5E-9F08-E1590AEA9E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ნინოწმინდა</c:v>
                </c:pt>
                <c:pt idx="5">
                  <c:v>კარწახი</c:v>
                </c:pt>
                <c:pt idx="6">
                  <c:v>ბათუმის პორტი</c:v>
                </c:pt>
                <c:pt idx="7">
                  <c:v>ცოდნა</c:v>
                </c:pt>
                <c:pt idx="8">
                  <c:v>ვალე</c:v>
                </c:pt>
                <c:pt idx="9">
                  <c:v>ფოთის პორტი</c:v>
                </c:pt>
                <c:pt idx="10">
                  <c:v>გუგუთი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13997</c:v>
                </c:pt>
                <c:pt idx="1">
                  <c:v>9347</c:v>
                </c:pt>
                <c:pt idx="2">
                  <c:v>9117</c:v>
                </c:pt>
                <c:pt idx="3">
                  <c:v>6984</c:v>
                </c:pt>
                <c:pt idx="4">
                  <c:v>3286</c:v>
                </c:pt>
                <c:pt idx="5">
                  <c:v>1491</c:v>
                </c:pt>
                <c:pt idx="6">
                  <c:v>870</c:v>
                </c:pt>
                <c:pt idx="7">
                  <c:v>817</c:v>
                </c:pt>
                <c:pt idx="8">
                  <c:v>484</c:v>
                </c:pt>
                <c:pt idx="9">
                  <c:v>106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ნინოწმინდა</c:v>
                </c:pt>
                <c:pt idx="5">
                  <c:v>კარწახი</c:v>
                </c:pt>
                <c:pt idx="6">
                  <c:v>ბათუმის პორტი</c:v>
                </c:pt>
                <c:pt idx="7">
                  <c:v>ცოდნა</c:v>
                </c:pt>
                <c:pt idx="8">
                  <c:v>ვალე</c:v>
                </c:pt>
                <c:pt idx="9">
                  <c:v>ფოთის პორტი</c:v>
                </c:pt>
                <c:pt idx="10">
                  <c:v>გუგუთი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10535</c:v>
                </c:pt>
                <c:pt idx="1">
                  <c:v>9380</c:v>
                </c:pt>
                <c:pt idx="2">
                  <c:v>10178</c:v>
                </c:pt>
                <c:pt idx="3">
                  <c:v>7249</c:v>
                </c:pt>
                <c:pt idx="4">
                  <c:v>3140</c:v>
                </c:pt>
                <c:pt idx="5">
                  <c:v>2120</c:v>
                </c:pt>
                <c:pt idx="6">
                  <c:v>388</c:v>
                </c:pt>
                <c:pt idx="7">
                  <c:v>1084</c:v>
                </c:pt>
                <c:pt idx="8">
                  <c:v>2201</c:v>
                </c:pt>
                <c:pt idx="9">
                  <c:v>98</c:v>
                </c:pt>
                <c:pt idx="1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914560"/>
        <c:axId val="68916352"/>
      </c:barChart>
      <c:catAx>
        <c:axId val="68914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916352"/>
        <c:crosses val="autoZero"/>
        <c:auto val="1"/>
        <c:lblAlgn val="ctr"/>
        <c:lblOffset val="100"/>
        <c:noMultiLvlLbl val="0"/>
      </c:catAx>
      <c:valAx>
        <c:axId val="6891635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9145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view3D>
      <c:rotX val="1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1213394921211983E-3"/>
                  <c:y val="-8.3258192450437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6D9-4B00-AEC9-76DA529E4D7B}"/>
                </c:ext>
              </c:extLst>
            </c:dLbl>
            <c:dLbl>
              <c:idx val="1"/>
              <c:layout>
                <c:manualLayout>
                  <c:x val="6.2426789842423966E-3"/>
                  <c:y val="-2.4283639464711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D9-4B00-AEC9-76DA529E4D7B}"/>
                </c:ext>
              </c:extLst>
            </c:dLbl>
            <c:dLbl>
              <c:idx val="2"/>
              <c:layout>
                <c:manualLayout>
                  <c:x val="-1.5606697460605991E-3"/>
                  <c:y val="-3.8160004873117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D9-4B00-AEC9-76DA529E4D7B}"/>
                </c:ext>
              </c:extLst>
            </c:dLbl>
            <c:dLbl>
              <c:idx val="3"/>
              <c:layout>
                <c:manualLayout>
                  <c:x val="-1.0924688222424194E-2"/>
                  <c:y val="-4.8567278929422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18D-41B2-9641-55A862514A0F}"/>
                </c:ext>
              </c:extLst>
            </c:dLbl>
            <c:dLbl>
              <c:idx val="4"/>
              <c:layout>
                <c:manualLayout>
                  <c:x val="-1.7167367206666593E-2"/>
                  <c:y val="-4.1629096225218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3C9-4C5B-B088-B80323DAE5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მსუბუქი</c:v>
                </c:pt>
                <c:pt idx="1">
                  <c:v>სატვირთო</c:v>
                </c:pt>
                <c:pt idx="2">
                  <c:v>ავტობუსი</c:v>
                </c:pt>
                <c:pt idx="3">
                  <c:v>მოტოციკლი</c:v>
                </c:pt>
                <c:pt idx="4">
                  <c:v>სპეც. ტექნიკა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37244</c:v>
                </c:pt>
                <c:pt idx="1">
                  <c:v>12947</c:v>
                </c:pt>
                <c:pt idx="2">
                  <c:v>1599</c:v>
                </c:pt>
                <c:pt idx="3">
                  <c:v>177</c:v>
                </c:pt>
                <c:pt idx="4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2-477F-BFDC-AF82EE0DF0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68138496"/>
        <c:axId val="68141440"/>
        <c:axId val="0"/>
      </c:bar3DChart>
      <c:catAx>
        <c:axId val="6813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400"/>
            </a:pPr>
            <a:endParaRPr lang="en-US"/>
          </a:p>
        </c:txPr>
        <c:crossAx val="68141440"/>
        <c:crosses val="autoZero"/>
        <c:auto val="1"/>
        <c:lblAlgn val="ctr"/>
        <c:lblOffset val="100"/>
        <c:noMultiLvlLbl val="0"/>
      </c:catAx>
      <c:valAx>
        <c:axId val="68141440"/>
        <c:scaling>
          <c:orientation val="minMax"/>
          <c:max val="19000"/>
        </c:scaling>
        <c:delete val="1"/>
        <c:axPos val="l"/>
        <c:numFmt formatCode="#,##0" sourceLinked="1"/>
        <c:majorTickMark val="none"/>
        <c:minorTickMark val="none"/>
        <c:tickLblPos val="nextTo"/>
        <c:crossAx val="68138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 წელი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 პორტი</c:v>
                </c:pt>
                <c:pt idx="1">
                  <c:v>ბათუმი პორტი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148</c:v>
                </c:pt>
                <c:pt idx="1">
                  <c:v>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B6-451B-94AE-E528F49A3C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 წელი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 პორტი</c:v>
                </c:pt>
                <c:pt idx="1">
                  <c:v>ბათუმი პორტი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228</c:v>
                </c:pt>
                <c:pt idx="1">
                  <c:v>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50-481B-9149-0E12FCC2EF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442176"/>
        <c:axId val="69448064"/>
      </c:barChart>
      <c:catAx>
        <c:axId val="69442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9448064"/>
        <c:crosses val="autoZero"/>
        <c:auto val="1"/>
        <c:lblAlgn val="ctr"/>
        <c:lblOffset val="100"/>
        <c:noMultiLvlLbl val="0"/>
      </c:catAx>
      <c:valAx>
        <c:axId val="69448064"/>
        <c:scaling>
          <c:orientation val="minMax"/>
          <c:max val="5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6944217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zero"/>
    <c:showDLblsOverMax val="0"/>
  </c:chart>
  <c:spPr>
    <a:effectLst>
      <a:outerShdw dist="279400" sx="1000" sy="1000" algn="ctr" rotWithShape="0">
        <a:srgbClr val="000000">
          <a:alpha val="49000"/>
        </a:srgbClr>
      </a:outerShd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D8B7-488A-B8DF-F0A233E4362C}"/>
              </c:ext>
            </c:extLst>
          </c:dPt>
          <c:dPt>
            <c:idx val="1"/>
            <c:bubble3D val="0"/>
            <c:spPr>
              <a:solidFill>
                <a:srgbClr val="FF7C80"/>
              </a:solidFill>
              <a:ln>
                <a:solidFill>
                  <a:srgbClr val="FF7C8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8B7-488A-B8DF-F0A233E4362C}"/>
              </c:ext>
            </c:extLst>
          </c:dPt>
          <c:dLbls>
            <c:dLbl>
              <c:idx val="0"/>
              <c:layout>
                <c:manualLayout>
                  <c:x val="-0.13658988032668734"/>
                  <c:y val="-0.1344914222493796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B7-488A-B8DF-F0A233E4362C}"/>
                </c:ext>
              </c:extLst>
            </c:dLbl>
            <c:dLbl>
              <c:idx val="1"/>
              <c:layout>
                <c:manualLayout>
                  <c:x val="0.10947537168234868"/>
                  <c:y val="9.494083990667703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B7-488A-B8DF-F0A233E436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უცხოელები</c:v>
                </c:pt>
                <c:pt idx="1">
                  <c:v>საქართველო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1714535</c:v>
                </c:pt>
                <c:pt idx="1">
                  <c:v>764324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ED-413A-9990-CC38DCCB0D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095349804437689"/>
          <c:y val="0.41426010535866387"/>
          <c:w val="0.28191276467856846"/>
          <c:h val="0.24496699440802872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სამგზავრო შემადგენლობა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Sheet1!$B$1:$E$2</c:f>
              <c:multiLvlStrCache>
                <c:ptCount val="4"/>
                <c:lvl>
                  <c:pt idx="0">
                    <c:v>შემოსვლა</c:v>
                  </c:pt>
                  <c:pt idx="1">
                    <c:v>გასვლა</c:v>
                  </c:pt>
                  <c:pt idx="2">
                    <c:v>შემოსვლა</c:v>
                  </c:pt>
                  <c:pt idx="3">
                    <c:v>გასვლა</c:v>
                  </c:pt>
                </c:lvl>
                <c:lvl>
                  <c:pt idx="0">
                    <c:v>2018</c:v>
                  </c:pt>
                  <c:pt idx="2">
                    <c:v>2019</c:v>
                  </c:pt>
                </c:lvl>
              </c:multiLvlStrCache>
            </c:multiLvl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60</c:v>
                </c:pt>
                <c:pt idx="1">
                  <c:v>60</c:v>
                </c:pt>
                <c:pt idx="2">
                  <c:v>61</c:v>
                </c:pt>
                <c:pt idx="3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39-4A30-81EB-9F05DE0194BD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სატვირთო შემადგენლობა</c:v>
                </c:pt>
              </c:strCache>
            </c:strRef>
          </c:tx>
          <c:spPr>
            <a:solidFill>
              <a:srgbClr val="FF99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Sheet1!$B$1:$E$2</c:f>
              <c:multiLvlStrCache>
                <c:ptCount val="4"/>
                <c:lvl>
                  <c:pt idx="0">
                    <c:v>შემოსვლა</c:v>
                  </c:pt>
                  <c:pt idx="1">
                    <c:v>გასვლა</c:v>
                  </c:pt>
                  <c:pt idx="2">
                    <c:v>შემოსვლა</c:v>
                  </c:pt>
                  <c:pt idx="3">
                    <c:v>გასვლა</c:v>
                  </c:pt>
                </c:lvl>
                <c:lvl>
                  <c:pt idx="0">
                    <c:v>2018</c:v>
                  </c:pt>
                  <c:pt idx="2">
                    <c:v>2019</c:v>
                  </c:pt>
                </c:lvl>
              </c:multiLvlStrCache>
            </c:multiLvl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237</c:v>
                </c:pt>
                <c:pt idx="1">
                  <c:v>221</c:v>
                </c:pt>
                <c:pt idx="2">
                  <c:v>320</c:v>
                </c:pt>
                <c:pt idx="3">
                  <c:v>281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39-4A30-81EB-9F05DE0194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8265472"/>
        <c:axId val="1668273376"/>
      </c:barChart>
      <c:catAx>
        <c:axId val="166826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8273376"/>
        <c:crosses val="autoZero"/>
        <c:auto val="1"/>
        <c:lblAlgn val="ctr"/>
        <c:lblOffset val="100"/>
        <c:noMultiLvlLbl val="0"/>
      </c:catAx>
      <c:valAx>
        <c:axId val="1668273376"/>
        <c:scaling>
          <c:orientation val="minMax"/>
          <c:max val="6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8265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57860768315794"/>
          <c:y val="0.12815400540682068"/>
          <c:w val="0.86710101026530051"/>
          <c:h val="0.8022861517917215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რაოდენობა</c:v>
                </c:pt>
              </c:strCache>
            </c:strRef>
          </c:tx>
          <c:spPr>
            <a:solidFill>
              <a:srgbClr val="FF99CC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2012 წელი</c:v>
                </c:pt>
                <c:pt idx="1">
                  <c:v>2013 წელი</c:v>
                </c:pt>
                <c:pt idx="2">
                  <c:v>2014 წელი</c:v>
                </c:pt>
                <c:pt idx="3">
                  <c:v>2015 წელი</c:v>
                </c:pt>
                <c:pt idx="4">
                  <c:v>2016 წელი</c:v>
                </c:pt>
                <c:pt idx="5">
                  <c:v>2017 წელი</c:v>
                </c:pt>
                <c:pt idx="6">
                  <c:v>2018 წელი</c:v>
                </c:pt>
                <c:pt idx="7">
                  <c:v>2019 წელი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441313</c:v>
                </c:pt>
                <c:pt idx="1">
                  <c:v>512233</c:v>
                </c:pt>
                <c:pt idx="2">
                  <c:v>505082</c:v>
                </c:pt>
                <c:pt idx="3">
                  <c:v>567712</c:v>
                </c:pt>
                <c:pt idx="4">
                  <c:v>630922</c:v>
                </c:pt>
                <c:pt idx="5">
                  <c:v>763701</c:v>
                </c:pt>
                <c:pt idx="6">
                  <c:v>814819</c:v>
                </c:pt>
                <c:pt idx="7">
                  <c:v>839263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4D-41B6-90AA-92D837BD3B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1"/>
        <c:gapDepth val="130"/>
        <c:shape val="box"/>
        <c:axId val="29228416"/>
        <c:axId val="29234304"/>
        <c:axId val="29486144"/>
      </c:bar3DChart>
      <c:catAx>
        <c:axId val="29228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29234304"/>
        <c:crosses val="autoZero"/>
        <c:auto val="1"/>
        <c:lblAlgn val="ctr"/>
        <c:lblOffset val="100"/>
        <c:noMultiLvlLbl val="0"/>
      </c:catAx>
      <c:valAx>
        <c:axId val="29234304"/>
        <c:scaling>
          <c:orientation val="minMax"/>
          <c:max val="1500000"/>
          <c:min val="5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29228416"/>
        <c:crosses val="autoZero"/>
        <c:crossBetween val="between"/>
      </c:valAx>
      <c:serAx>
        <c:axId val="29486144"/>
        <c:scaling>
          <c:orientation val="minMax"/>
        </c:scaling>
        <c:delete val="1"/>
        <c:axPos val="b"/>
        <c:majorTickMark val="out"/>
        <c:minorTickMark val="none"/>
        <c:tickLblPos val="nextTo"/>
        <c:crossAx val="29234304"/>
        <c:crosses val="autoZero"/>
      </c:serAx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 წ.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აზერბაიჯანი</c:v>
                </c:pt>
                <c:pt idx="1">
                  <c:v>რუსეთის ფედერაცია</c:v>
                </c:pt>
                <c:pt idx="2">
                  <c:v>სომხეთი</c:v>
                </c:pt>
                <c:pt idx="3">
                  <c:v>თურქეთი</c:v>
                </c:pt>
                <c:pt idx="4">
                  <c:v>ევროკავშირის ქვეყნები</c:v>
                </c:pt>
                <c:pt idx="5">
                  <c:v>უკრაინა</c:v>
                </c:pt>
                <c:pt idx="6">
                  <c:v>ისრაელი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166709</c:v>
                </c:pt>
                <c:pt idx="1">
                  <c:v>198457</c:v>
                </c:pt>
                <c:pt idx="2">
                  <c:v>147909</c:v>
                </c:pt>
                <c:pt idx="3">
                  <c:v>103702</c:v>
                </c:pt>
                <c:pt idx="4">
                  <c:v>58333</c:v>
                </c:pt>
                <c:pt idx="5">
                  <c:v>23158</c:v>
                </c:pt>
                <c:pt idx="6">
                  <c:v>23514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A1-41E4-95A1-E6A3967E5C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 წ.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აზერბაიჯანი</c:v>
                </c:pt>
                <c:pt idx="1">
                  <c:v>რუსეთის ფედერაცია</c:v>
                </c:pt>
                <c:pt idx="2">
                  <c:v>სომხეთი</c:v>
                </c:pt>
                <c:pt idx="3">
                  <c:v>თურქეთი</c:v>
                </c:pt>
                <c:pt idx="4">
                  <c:v>ევროკავშირის ქვეყნები</c:v>
                </c:pt>
                <c:pt idx="5">
                  <c:v>უკრაინა</c:v>
                </c:pt>
                <c:pt idx="6">
                  <c:v>ისრაელი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176609</c:v>
                </c:pt>
                <c:pt idx="1">
                  <c:v>163316</c:v>
                </c:pt>
                <c:pt idx="2">
                  <c:v>158121</c:v>
                </c:pt>
                <c:pt idx="3">
                  <c:v>110592</c:v>
                </c:pt>
                <c:pt idx="4">
                  <c:v>73857</c:v>
                </c:pt>
                <c:pt idx="5">
                  <c:v>29265</c:v>
                </c:pt>
                <c:pt idx="6">
                  <c:v>28478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A1-41E4-95A1-E6A3967E5C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9381760"/>
        <c:axId val="29383296"/>
      </c:barChart>
      <c:catAx>
        <c:axId val="29381760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383296"/>
        <c:crosses val="autoZero"/>
        <c:auto val="1"/>
        <c:lblAlgn val="ctr"/>
        <c:lblOffset val="100"/>
        <c:noMultiLvlLbl val="0"/>
      </c:catAx>
      <c:valAx>
        <c:axId val="293832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93817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delete val="1"/>
          </c:dLbls>
          <c:cat>
            <c:strRef>
              <c:f>Sheet1!$A$2:$A$21</c:f>
              <c:strCache>
                <c:ptCount val="20"/>
                <c:pt idx="0">
                  <c:v>ირანის ისლამური რესპუბლიკა</c:v>
                </c:pt>
                <c:pt idx="1">
                  <c:v>გერმანია</c:v>
                </c:pt>
                <c:pt idx="2">
                  <c:v>პოლონეთი</c:v>
                </c:pt>
                <c:pt idx="3">
                  <c:v>ყაზახეთი</c:v>
                </c:pt>
                <c:pt idx="4">
                  <c:v>ბელარუსი</c:v>
                </c:pt>
                <c:pt idx="5">
                  <c:v>ჩინეთი</c:v>
                </c:pt>
                <c:pt idx="6">
                  <c:v>ა.შ.შ.</c:v>
                </c:pt>
                <c:pt idx="7">
                  <c:v>ინდოეთი</c:v>
                </c:pt>
                <c:pt idx="8">
                  <c:v>საუდის არაბეთი</c:v>
                </c:pt>
                <c:pt idx="9">
                  <c:v>დიდი ბრიტანეთი</c:v>
                </c:pt>
                <c:pt idx="10">
                  <c:v>ლიეტუვა</c:v>
                </c:pt>
                <c:pt idx="11">
                  <c:v>ნიდერლანდები</c:v>
                </c:pt>
                <c:pt idx="12">
                  <c:v>ლატვია</c:v>
                </c:pt>
                <c:pt idx="13">
                  <c:v>საფრანგეთი</c:v>
                </c:pt>
                <c:pt idx="14">
                  <c:v>იორდანია</c:v>
                </c:pt>
                <c:pt idx="15">
                  <c:v>ესტონეთი</c:v>
                </c:pt>
                <c:pt idx="16">
                  <c:v>საბერძნეთი</c:v>
                </c:pt>
                <c:pt idx="17">
                  <c:v>ჩეხეთი</c:v>
                </c:pt>
                <c:pt idx="18">
                  <c:v>იტალია</c:v>
                </c:pt>
                <c:pt idx="19">
                  <c:v>კორეის რესპუბლიკა</c:v>
                </c:pt>
              </c:strCache>
            </c:strRef>
          </c:cat>
          <c:val>
            <c:numRef>
              <c:f>Sheet1!$B$2:$B$21</c:f>
              <c:numCache>
                <c:formatCode>#,##0</c:formatCode>
                <c:ptCount val="20"/>
                <c:pt idx="0">
                  <c:v>19613</c:v>
                </c:pt>
                <c:pt idx="1">
                  <c:v>15670</c:v>
                </c:pt>
                <c:pt idx="2">
                  <c:v>14534</c:v>
                </c:pt>
                <c:pt idx="3">
                  <c:v>12696</c:v>
                </c:pt>
                <c:pt idx="4">
                  <c:v>8897</c:v>
                </c:pt>
                <c:pt idx="5">
                  <c:v>7178</c:v>
                </c:pt>
                <c:pt idx="6">
                  <c:v>7076</c:v>
                </c:pt>
                <c:pt idx="7">
                  <c:v>6927</c:v>
                </c:pt>
                <c:pt idx="8">
                  <c:v>5848</c:v>
                </c:pt>
                <c:pt idx="9">
                  <c:v>5417</c:v>
                </c:pt>
                <c:pt idx="10">
                  <c:v>3758</c:v>
                </c:pt>
                <c:pt idx="11">
                  <c:v>3462</c:v>
                </c:pt>
                <c:pt idx="12">
                  <c:v>3436</c:v>
                </c:pt>
                <c:pt idx="13">
                  <c:v>3253</c:v>
                </c:pt>
                <c:pt idx="14">
                  <c:v>2609</c:v>
                </c:pt>
                <c:pt idx="15">
                  <c:v>2472</c:v>
                </c:pt>
                <c:pt idx="16">
                  <c:v>2366</c:v>
                </c:pt>
                <c:pt idx="17">
                  <c:v>2235</c:v>
                </c:pt>
                <c:pt idx="18">
                  <c:v>2028</c:v>
                </c:pt>
                <c:pt idx="19">
                  <c:v>2005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1E-4C58-A21D-477851FCF8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9786112"/>
        <c:axId val="29787648"/>
      </c:barChart>
      <c:catAx>
        <c:axId val="29786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87648"/>
        <c:crosses val="autoZero"/>
        <c:auto val="1"/>
        <c:lblAlgn val="ctr"/>
        <c:lblOffset val="100"/>
        <c:noMultiLvlLbl val="0"/>
      </c:catAx>
      <c:valAx>
        <c:axId val="297876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29786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32388</c:v>
                </c:pt>
                <c:pt idx="1">
                  <c:v>117932</c:v>
                </c:pt>
                <c:pt idx="2">
                  <c:v>198228</c:v>
                </c:pt>
                <c:pt idx="3">
                  <c:v>134908</c:v>
                </c:pt>
                <c:pt idx="4">
                  <c:v>59894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95-4191-9072-A72EAAB73B4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5.19031071161611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E00-497E-97C2-2C1741367285}"/>
                </c:ext>
              </c:extLst>
            </c:dLbl>
            <c:dLbl>
              <c:idx val="2"/>
              <c:layout>
                <c:manualLayout>
                  <c:x val="0"/>
                  <c:y val="-1.0380621423232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00-497E-97C2-2C1741367285}"/>
                </c:ext>
              </c:extLst>
            </c:dLbl>
            <c:dLbl>
              <c:idx val="3"/>
              <c:layout>
                <c:manualLayout>
                  <c:x val="3.8216562426228117E-3"/>
                  <c:y val="-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E00-497E-97C2-2C1741367285}"/>
                </c:ext>
              </c:extLst>
            </c:dLbl>
            <c:dLbl>
              <c:idx val="4"/>
              <c:layout>
                <c:manualLayout>
                  <c:x val="5.7324843639342173E-3"/>
                  <c:y val="-2.378864928640069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32-490B-9A48-54D2AF1F34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39859</c:v>
                </c:pt>
                <c:pt idx="1">
                  <c:v>119790</c:v>
                </c:pt>
                <c:pt idx="2">
                  <c:v>202802</c:v>
                </c:pt>
                <c:pt idx="3">
                  <c:v>137136</c:v>
                </c:pt>
                <c:pt idx="4">
                  <c:v>60620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95-4191-9072-A72EAAB73B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613056"/>
        <c:axId val="29704960"/>
        <c:axId val="0"/>
      </c:bar3DChart>
      <c:catAx>
        <c:axId val="296130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9704960"/>
        <c:crosses val="autoZero"/>
        <c:auto val="1"/>
        <c:lblAlgn val="ctr"/>
        <c:lblOffset val="100"/>
        <c:noMultiLvlLbl val="0"/>
      </c:catAx>
      <c:valAx>
        <c:axId val="29704960"/>
        <c:scaling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2961305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108281213113358E-3"/>
                  <c:y val="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7E-4A9A-B201-3AACB0BEFD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26198</c:v>
                </c:pt>
                <c:pt idx="1">
                  <c:v>62448</c:v>
                </c:pt>
                <c:pt idx="2">
                  <c:v>80101</c:v>
                </c:pt>
                <c:pt idx="3">
                  <c:v>76845</c:v>
                </c:pt>
                <c:pt idx="4">
                  <c:v>50321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0F-4B17-B083-A1F8A90E4C1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5.19031071161611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7E-4A9A-B201-3AACB0BEFDBA}"/>
                </c:ext>
              </c:extLst>
            </c:dLbl>
            <c:dLbl>
              <c:idx val="1"/>
              <c:layout>
                <c:manualLayout>
                  <c:x val="-3.821656242622882E-3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D72-4A4F-A8C5-C1712669A8A6}"/>
                </c:ext>
              </c:extLst>
            </c:dLbl>
            <c:dLbl>
              <c:idx val="2"/>
              <c:layout>
                <c:manualLayout>
                  <c:x val="3.8216562426226716E-3"/>
                  <c:y val="-1.0380621423232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72-4A4F-A8C5-C1712669A8A6}"/>
                </c:ext>
              </c:extLst>
            </c:dLbl>
            <c:dLbl>
              <c:idx val="3"/>
              <c:layout>
                <c:manualLayout>
                  <c:x val="1.9108281213114058E-3"/>
                  <c:y val="-5.19031071161611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D72-4A4F-A8C5-C1712669A8A6}"/>
                </c:ext>
              </c:extLst>
            </c:dLbl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0F-4B17-B083-A1F8A90E4C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32838</c:v>
                </c:pt>
                <c:pt idx="1">
                  <c:v>65273</c:v>
                </c:pt>
                <c:pt idx="2">
                  <c:v>85193</c:v>
                </c:pt>
                <c:pt idx="3">
                  <c:v>80408</c:v>
                </c:pt>
                <c:pt idx="4">
                  <c:v>51353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0F-4B17-B083-A1F8A90E4C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901952"/>
        <c:axId val="29903488"/>
        <c:axId val="0"/>
      </c:bar3DChart>
      <c:catAx>
        <c:axId val="299019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9903488"/>
        <c:crosses val="autoZero"/>
        <c:auto val="1"/>
        <c:lblAlgn val="ctr"/>
        <c:lblOffset val="100"/>
        <c:noMultiLvlLbl val="0"/>
      </c:catAx>
      <c:valAx>
        <c:axId val="29903488"/>
        <c:scaling>
          <c:orientation val="minMax"/>
          <c:max val="10000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2990195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611841720463298E-2"/>
          <c:y val="0"/>
          <c:w val="0.95721992602140105"/>
          <c:h val="0.7422629730718883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pattFill prst="ltDn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Lbls>
            <c:dLbl>
              <c:idx val="0"/>
              <c:layout>
                <c:manualLayout>
                  <c:x val="7.778195268836134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E3-47B4-8876-349D28B57717}"/>
                </c:ext>
              </c:extLst>
            </c:dLbl>
            <c:dLbl>
              <c:idx val="1"/>
              <c:layout>
                <c:manualLayout>
                  <c:x val="5.83364645162716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E3-47B4-8876-349D28B577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360091</c:v>
                </c:pt>
                <c:pt idx="1">
                  <c:v>384700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2-477F-BFDC-AF82EE0DF0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pattFill prst="ltDnDiag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1.1667292903254255E-2"/>
                  <c:y val="5.31811988130956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E3-47B4-8876-349D28B57717}"/>
                </c:ext>
              </c:extLst>
            </c:dLbl>
            <c:dLbl>
              <c:idx val="1"/>
              <c:layout>
                <c:manualLayout>
                  <c:x val="9.7227440860451781E-3"/>
                  <c:y val="-5.31811988130961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E3-47B4-8876-349D28B577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338425</c:v>
                </c:pt>
                <c:pt idx="1">
                  <c:v>379624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62-477F-BFDC-AF82EE0DF0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57555584"/>
        <c:axId val="57565568"/>
        <c:axId val="0"/>
      </c:bar3DChart>
      <c:catAx>
        <c:axId val="57555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565568"/>
        <c:crosses val="autoZero"/>
        <c:auto val="1"/>
        <c:lblAlgn val="ctr"/>
        <c:lblOffset val="100"/>
        <c:noMultiLvlLbl val="0"/>
      </c:catAx>
      <c:valAx>
        <c:axId val="57565568"/>
        <c:scaling>
          <c:orientation val="minMax"/>
          <c:max val="2200000"/>
        </c:scaling>
        <c:delete val="1"/>
        <c:axPos val="b"/>
        <c:numFmt formatCode="General" sourceLinked="1"/>
        <c:majorTickMark val="none"/>
        <c:minorTickMark val="none"/>
        <c:tickLblPos val="nextTo"/>
        <c:crossAx val="57555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361849912066584"/>
          <c:y val="0.76744531758388179"/>
          <c:w val="0.28109570885541402"/>
          <c:h val="0.108829670251442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13719</c:v>
                </c:pt>
                <c:pt idx="1">
                  <c:v>56688</c:v>
                </c:pt>
                <c:pt idx="2">
                  <c:v>77815</c:v>
                </c:pt>
                <c:pt idx="3">
                  <c:v>48950</c:v>
                </c:pt>
                <c:pt idx="4">
                  <c:v>17472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C1-4383-85C7-719A5719EBE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dLbls>
            <c:dLbl>
              <c:idx val="0"/>
              <c:layout>
                <c:manualLayout>
                  <c:x val="3.8216562426228117E-3"/>
                  <c:y val="-2.5951553558080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A68-4D14-A307-24DF96B7918B}"/>
                </c:ext>
              </c:extLst>
            </c:dLbl>
            <c:dLbl>
              <c:idx val="2"/>
              <c:layout>
                <c:manualLayout>
                  <c:x val="-1.5045890718987447E-7"/>
                  <c:y val="-3.1141864269696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C1-4383-85C7-719A5719EBE3}"/>
                </c:ext>
              </c:extLst>
            </c:dLbl>
            <c:dLbl>
              <c:idx val="4"/>
              <c:layout>
                <c:manualLayout>
                  <c:x val="0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C1-4383-85C7-719A5719EB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11480</c:v>
                </c:pt>
                <c:pt idx="1">
                  <c:v>56307</c:v>
                </c:pt>
                <c:pt idx="2">
                  <c:v>78543</c:v>
                </c:pt>
                <c:pt idx="3">
                  <c:v>48680</c:v>
                </c:pt>
                <c:pt idx="4">
                  <c:v>17190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C1-4383-85C7-719A5719EB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13120"/>
        <c:axId val="65414656"/>
        <c:axId val="0"/>
      </c:bar3DChart>
      <c:catAx>
        <c:axId val="654131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65414656"/>
        <c:crosses val="autoZero"/>
        <c:auto val="1"/>
        <c:lblAlgn val="ctr"/>
        <c:lblOffset val="100"/>
        <c:noMultiLvlLbl val="0"/>
      </c:catAx>
      <c:valAx>
        <c:axId val="65414656"/>
        <c:scaling>
          <c:orientation val="minMax"/>
          <c:max val="9000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6541312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/>
      </a:solidFill>
      <a:sp3d/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0.35952</cdr:x>
      <cdr:y>0</cdr:y>
    </cdr:from>
    <cdr:to>
      <cdr:x>0.72545</cdr:x>
      <cdr:y>0.16261</cdr:y>
    </cdr:to>
    <cdr:sp macro="" textlink="">
      <cdr:nvSpPr>
        <cdr:cNvPr id="2" name="Title 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1455143" y="-2365560"/>
          <a:ext cx="1481093" cy="36353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2">
              <a:lumMod val="40000"/>
              <a:lumOff val="60000"/>
            </a:schemeClr>
          </a:solidFill>
          <a:prstDash val="sysDash"/>
        </a:ln>
      </cdr:spPr>
      <cdr:txBody>
        <a:bodyPr xmlns:a="http://schemas.openxmlformats.org/drawingml/2006/main" vert="horz" lIns="91440" tIns="45720" rIns="91440" bIns="45720" rtlCol="0" anchor="b"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0" algn="ctr"/>
          <a:r>
            <a:rPr lang="ka-GE" sz="900" i="1" dirty="0" smtClean="0"/>
            <a:t>პორტები– </a:t>
          </a:r>
        </a:p>
        <a:p xmlns:a="http://schemas.openxmlformats.org/drawingml/2006/main">
          <a:pPr lvl="0" algn="ctr"/>
          <a:r>
            <a:rPr lang="ka-GE" sz="900" b="1" i="1" dirty="0"/>
            <a:t>2</a:t>
          </a:r>
          <a:r>
            <a:rPr lang="ka-GE" sz="900" b="1" i="1" dirty="0" smtClean="0"/>
            <a:t> 235-</a:t>
          </a:r>
          <a:r>
            <a:rPr lang="ka-GE" sz="900" i="1" dirty="0" smtClean="0"/>
            <a:t>ჯერ</a:t>
          </a:r>
          <a:endParaRPr lang="en-US" sz="900" i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5D8BA-589C-4C86-8FAA-DC361E30451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9C2F0-1C49-41AF-915B-8A5729E21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23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331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73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655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44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26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50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89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18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74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63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65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63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7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7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2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1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6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3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1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8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0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1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4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8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01685-5A90-4ABD-A358-200BB0725D2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3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7.xml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chart" Target="../charts/chart16.xml"/><Relationship Id="rId10" Type="http://schemas.microsoft.com/office/2007/relationships/hdphoto" Target="../media/hdphoto2.wdp"/><Relationship Id="rId4" Type="http://schemas.openxmlformats.org/officeDocument/2006/relationships/chart" Target="../charts/chart15.xml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0.xml"/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chart" Target="../charts/chart19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9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3.png"/><Relationship Id="rId5" Type="http://schemas.openxmlformats.org/officeDocument/2006/relationships/chart" Target="../charts/chart12.xml"/><Relationship Id="rId10" Type="http://schemas.openxmlformats.org/officeDocument/2006/relationships/chart" Target="../charts/chart14.xml"/><Relationship Id="rId4" Type="http://schemas.openxmlformats.org/officeDocument/2006/relationships/chart" Target="../charts/chart11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814553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60772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9" name="TextBox 1"/>
          <p:cNvSpPr txBox="1">
            <a:spLocks noChangeArrowheads="1"/>
          </p:cNvSpPr>
          <p:nvPr/>
        </p:nvSpPr>
        <p:spPr bwMode="auto">
          <a:xfrm>
            <a:off x="4965912" y="2200368"/>
            <a:ext cx="697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საქართველოს სახელმწიფო საზღვრის კვეთის სტატისტიკა</a:t>
            </a:r>
          </a:p>
          <a:p>
            <a:pPr algn="ctr">
              <a:lnSpc>
                <a:spcPct val="150000"/>
              </a:lnSpc>
            </a:pPr>
            <a:r>
              <a:rPr lang="ka-GE" sz="1600" b="1" dirty="0" smtClean="0"/>
              <a:t> </a:t>
            </a:r>
            <a:r>
              <a:rPr lang="ka-GE" sz="16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(სექტემბერი, 2019 წელი)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6806666" y="6481417"/>
            <a:ext cx="5257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a-GE" sz="900" dirty="0"/>
              <a:t>© </a:t>
            </a:r>
            <a:r>
              <a:rPr lang="ka-GE" sz="900" dirty="0" smtClean="0">
                <a:latin typeface="Sylfaen (Body)"/>
              </a:rPr>
              <a:t>2022, </a:t>
            </a:r>
            <a:r>
              <a:rPr lang="en-US" sz="900" dirty="0" smtClean="0">
                <a:latin typeface="Sylfaen (Body)"/>
              </a:rPr>
              <a:t> </a:t>
            </a:r>
            <a:r>
              <a:rPr lang="ka-GE" sz="900" dirty="0">
                <a:latin typeface="Sylfaen (Body)"/>
              </a:rPr>
              <a:t>შსს საინფორმაციო-ანალიტიკური დეპარტამენტი</a:t>
            </a:r>
            <a:r>
              <a:rPr lang="en-US" sz="900" dirty="0">
                <a:latin typeface="Sylfaen (Body)"/>
              </a:rPr>
              <a:t> - </a:t>
            </a:r>
            <a:r>
              <a:rPr lang="ka-GE" sz="900" dirty="0">
                <a:latin typeface="Sylfaen (Body)"/>
              </a:rPr>
              <a:t>საინფორმაციო  ცენტრი</a:t>
            </a:r>
            <a:endParaRPr lang="en-US" sz="900" dirty="0">
              <a:latin typeface="Sylfaen (Body)"/>
            </a:endParaRPr>
          </a:p>
        </p:txBody>
      </p:sp>
    </p:spTree>
    <p:extLst>
      <p:ext uri="{BB962C8B-B14F-4D97-AF65-F5344CB8AC3E}">
        <p14:creationId xmlns:p14="http://schemas.microsoft.com/office/powerpoint/2010/main" val="321071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690963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78796" y="-4442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2065999"/>
              </p:ext>
            </p:extLst>
          </p:nvPr>
        </p:nvGraphicFramePr>
        <p:xfrm>
          <a:off x="2183394" y="869088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4" name="Title 1"/>
          <p:cNvSpPr txBox="1">
            <a:spLocks/>
          </p:cNvSpPr>
          <p:nvPr/>
        </p:nvSpPr>
        <p:spPr>
          <a:xfrm>
            <a:off x="1766672" y="95365"/>
            <a:ext cx="9383156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 smtClean="0"/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Headings)"/>
              </a:rPr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Headings)"/>
              </a:rPr>
              <a:t>სასაზღვრო-გამტარი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(სექტემბერი, 2019 წელი)</a:t>
            </a:r>
            <a:endParaRPr lang="en-US" sz="3000" b="1" dirty="0">
              <a:latin typeface="Sylfaen (Headings)"/>
            </a:endParaRPr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graphicFrame>
        <p:nvGraphicFramePr>
          <p:cNvPr id="65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0831846"/>
              </p:ext>
            </p:extLst>
          </p:nvPr>
        </p:nvGraphicFramePr>
        <p:xfrm>
          <a:off x="5251887" y="2365560"/>
          <a:ext cx="4047476" cy="2235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7" name="Title 1"/>
          <p:cNvSpPr txBox="1">
            <a:spLocks/>
          </p:cNvSpPr>
          <p:nvPr/>
        </p:nvSpPr>
        <p:spPr>
          <a:xfrm>
            <a:off x="2041778" y="2749599"/>
            <a:ext cx="2902638" cy="1381328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</a:pPr>
            <a:r>
              <a:rPr lang="ka-GE" sz="1200" b="1" dirty="0">
                <a:latin typeface="Sylfaen (Headings)"/>
              </a:rPr>
              <a:t>საავტომობილო ტრანსპორტის </a:t>
            </a:r>
            <a:r>
              <a:rPr lang="ka-GE" sz="1200" b="1" dirty="0" smtClean="0">
                <a:latin typeface="Sylfaen (Headings)"/>
              </a:rPr>
              <a:t>მოძრაობის დინამიკა მოსაზღვრე ქვეყნების მიხედვით </a:t>
            </a:r>
          </a:p>
          <a:p>
            <a:pPr lvl="0">
              <a:lnSpc>
                <a:spcPct val="100000"/>
              </a:lnSpc>
            </a:pPr>
            <a:r>
              <a:rPr lang="ka-GE" sz="1200" dirty="0" smtClean="0">
                <a:latin typeface="Sylfaen (Headings)"/>
              </a:rPr>
              <a:t>კვეთების</a:t>
            </a:r>
            <a:endParaRPr lang="en-US" sz="1200" dirty="0">
              <a:latin typeface="Sylfaen (Headings)"/>
            </a:endParaRPr>
          </a:p>
          <a:p>
            <a:pPr lvl="0">
              <a:lnSpc>
                <a:spcPct val="100000"/>
              </a:lnSpc>
            </a:pPr>
            <a:r>
              <a:rPr lang="ka-GE" sz="1200" dirty="0" smtClean="0">
                <a:latin typeface="Sylfaen (Headings)"/>
              </a:rPr>
              <a:t>რაოდენობა </a:t>
            </a:r>
            <a:r>
              <a:rPr lang="ka-GE" sz="1200" dirty="0">
                <a:latin typeface="Sylfaen (Headings)"/>
              </a:rPr>
              <a:t>ორივე </a:t>
            </a:r>
            <a:r>
              <a:rPr lang="ka-GE" sz="1200" dirty="0" smtClean="0">
                <a:latin typeface="Sylfaen (Headings)"/>
              </a:rPr>
              <a:t>მიმართულებით:  </a:t>
            </a:r>
            <a:endParaRPr lang="en-US" sz="1200" dirty="0" smtClean="0">
              <a:latin typeface="Sylfaen (Headings)"/>
            </a:endParaRPr>
          </a:p>
          <a:p>
            <a:pPr lvl="0">
              <a:lnSpc>
                <a:spcPct val="100000"/>
              </a:lnSpc>
            </a:pPr>
            <a:r>
              <a:rPr lang="ka-GE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431 293</a:t>
            </a:r>
            <a:endParaRPr lang="en-US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Headings)"/>
            </a:endParaRPr>
          </a:p>
        </p:txBody>
      </p:sp>
      <p:sp>
        <p:nvSpPr>
          <p:cNvPr id="68" name="Title 1"/>
          <p:cNvSpPr txBox="1">
            <a:spLocks/>
          </p:cNvSpPr>
          <p:nvPr/>
        </p:nvSpPr>
        <p:spPr>
          <a:xfrm>
            <a:off x="8293695" y="2464439"/>
            <a:ext cx="1118814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თურქეთისკენ/ თურქეთიდან - </a:t>
            </a:r>
            <a:r>
              <a:rPr lang="ka-GE" sz="900" i="1" dirty="0" smtClean="0"/>
              <a:t>   </a:t>
            </a:r>
            <a:r>
              <a:rPr lang="ka-GE" sz="900" b="1" i="1" dirty="0" smtClean="0"/>
              <a:t>70 490-</a:t>
            </a:r>
            <a:r>
              <a:rPr lang="ka-GE" sz="900" i="1" dirty="0" smtClean="0"/>
              <a:t>ჯერ</a:t>
            </a:r>
            <a:endParaRPr lang="ka-GE" sz="900" i="1" dirty="0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8157508" y="3949232"/>
            <a:ext cx="139118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სომხეთისკენ/</a:t>
            </a:r>
          </a:p>
          <a:p>
            <a:pPr lvl="0"/>
            <a:r>
              <a:rPr lang="ka-GE" sz="900" i="1" dirty="0"/>
              <a:t>სომხეთიდან - </a:t>
            </a:r>
            <a:endParaRPr lang="ka-GE" sz="900" i="1" dirty="0" smtClean="0"/>
          </a:p>
          <a:p>
            <a:pPr lvl="0"/>
            <a:r>
              <a:rPr lang="ka-GE" sz="900" b="1" i="1" dirty="0" smtClean="0"/>
              <a:t>145 048-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sp>
        <p:nvSpPr>
          <p:cNvPr id="70" name="Title 1"/>
          <p:cNvSpPr txBox="1">
            <a:spLocks/>
          </p:cNvSpPr>
          <p:nvPr/>
        </p:nvSpPr>
        <p:spPr>
          <a:xfrm>
            <a:off x="5267454" y="3610624"/>
            <a:ext cx="127973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აზერბაიჯანისკენ</a:t>
            </a:r>
          </a:p>
          <a:p>
            <a:pPr lvl="0"/>
            <a:r>
              <a:rPr lang="ka-GE" sz="900" i="1" dirty="0"/>
              <a:t>/აზერბაიჯანიდან – </a:t>
            </a:r>
            <a:r>
              <a:rPr lang="ka-GE" sz="900" b="1" i="1" dirty="0" smtClean="0"/>
              <a:t>106 796-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5251887" y="2681323"/>
            <a:ext cx="139118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რუსეთისკენ/</a:t>
            </a:r>
          </a:p>
          <a:p>
            <a:pPr lvl="0"/>
            <a:r>
              <a:rPr lang="ka-GE" sz="900" i="1" dirty="0"/>
              <a:t>რუსეთიდან – </a:t>
            </a:r>
          </a:p>
          <a:p>
            <a:pPr lvl="0"/>
            <a:r>
              <a:rPr lang="ka-GE" sz="900" b="1" i="1" dirty="0" smtClean="0"/>
              <a:t>106 724-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99000"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359" y="985651"/>
            <a:ext cx="825769" cy="488573"/>
          </a:xfrm>
          <a:prstGeom prst="rect">
            <a:avLst/>
          </a:prstGeom>
        </p:spPr>
      </p:pic>
      <p:graphicFrame>
        <p:nvGraphicFramePr>
          <p:cNvPr id="7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2717105"/>
              </p:ext>
            </p:extLst>
          </p:nvPr>
        </p:nvGraphicFramePr>
        <p:xfrm>
          <a:off x="2282936" y="5095877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-100000"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449" y="5092535"/>
            <a:ext cx="833691" cy="62518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83394" y="4676027"/>
            <a:ext cx="779926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000" b="1" dirty="0">
                <a:latin typeface="Sylfaen (Body)"/>
              </a:rPr>
              <a:t>საავტომობილო ტრანსპორტის </a:t>
            </a:r>
            <a:r>
              <a:rPr lang="ka-GE" sz="1000" b="1" dirty="0" smtClean="0">
                <a:latin typeface="Sylfaen (Body)"/>
              </a:rPr>
              <a:t>მისაბმელების მოძრაობის </a:t>
            </a:r>
            <a:r>
              <a:rPr lang="ka-GE" sz="1000" b="1" dirty="0">
                <a:latin typeface="Sylfaen (Body)"/>
              </a:rPr>
              <a:t>დინამიკა </a:t>
            </a:r>
          </a:p>
          <a:p>
            <a:pPr algn="ctr">
              <a:lnSpc>
                <a:spcPct val="150000"/>
              </a:lnSpc>
            </a:pPr>
            <a:r>
              <a:rPr lang="ka-GE" sz="1000" b="1" dirty="0">
                <a:latin typeface="Sylfaen (Body)"/>
              </a:rPr>
              <a:t>სასაზღვრო-გამტარი პუნქტების მიხედვით  </a:t>
            </a:r>
          </a:p>
          <a:p>
            <a:pPr algn="ctr">
              <a:lnSpc>
                <a:spcPct val="150000"/>
              </a:lnSpc>
            </a:pPr>
            <a:r>
              <a:rPr lang="ka-GE" sz="1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(სექტემბერი, 2019 </a:t>
            </a:r>
            <a:r>
              <a:rPr lang="ka-GE" sz="1000" b="1" dirty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წელი)</a:t>
            </a:r>
            <a:endParaRPr lang="en-US" sz="1000" b="1" dirty="0">
              <a:latin typeface="Sylfaen (Body)"/>
            </a:endParaRPr>
          </a:p>
        </p:txBody>
      </p:sp>
    </p:spTree>
    <p:extLst>
      <p:ext uri="{BB962C8B-B14F-4D97-AF65-F5344CB8AC3E}">
        <p14:creationId xmlns:p14="http://schemas.microsoft.com/office/powerpoint/2010/main" val="147442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694 L 0.6582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0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5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25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25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25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8" grpId="0">
        <p:bldAsOne/>
      </p:bldGraphic>
      <p:bldP spid="64" grpId="0"/>
      <p:bldGraphic spid="65" grpId="0">
        <p:bldAsOne/>
      </p:bldGraphic>
      <p:bldP spid="67" grpId="0" animBg="1"/>
      <p:bldP spid="68" grpId="0" animBg="1"/>
      <p:bldP spid="69" grpId="0" animBg="1"/>
      <p:bldP spid="70" grpId="0" animBg="1"/>
      <p:bldP spid="71" grpId="0" animBg="1"/>
      <p:bldGraphic spid="78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37710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23129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3524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9" name="Title 1"/>
          <p:cNvSpPr txBox="1">
            <a:spLocks/>
          </p:cNvSpPr>
          <p:nvPr/>
        </p:nvSpPr>
        <p:spPr>
          <a:xfrm>
            <a:off x="2826848" y="262331"/>
            <a:ext cx="745349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400" b="1" dirty="0" smtClean="0">
                <a:latin typeface="Sylfaen (Headings)"/>
              </a:rPr>
              <a:t>საავტომობილო </a:t>
            </a:r>
            <a:r>
              <a:rPr lang="ka-GE" sz="1400" b="1" dirty="0">
                <a:latin typeface="Sylfaen (Headings)"/>
              </a:rPr>
              <a:t>ტრანსპორტის </a:t>
            </a:r>
            <a:r>
              <a:rPr lang="ka-GE" sz="1400" b="1" dirty="0" smtClean="0">
                <a:latin typeface="Sylfaen (Headings)"/>
              </a:rPr>
              <a:t>ტრანზიტული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(სექტემბერი, 2019 წელი)</a:t>
            </a:r>
            <a:endParaRPr lang="en-US" sz="1300" b="1" dirty="0">
              <a:latin typeface="Sylfaen (Headings)"/>
            </a:endParaRPr>
          </a:p>
        </p:txBody>
      </p:sp>
      <p:graphicFrame>
        <p:nvGraphicFramePr>
          <p:cNvPr id="7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1328357"/>
              </p:ext>
            </p:extLst>
          </p:nvPr>
        </p:nvGraphicFramePr>
        <p:xfrm>
          <a:off x="2776660" y="1729714"/>
          <a:ext cx="8137532" cy="366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4967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694 L 0.6506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9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Graphic spid="70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2" descr="Image result for train icon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" y="4979936"/>
            <a:ext cx="1113033" cy="1113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2645923" y="369794"/>
            <a:ext cx="60603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1400" b="1" dirty="0"/>
              <a:t> </a:t>
            </a:r>
            <a:r>
              <a:rPr lang="ka-GE" sz="1400" b="1" dirty="0">
                <a:latin typeface="Sylfaen (Body)"/>
              </a:rPr>
              <a:t>სარკინიგზო </a:t>
            </a:r>
            <a:r>
              <a:rPr lang="ka-GE" sz="1400" b="1" dirty="0" smtClean="0">
                <a:latin typeface="Sylfaen (Body)"/>
              </a:rPr>
              <a:t>ტრანსპორტის </a:t>
            </a:r>
            <a:r>
              <a:rPr lang="ka-GE" sz="1400" b="1" dirty="0">
                <a:latin typeface="Sylfaen (Body)"/>
              </a:rPr>
              <a:t>მოძრაობის დინამიკა</a:t>
            </a:r>
            <a:r>
              <a:rPr lang="en-US" sz="1400" b="1" dirty="0">
                <a:latin typeface="Sylfaen (Body)"/>
              </a:rPr>
              <a:t> </a:t>
            </a:r>
            <a:endParaRPr lang="ka-GE" sz="1400" b="1" dirty="0" smtClean="0">
              <a:latin typeface="Sylfaen (Body)"/>
            </a:endParaRPr>
          </a:p>
          <a:p>
            <a:pPr algn="ctr"/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(სექტემბერი, 2019 წელი)</a:t>
            </a:r>
            <a:endParaRPr lang="en-US" sz="1200" b="1" dirty="0">
              <a:latin typeface="Sylfaen (Body)"/>
            </a:endParaRPr>
          </a:p>
          <a:p>
            <a:pPr algn="ctr"/>
            <a:endParaRPr lang="en-US" sz="14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2770" y="-5124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7" name="Rectangle 66"/>
          <p:cNvSpPr/>
          <p:nvPr/>
        </p:nvSpPr>
        <p:spPr>
          <a:xfrm>
            <a:off x="1889292" y="3385932"/>
            <a:ext cx="727388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400" b="1" dirty="0" smtClean="0">
                <a:latin typeface="Sylfaen (Body)"/>
              </a:rPr>
              <a:t>საზღვაო რეისების დინამიკა</a:t>
            </a:r>
            <a:r>
              <a:rPr lang="en-US" sz="1400" b="1" dirty="0" smtClean="0">
                <a:latin typeface="Sylfaen (Body)"/>
              </a:rPr>
              <a:t> </a:t>
            </a:r>
            <a:r>
              <a:rPr lang="en-US" sz="1400" b="1" dirty="0">
                <a:latin typeface="Sylfaen (Body)"/>
              </a:rPr>
              <a:t>(</a:t>
            </a:r>
            <a:r>
              <a:rPr lang="ka-GE" sz="1400" b="1" dirty="0" smtClean="0">
                <a:latin typeface="Sylfaen (Body)"/>
              </a:rPr>
              <a:t>შემოსვლა</a:t>
            </a:r>
            <a:r>
              <a:rPr lang="ka-GE" sz="1400" b="1" dirty="0">
                <a:latin typeface="Sylfaen (Body)"/>
              </a:rPr>
              <a:t> </a:t>
            </a:r>
            <a:r>
              <a:rPr lang="ka-GE" sz="1400" dirty="0" smtClean="0">
                <a:latin typeface="Sylfaen (Body)"/>
              </a:rPr>
              <a:t>+</a:t>
            </a:r>
            <a:r>
              <a:rPr lang="ka-GE" sz="1400" b="1" dirty="0" smtClean="0">
                <a:latin typeface="Sylfaen (Body)"/>
              </a:rPr>
              <a:t> გასვლა</a:t>
            </a:r>
            <a:r>
              <a:rPr lang="en-US" sz="1400" b="1" dirty="0" smtClean="0">
                <a:latin typeface="Sylfaen (Body)"/>
              </a:rPr>
              <a:t>)</a:t>
            </a:r>
            <a:br>
              <a:rPr lang="en-US" sz="1400" b="1" dirty="0" smtClean="0">
                <a:latin typeface="Sylfaen (Body)"/>
              </a:rPr>
            </a:br>
            <a:r>
              <a:rPr lang="ka-GE" sz="1400" b="1" dirty="0" smtClean="0"/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(სექტემბერი, 2019 წელი)</a:t>
            </a:r>
            <a:endParaRPr lang="en-US" sz="1200" b="1" dirty="0" smtClean="0">
              <a:latin typeface="Sylfaen (Body)"/>
            </a:endParaRPr>
          </a:p>
          <a:p>
            <a:pPr algn="ctr">
              <a:lnSpc>
                <a:spcPct val="150000"/>
              </a:lnSpc>
            </a:pPr>
            <a:endParaRPr lang="en-US" sz="1400" b="1" dirty="0"/>
          </a:p>
        </p:txBody>
      </p:sp>
      <p:graphicFrame>
        <p:nvGraphicFramePr>
          <p:cNvPr id="6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1577471"/>
              </p:ext>
            </p:extLst>
          </p:nvPr>
        </p:nvGraphicFramePr>
        <p:xfrm>
          <a:off x="2000159" y="4166700"/>
          <a:ext cx="6771308" cy="2403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69" name="Picture 2" descr="Image result for ship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79578" y="5067319"/>
            <a:ext cx="1800760" cy="1117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rain icon png"/>
          <p:cNvPicPr>
            <a:picLocks noChangeAspect="1" noChangeArrowheads="1"/>
          </p:cNvPicPr>
          <p:nvPr/>
        </p:nvPicPr>
        <p:blipFill>
          <a:blip r:embed="rId7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994" y="1431896"/>
            <a:ext cx="1522824" cy="1522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9" name="Chart 58"/>
          <p:cNvGraphicFramePr/>
          <p:nvPr>
            <p:extLst>
              <p:ext uri="{D42A27DB-BD31-4B8C-83A1-F6EECF244321}">
                <p14:modId xmlns:p14="http://schemas.microsoft.com/office/powerpoint/2010/main" val="3374273857"/>
              </p:ext>
            </p:extLst>
          </p:nvPr>
        </p:nvGraphicFramePr>
        <p:xfrm>
          <a:off x="3336834" y="937831"/>
          <a:ext cx="5713797" cy="2435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05280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0.00694 L 0.69063 0.00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31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75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25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7" grpId="0"/>
      <p:bldGraphic spid="68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542909" y="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295650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3370240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377449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extBox 1"/>
          <p:cNvSpPr txBox="1">
            <a:spLocks noChangeArrowheads="1"/>
          </p:cNvSpPr>
          <p:nvPr/>
        </p:nvSpPr>
        <p:spPr bwMode="auto">
          <a:xfrm>
            <a:off x="619315" y="2634516"/>
            <a:ext cx="6974800" cy="1495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გმადლობთ </a:t>
            </a:r>
          </a:p>
          <a:p>
            <a:pPr algn="ctr">
              <a:lnSpc>
                <a:spcPct val="150000"/>
              </a:lnSpc>
            </a:pPr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ყურადღებისათვის!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</p:txBody>
      </p:sp>
    </p:spTree>
    <p:extLst>
      <p:ext uri="{BB962C8B-B14F-4D97-AF65-F5344CB8AC3E}">
        <p14:creationId xmlns:p14="http://schemas.microsoft.com/office/powerpoint/2010/main" val="56587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814553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60772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-1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7" name="Rectangle 56"/>
          <p:cNvSpPr/>
          <p:nvPr/>
        </p:nvSpPr>
        <p:spPr>
          <a:xfrm>
            <a:off x="5199520" y="145501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b="1" dirty="0">
                <a:latin typeface="Sylfaen (Headings)"/>
              </a:rPr>
              <a:t>საქართველოს სახელმწიფო საზღვარი</a:t>
            </a:r>
            <a:endParaRPr lang="en-US" b="1" dirty="0">
              <a:latin typeface="Sylfaen (Headings)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4549250" y="3814376"/>
            <a:ext cx="1738124" cy="1695579"/>
          </a:xfrm>
          <a:prstGeom prst="round2Same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 rot="10800000">
            <a:off x="4549249" y="4983064"/>
            <a:ext cx="1738123" cy="1762978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67047" y="4067462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აეროპორტები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7" name="Picture 4" descr="Image result for airport icon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199" y="4505185"/>
            <a:ext cx="561820" cy="505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Rectangle 68"/>
          <p:cNvSpPr/>
          <p:nvPr/>
        </p:nvSpPr>
        <p:spPr>
          <a:xfrm>
            <a:off x="4443478" y="5432225"/>
            <a:ext cx="18722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თბილისის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ბათუმის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ქუთაისის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" name="Round Same Side Corner Rectangle 142"/>
          <p:cNvSpPr/>
          <p:nvPr/>
        </p:nvSpPr>
        <p:spPr>
          <a:xfrm>
            <a:off x="9174901" y="3814375"/>
            <a:ext cx="1738124" cy="1695579"/>
          </a:xfrm>
          <a:prstGeom prst="round2Same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 rot="10800000">
            <a:off x="9174901" y="4913717"/>
            <a:ext cx="1738123" cy="1832324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5" name="TextBox 144"/>
          <p:cNvSpPr txBox="1"/>
          <p:nvPr/>
        </p:nvSpPr>
        <p:spPr>
          <a:xfrm>
            <a:off x="9174901" y="4067462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რკინიგზა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9" name="Picture 8" descr="Image result for railway icon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5163" y="4538992"/>
            <a:ext cx="917597" cy="559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" name="Round Same Side Corner Rectangle 137"/>
          <p:cNvSpPr/>
          <p:nvPr/>
        </p:nvSpPr>
        <p:spPr>
          <a:xfrm>
            <a:off x="6904200" y="3802172"/>
            <a:ext cx="1738124" cy="1630054"/>
          </a:xfrm>
          <a:prstGeom prst="round2Same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 rot="10800000">
            <a:off x="6904200" y="4901512"/>
            <a:ext cx="1738123" cy="1844529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6904200" y="4048350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პორტები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8" name="Picture 6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639" y="4551167"/>
            <a:ext cx="689245" cy="419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0" name="Rectangle 149"/>
          <p:cNvSpPr/>
          <p:nvPr/>
        </p:nvSpPr>
        <p:spPr>
          <a:xfrm>
            <a:off x="7026014" y="5525899"/>
            <a:ext cx="1752600" cy="89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ბათუმის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ფოთის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ყულევის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9259149" y="5500847"/>
            <a:ext cx="2087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სადახლოს</a:t>
            </a:r>
            <a:r>
              <a: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გარდაბნის 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კარწახის 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CC99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878" y="1230655"/>
            <a:ext cx="3542130" cy="1862730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grpSp>
        <p:nvGrpSpPr>
          <p:cNvPr id="77" name="Group 76"/>
          <p:cNvGrpSpPr/>
          <p:nvPr/>
        </p:nvGrpSpPr>
        <p:grpSpPr>
          <a:xfrm>
            <a:off x="6315686" y="909444"/>
            <a:ext cx="1186126" cy="713606"/>
            <a:chOff x="1796115" y="1237222"/>
            <a:chExt cx="1192585" cy="508426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2636077" y="1247002"/>
              <a:ext cx="352623" cy="498646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1796115" y="1237222"/>
              <a:ext cx="839962" cy="978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TextBox 129"/>
          <p:cNvSpPr txBox="1"/>
          <p:nvPr/>
        </p:nvSpPr>
        <p:spPr>
          <a:xfrm>
            <a:off x="4089278" y="746058"/>
            <a:ext cx="226168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u="sng" dirty="0" err="1" smtClean="0">
                <a:solidFill>
                  <a:srgbClr val="FF7C80"/>
                </a:solidFill>
                <a:latin typeface="AcadMtavr" pitchFamily="2" charset="0"/>
              </a:rPr>
              <a:t>ruseTis</a:t>
            </a:r>
            <a:r>
              <a:rPr lang="en-US" sz="900" b="1" u="sng" dirty="0" smtClean="0">
                <a:solidFill>
                  <a:srgbClr val="FF7C80"/>
                </a:solidFill>
                <a:latin typeface="AcadMtavr" pitchFamily="2" charset="0"/>
              </a:rPr>
              <a:t> </a:t>
            </a:r>
            <a:r>
              <a:rPr lang="en-US" sz="900" b="1" u="sng" dirty="0" err="1" smtClean="0">
                <a:solidFill>
                  <a:srgbClr val="FF7C80"/>
                </a:solidFill>
                <a:latin typeface="AcadMtavr" pitchFamily="2" charset="0"/>
              </a:rPr>
              <a:t>federacia</a:t>
            </a:r>
            <a:r>
              <a:rPr lang="en-US" sz="900" b="1" u="sng" dirty="0" smtClean="0">
                <a:solidFill>
                  <a:srgbClr val="FF7C80"/>
                </a:solidFill>
                <a:latin typeface="AcadMtavr" pitchFamily="2" charset="0"/>
              </a:rPr>
              <a:t> – 894 km.</a:t>
            </a:r>
            <a:endParaRPr lang="ka-GE" sz="800" b="1" i="1" u="sng" dirty="0">
              <a:solidFill>
                <a:srgbClr val="FF7C80"/>
              </a:solidFill>
            </a:endParaRPr>
          </a:p>
          <a:p>
            <a:pPr marL="457200" lvl="0" indent="-96838">
              <a:buFont typeface="Arial" panose="020B0604020202020204" pitchFamily="34" charset="0"/>
              <a:buChar char="•"/>
            </a:pPr>
            <a:r>
              <a:rPr lang="ka-GE" sz="700" dirty="0"/>
              <a:t>ყაზბეგი</a:t>
            </a:r>
            <a:endParaRPr lang="en-US" sz="700" dirty="0"/>
          </a:p>
          <a:p>
            <a:pPr algn="r"/>
            <a:endParaRPr lang="ru-RU" sz="800" dirty="0"/>
          </a:p>
        </p:txBody>
      </p:sp>
      <p:grpSp>
        <p:nvGrpSpPr>
          <p:cNvPr id="74" name="Group 73"/>
          <p:cNvGrpSpPr/>
          <p:nvPr/>
        </p:nvGrpSpPr>
        <p:grpSpPr>
          <a:xfrm>
            <a:off x="7326455" y="1320660"/>
            <a:ext cx="284198" cy="281539"/>
            <a:chOff x="7477420" y="2661667"/>
            <a:chExt cx="397026" cy="401166"/>
          </a:xfrm>
        </p:grpSpPr>
        <p:sp>
          <p:nvSpPr>
            <p:cNvPr id="75" name="Teardrop 74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lowchart: Connector 75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8673307" y="2301641"/>
            <a:ext cx="284198" cy="281539"/>
            <a:chOff x="7477420" y="2661667"/>
            <a:chExt cx="397026" cy="401166"/>
          </a:xfrm>
        </p:grpSpPr>
        <p:sp>
          <p:nvSpPr>
            <p:cNvPr id="136" name="Teardrop 135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lowchart: Connector 136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7668361" y="2389738"/>
            <a:ext cx="284198" cy="281539"/>
            <a:chOff x="7477420" y="2661667"/>
            <a:chExt cx="397026" cy="401166"/>
          </a:xfrm>
        </p:grpSpPr>
        <p:sp>
          <p:nvSpPr>
            <p:cNvPr id="142" name="Teardrop 141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lowchart: Connector 145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6984998" y="1956519"/>
            <a:ext cx="284198" cy="281539"/>
            <a:chOff x="7477420" y="2661667"/>
            <a:chExt cx="397026" cy="401166"/>
          </a:xfrm>
        </p:grpSpPr>
        <p:sp>
          <p:nvSpPr>
            <p:cNvPr id="152" name="Teardrop 151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lowchart: Connector 152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4" name="TextBox 153"/>
          <p:cNvSpPr txBox="1"/>
          <p:nvPr/>
        </p:nvSpPr>
        <p:spPr>
          <a:xfrm>
            <a:off x="5052094" y="2196965"/>
            <a:ext cx="1140954" cy="588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TurqeTi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 – 275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სარფი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ვალე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კარწახი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algn="r" defTabSz="685800" latinLnBrk="0"/>
            <a:endParaRPr lang="ru-RU" sz="675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55" name="Group 154"/>
          <p:cNvGrpSpPr/>
          <p:nvPr/>
        </p:nvGrpSpPr>
        <p:grpSpPr>
          <a:xfrm rot="10800000" flipV="1">
            <a:off x="6131614" y="2164577"/>
            <a:ext cx="920694" cy="166752"/>
            <a:chOff x="7764240" y="5133982"/>
            <a:chExt cx="1693203" cy="1085191"/>
          </a:xfrm>
        </p:grpSpPr>
        <p:cxnSp>
          <p:nvCxnSpPr>
            <p:cNvPr id="156" name="Straight Connector 155"/>
            <p:cNvCxnSpPr/>
            <p:nvPr/>
          </p:nvCxnSpPr>
          <p:spPr>
            <a:xfrm flipH="1" flipV="1">
              <a:off x="7764240" y="5133982"/>
              <a:ext cx="889671" cy="1085191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H="1">
              <a:off x="8650157" y="6205564"/>
              <a:ext cx="807286" cy="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8" name="TextBox 157"/>
          <p:cNvSpPr txBox="1"/>
          <p:nvPr/>
        </p:nvSpPr>
        <p:spPr>
          <a:xfrm>
            <a:off x="6307187" y="2929095"/>
            <a:ext cx="110147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somxeTi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 – 224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სადახლო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ახკერპი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გუგუთი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 smtClean="0">
                <a:solidFill>
                  <a:prstClr val="black"/>
                </a:solidFill>
                <a:latin typeface="Sylfaen" panose="010A0502050306030303" pitchFamily="18" charset="0"/>
              </a:rPr>
              <a:t>ნინოწმინდა</a:t>
            </a:r>
            <a:endParaRPr lang="ru-RU" sz="675" i="1" dirty="0">
              <a:solidFill>
                <a:srgbClr val="FF0000"/>
              </a:solidFill>
              <a:latin typeface="Calibri" panose="020F0502020204030204"/>
            </a:endParaRPr>
          </a:p>
          <a:p>
            <a:pPr defTabSz="685800" latinLnBrk="0"/>
            <a:endParaRPr lang="ru-RU" sz="675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59" name="Group 158"/>
          <p:cNvGrpSpPr/>
          <p:nvPr/>
        </p:nvGrpSpPr>
        <p:grpSpPr>
          <a:xfrm rot="10800000" flipV="1">
            <a:off x="7363533" y="2624181"/>
            <a:ext cx="382315" cy="436259"/>
            <a:chOff x="7764240" y="5133982"/>
            <a:chExt cx="1693203" cy="1085191"/>
          </a:xfrm>
        </p:grpSpPr>
        <p:cxnSp>
          <p:nvCxnSpPr>
            <p:cNvPr id="160" name="Straight Connector 159"/>
            <p:cNvCxnSpPr/>
            <p:nvPr/>
          </p:nvCxnSpPr>
          <p:spPr>
            <a:xfrm flipH="1" flipV="1">
              <a:off x="7764240" y="5133982"/>
              <a:ext cx="889671" cy="1085191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H="1">
              <a:off x="8650157" y="6205564"/>
              <a:ext cx="807286" cy="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Group 161"/>
          <p:cNvGrpSpPr/>
          <p:nvPr/>
        </p:nvGrpSpPr>
        <p:grpSpPr>
          <a:xfrm>
            <a:off x="8811211" y="2543533"/>
            <a:ext cx="1045999" cy="385561"/>
            <a:chOff x="7683164" y="5130813"/>
            <a:chExt cx="1696957" cy="1085191"/>
          </a:xfrm>
        </p:grpSpPr>
        <p:cxnSp>
          <p:nvCxnSpPr>
            <p:cNvPr id="163" name="Straight Connector 162"/>
            <p:cNvCxnSpPr/>
            <p:nvPr/>
          </p:nvCxnSpPr>
          <p:spPr>
            <a:xfrm flipH="1" flipV="1">
              <a:off x="7683164" y="5130813"/>
              <a:ext cx="889671" cy="1085191"/>
            </a:xfrm>
            <a:prstGeom prst="line">
              <a:avLst/>
            </a:prstGeom>
            <a:ln w="127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H="1">
              <a:off x="8572835" y="6209794"/>
              <a:ext cx="807286" cy="0"/>
            </a:xfrm>
            <a:prstGeom prst="line">
              <a:avLst/>
            </a:prstGeom>
            <a:ln w="127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5" name="TextBox 164"/>
          <p:cNvSpPr txBox="1"/>
          <p:nvPr/>
        </p:nvSpPr>
        <p:spPr>
          <a:xfrm>
            <a:off x="9746293" y="2856706"/>
            <a:ext cx="135734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Aazerbaijani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	 – 446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ცოდნა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სამთაწყარო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ვახტანგისი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წითელი ხიდი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8415253" y="741176"/>
            <a:ext cx="3434626" cy="6463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defTabSz="685800" latinLnBrk="0">
              <a:lnSpc>
                <a:spcPct val="200000"/>
              </a:lnSpc>
            </a:pPr>
            <a:r>
              <a:rPr lang="ka-GE" sz="900" i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სახელმწიფო საზღვრის სიგრძე მეზობელ სახელმწიფოებთან</a:t>
            </a:r>
          </a:p>
          <a:p>
            <a:pPr defTabSz="685800" latinLnBrk="0">
              <a:lnSpc>
                <a:spcPct val="200000"/>
              </a:lnSpc>
            </a:pPr>
            <a:r>
              <a:rPr lang="ka-GE" sz="900" i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სასაზღვრო–გამტარი </a:t>
            </a:r>
            <a:r>
              <a:rPr lang="ka-GE" sz="900" i="1" u="sng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პუნქტები</a:t>
            </a:r>
            <a:endParaRPr lang="en-US" sz="900" i="1" u="sng" dirty="0">
              <a:solidFill>
                <a:prstClr val="black">
                  <a:lumMod val="85000"/>
                  <a:lumOff val="15000"/>
                </a:prstClr>
              </a:solidFill>
              <a:latin typeface="Amiran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4592662" y="2977542"/>
            <a:ext cx="1538323" cy="507831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  <a:prstDash val="sysDash"/>
          </a:ln>
        </p:spPr>
        <p:txBody>
          <a:bodyPr wrap="square" anchor="t">
            <a:spAutoFit/>
          </a:bodyPr>
          <a:lstStyle/>
          <a:p>
            <a:pPr defTabSz="685800" latinLnBrk="0">
              <a:lnSpc>
                <a:spcPct val="150000"/>
              </a:lnSpc>
            </a:pPr>
            <a:r>
              <a:rPr lang="ka-GE" sz="9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საზღვაო საზღვარი</a:t>
            </a:r>
          </a:p>
          <a:p>
            <a:pPr defTabSz="685800" latinLnBrk="0">
              <a:lnSpc>
                <a:spcPct val="150000"/>
              </a:lnSpc>
            </a:pPr>
            <a:r>
              <a:rPr lang="ka-GE" sz="9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სანაპირო ზოლი - 309 კმ</a:t>
            </a:r>
            <a:endParaRPr lang="en-US" sz="900" i="1" dirty="0">
              <a:solidFill>
                <a:prstClr val="black">
                  <a:lumMod val="85000"/>
                  <a:lumOff val="15000"/>
                </a:prstClr>
              </a:solidFill>
              <a:latin typeface="Amir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20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0 L 0.6388 -0.006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0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75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25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75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25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5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750"/>
                            </p:stCondLst>
                            <p:childTnLst>
                              <p:par>
                                <p:cTn id="88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350"/>
                            </p:stCondLst>
                            <p:childTnLst>
                              <p:par>
                                <p:cTn id="94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95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550"/>
                            </p:stCondLst>
                            <p:childTnLst>
                              <p:par>
                                <p:cTn id="104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15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275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3350"/>
                            </p:stCondLst>
                            <p:childTnLst>
                              <p:par>
                                <p:cTn id="120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3950"/>
                            </p:stCondLst>
                            <p:childTnLst>
                              <p:par>
                                <p:cTn id="126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4550"/>
                            </p:stCondLst>
                            <p:childTnLst>
                              <p:par>
                                <p:cTn id="130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150"/>
                            </p:stCondLst>
                            <p:childTnLst>
                              <p:par>
                                <p:cTn id="136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5750"/>
                            </p:stCondLst>
                            <p:childTnLst>
                              <p:par>
                                <p:cTn id="142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6350"/>
                            </p:stCondLst>
                            <p:childTnLst>
                              <p:par>
                                <p:cTn id="146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6950"/>
                            </p:stCondLst>
                            <p:childTnLst>
                              <p:par>
                                <p:cTn id="15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7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" grpId="0" animBg="1"/>
      <p:bldP spid="64" grpId="0" animBg="1"/>
      <p:bldP spid="6" grpId="0"/>
      <p:bldP spid="69" grpId="0"/>
      <p:bldP spid="143" grpId="0" animBg="1"/>
      <p:bldP spid="144" grpId="0" animBg="1"/>
      <p:bldP spid="145" grpId="0"/>
      <p:bldP spid="138" grpId="0" animBg="1"/>
      <p:bldP spid="139" grpId="0" animBg="1"/>
      <p:bldP spid="140" grpId="0"/>
      <p:bldP spid="150" grpId="0"/>
      <p:bldP spid="151" grpId="0"/>
      <p:bldP spid="130" grpId="0"/>
      <p:bldP spid="154" grpId="0"/>
      <p:bldP spid="158" grpId="0"/>
      <p:bldP spid="165" grpId="0"/>
      <p:bldP spid="166" grpId="0"/>
      <p:bldP spid="1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068" y="-128336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55170" y="-128336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13202" y="-128336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885092" y="-128336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258682" y="-128336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605489" y="-128336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9944044" y="-128336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302077" y="-128336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645235" y="-128336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030957" y="-128336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389655" y="-121601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7" name="Title 1"/>
          <p:cNvSpPr txBox="1">
            <a:spLocks/>
          </p:cNvSpPr>
          <p:nvPr/>
        </p:nvSpPr>
        <p:spPr>
          <a:xfrm>
            <a:off x="3076748" y="172978"/>
            <a:ext cx="9144000" cy="13287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3600" b="1" dirty="0" smtClean="0">
                <a:latin typeface="Sylfaen (Headings)"/>
              </a:rPr>
              <a:t>საქართველოს სახელმწიფო საზღვრის კვეთის სტატისტიკა</a:t>
            </a:r>
            <a:br>
              <a:rPr lang="ka-GE" sz="3600" b="1" dirty="0" smtClean="0">
                <a:latin typeface="Sylfaen (Headings)"/>
              </a:rPr>
            </a:br>
            <a:r>
              <a:rPr lang="ka-GE" sz="3600" b="1" dirty="0" smtClean="0">
                <a:latin typeface="Sylfaen (Headings)"/>
              </a:rPr>
              <a:t>სასაზღვრო </a:t>
            </a:r>
            <a:r>
              <a:rPr lang="en-US" sz="3600" b="1" dirty="0" smtClean="0">
                <a:latin typeface="Sylfaen (Headings)"/>
              </a:rPr>
              <a:t>- </a:t>
            </a:r>
            <a:r>
              <a:rPr lang="ka-GE" sz="3600" b="1" dirty="0" smtClean="0">
                <a:latin typeface="Sylfaen (Headings)"/>
              </a:rPr>
              <a:t>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(სექტემბერი, 2019 წელი)</a:t>
            </a:r>
            <a:br>
              <a:rPr lang="ka-GE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</a:br>
            <a:endParaRPr lang="en-US" sz="2500" b="1" dirty="0">
              <a:solidFill>
                <a:srgbClr val="FF7C80"/>
              </a:solidFill>
              <a:latin typeface="Sylfaen (Headings)"/>
            </a:endParaRPr>
          </a:p>
        </p:txBody>
      </p:sp>
      <p:graphicFrame>
        <p:nvGraphicFramePr>
          <p:cNvPr id="13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3611208"/>
              </p:ext>
            </p:extLst>
          </p:nvPr>
        </p:nvGraphicFramePr>
        <p:xfrm>
          <a:off x="3493962" y="2558791"/>
          <a:ext cx="8498491" cy="3842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9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7356695"/>
              </p:ext>
            </p:extLst>
          </p:nvPr>
        </p:nvGraphicFramePr>
        <p:xfrm>
          <a:off x="7645568" y="2849511"/>
          <a:ext cx="2808312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5" name="Round Same Side Corner Rectangle 144"/>
          <p:cNvSpPr/>
          <p:nvPr/>
        </p:nvSpPr>
        <p:spPr>
          <a:xfrm>
            <a:off x="4470508" y="1662429"/>
            <a:ext cx="6205158" cy="915759"/>
          </a:xfrm>
          <a:prstGeom prst="round2SameRect">
            <a:avLst/>
          </a:prstGeom>
          <a:solidFill>
            <a:schemeClr val="accent1">
              <a:lumMod val="60000"/>
              <a:lumOff val="40000"/>
              <a:alpha val="63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a-GE" sz="14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სულ – სახელმწიფო საზღვრის კვეთა </a:t>
            </a:r>
            <a:r>
              <a:rPr lang="ka-GE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განხორციელდა</a:t>
            </a:r>
            <a:r>
              <a:rPr lang="en-US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  </a:t>
            </a:r>
            <a:r>
              <a:rPr lang="ru-RU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2 478</a:t>
            </a:r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 </a:t>
            </a:r>
            <a:r>
              <a:rPr lang="ru-RU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859</a:t>
            </a:r>
            <a:r>
              <a:rPr lang="en-US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 </a:t>
            </a:r>
            <a:r>
              <a:rPr lang="ka-GE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–</a:t>
            </a:r>
            <a:r>
              <a:rPr lang="en-US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 </a:t>
            </a:r>
            <a:r>
              <a:rPr lang="ka-GE" sz="1400" b="1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ჯერ</a:t>
            </a:r>
            <a:r>
              <a:rPr lang="ka-GE" sz="14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 (შემოსვლა + გასვლა</a:t>
            </a:r>
            <a:r>
              <a:rPr lang="ka-GE" sz="14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)</a:t>
            </a:r>
            <a:endParaRPr lang="en-US" sz="1400" dirty="0">
              <a:solidFill>
                <a:schemeClr val="tx1"/>
              </a:solidFill>
              <a:latin typeface="Sylfaen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189084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64271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35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/>
      <p:bldGraphic spid="138" grpId="0">
        <p:bldAsOne/>
      </p:bldGraphic>
      <p:bldGraphic spid="139" grpId="0">
        <p:bldAsOne/>
      </p:bldGraphic>
      <p:bldP spid="1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285143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-1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itle 1"/>
          <p:cNvSpPr txBox="1">
            <a:spLocks/>
          </p:cNvSpPr>
          <p:nvPr/>
        </p:nvSpPr>
        <p:spPr>
          <a:xfrm>
            <a:off x="2682566" y="132419"/>
            <a:ext cx="9144000" cy="10554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1100" b="1" dirty="0" smtClean="0"/>
              <a:t/>
            </a:r>
            <a:br>
              <a:rPr lang="ka-GE" sz="1100" b="1" dirty="0" smtClean="0"/>
            </a:br>
            <a:r>
              <a:rPr lang="ka-GE" sz="1400" b="1" dirty="0" smtClean="0">
                <a:latin typeface="Sylfaen (Headings)"/>
              </a:rPr>
              <a:t>საქართველოს სახელმწიფო საზღვარზე გადაადგილებული  </a:t>
            </a:r>
            <a:br>
              <a:rPr lang="ka-GE" sz="1400" b="1" dirty="0" smtClean="0">
                <a:latin typeface="Sylfaen (Headings)"/>
              </a:rPr>
            </a:br>
            <a:r>
              <a:rPr lang="ka-GE" sz="1400" b="1" dirty="0" smtClean="0">
                <a:latin typeface="Sylfaen (Headings)"/>
              </a:rPr>
              <a:t>უცხო ქვეყნის მოქალაქეები</a:t>
            </a:r>
            <a:r>
              <a:rPr lang="ka-GE" sz="1100" b="1" dirty="0" smtClean="0">
                <a:solidFill>
                  <a:srgbClr val="C00000"/>
                </a:solidFill>
              </a:rPr>
              <a:t/>
            </a:r>
            <a:br>
              <a:rPr lang="ka-GE" sz="1100" b="1" dirty="0" smtClean="0">
                <a:solidFill>
                  <a:srgbClr val="C00000"/>
                </a:solidFill>
              </a:rPr>
            </a:br>
            <a:endParaRPr lang="en-US" sz="1100" b="1" dirty="0">
              <a:solidFill>
                <a:srgbClr val="C0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83026" y="1067735"/>
            <a:ext cx="22828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სექტემბერი, 2019 წელი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)</a:t>
            </a:r>
            <a:endParaRPr lang="en-US" sz="1200" b="1" dirty="0">
              <a:solidFill>
                <a:srgbClr val="FF7C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Headings)"/>
            </a:endParaRPr>
          </a:p>
        </p:txBody>
      </p:sp>
      <p:sp>
        <p:nvSpPr>
          <p:cNvPr id="71" name="Round Same Side Corner Rectangle 70"/>
          <p:cNvSpPr/>
          <p:nvPr/>
        </p:nvSpPr>
        <p:spPr>
          <a:xfrm>
            <a:off x="5006166" y="1606568"/>
            <a:ext cx="1361299" cy="1372540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 rot="10800000">
            <a:off x="5006167" y="2013110"/>
            <a:ext cx="1361298" cy="1369335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756045" y="1688705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/>
              <a:t>-</a:t>
            </a:r>
            <a:r>
              <a:rPr lang="en-US" sz="2000" b="1" dirty="0" smtClean="0"/>
              <a:t>2</a:t>
            </a:r>
            <a:r>
              <a:rPr lang="ka-GE" sz="2000" b="1" dirty="0" smtClean="0"/>
              <a:t>,</a:t>
            </a:r>
            <a:r>
              <a:rPr lang="en-US" sz="2000" b="1" dirty="0" smtClean="0"/>
              <a:t>1</a:t>
            </a:r>
            <a:r>
              <a:rPr lang="ka-GE" sz="2000" b="1" dirty="0" smtClean="0"/>
              <a:t>%</a:t>
            </a:r>
            <a:endParaRPr lang="en-US" sz="2000" b="1" dirty="0"/>
          </a:p>
        </p:txBody>
      </p:sp>
      <p:sp>
        <p:nvSpPr>
          <p:cNvPr id="75" name="Round Same Side Corner Rectangle 74"/>
          <p:cNvSpPr/>
          <p:nvPr/>
        </p:nvSpPr>
        <p:spPr>
          <a:xfrm>
            <a:off x="7891145" y="1606568"/>
            <a:ext cx="1361299" cy="1527408"/>
          </a:xfrm>
          <a:prstGeom prst="round2Same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 rot="10800000">
            <a:off x="7891145" y="1944276"/>
            <a:ext cx="1361298" cy="1438169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7808536" y="1652079"/>
            <a:ext cx="1542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 smtClean="0"/>
              <a:t>11</a:t>
            </a:r>
            <a:r>
              <a:rPr lang="ka-GE" sz="2000" b="1" dirty="0" smtClean="0"/>
              <a:t>,</a:t>
            </a:r>
            <a:r>
              <a:rPr lang="en-US" sz="2000" b="1" dirty="0" smtClean="0"/>
              <a:t>4</a:t>
            </a:r>
            <a:r>
              <a:rPr lang="ka-GE" sz="2000" b="1" dirty="0" smtClean="0"/>
              <a:t>%</a:t>
            </a:r>
            <a:endParaRPr lang="en-US" sz="2000" b="1" dirty="0"/>
          </a:p>
        </p:txBody>
      </p:sp>
      <p:sp>
        <p:nvSpPr>
          <p:cNvPr id="78" name="Rectangle 77"/>
          <p:cNvSpPr/>
          <p:nvPr/>
        </p:nvSpPr>
        <p:spPr>
          <a:xfrm>
            <a:off x="7955920" y="2488662"/>
            <a:ext cx="12317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/>
              <a:t>სხვა</a:t>
            </a:r>
          </a:p>
          <a:p>
            <a:pPr lvl="0" algn="ctr"/>
            <a:r>
              <a:rPr lang="ka-GE" sz="1000" b="1" dirty="0" smtClean="0"/>
              <a:t>(24 საათამდე</a:t>
            </a:r>
            <a:r>
              <a:rPr lang="ka-GE" sz="1000" b="1" dirty="0"/>
              <a:t>) </a:t>
            </a:r>
            <a:endParaRPr lang="en-US" sz="1000" b="1" dirty="0"/>
          </a:p>
        </p:txBody>
      </p:sp>
      <p:sp>
        <p:nvSpPr>
          <p:cNvPr id="150" name="Freeform 149"/>
          <p:cNvSpPr/>
          <p:nvPr/>
        </p:nvSpPr>
        <p:spPr>
          <a:xfrm>
            <a:off x="9389536" y="1852134"/>
            <a:ext cx="2023801" cy="1273056"/>
          </a:xfrm>
          <a:custGeom>
            <a:avLst/>
            <a:gdLst>
              <a:gd name="connsiteX0" fmla="*/ 226888 w 1361299"/>
              <a:gd name="connsiteY0" fmla="*/ 0 h 1917119"/>
              <a:gd name="connsiteX1" fmla="*/ 1134411 w 1361299"/>
              <a:gd name="connsiteY1" fmla="*/ 0 h 1917119"/>
              <a:gd name="connsiteX2" fmla="*/ 1361299 w 1361299"/>
              <a:gd name="connsiteY2" fmla="*/ 226888 h 1917119"/>
              <a:gd name="connsiteX3" fmla="*/ 1361299 w 1361299"/>
              <a:gd name="connsiteY3" fmla="*/ 393999 h 1917119"/>
              <a:gd name="connsiteX4" fmla="*/ 1361299 w 1361299"/>
              <a:gd name="connsiteY4" fmla="*/ 1657544 h 1917119"/>
              <a:gd name="connsiteX5" fmla="*/ 1361299 w 1361299"/>
              <a:gd name="connsiteY5" fmla="*/ 1759712 h 1917119"/>
              <a:gd name="connsiteX6" fmla="*/ 1134411 w 1361299"/>
              <a:gd name="connsiteY6" fmla="*/ 1917119 h 1917119"/>
              <a:gd name="connsiteX7" fmla="*/ 226889 w 1361299"/>
              <a:gd name="connsiteY7" fmla="*/ 1917119 h 1917119"/>
              <a:gd name="connsiteX8" fmla="*/ 1 w 1361299"/>
              <a:gd name="connsiteY8" fmla="*/ 1759712 h 1917119"/>
              <a:gd name="connsiteX9" fmla="*/ 1 w 1361299"/>
              <a:gd name="connsiteY9" fmla="*/ 1657544 h 1917119"/>
              <a:gd name="connsiteX10" fmla="*/ 0 w 1361299"/>
              <a:gd name="connsiteY10" fmla="*/ 1657544 h 1917119"/>
              <a:gd name="connsiteX11" fmla="*/ 0 w 1361299"/>
              <a:gd name="connsiteY11" fmla="*/ 226888 h 1917119"/>
              <a:gd name="connsiteX12" fmla="*/ 226888 w 1361299"/>
              <a:gd name="connsiteY12" fmla="*/ 0 h 1917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61299" h="1917119">
                <a:moveTo>
                  <a:pt x="226888" y="0"/>
                </a:moveTo>
                <a:lnTo>
                  <a:pt x="1134411" y="0"/>
                </a:lnTo>
                <a:cubicBezTo>
                  <a:pt x="1259718" y="0"/>
                  <a:pt x="1361299" y="101581"/>
                  <a:pt x="1361299" y="226888"/>
                </a:cubicBezTo>
                <a:lnTo>
                  <a:pt x="1361299" y="393999"/>
                </a:lnTo>
                <a:lnTo>
                  <a:pt x="1361299" y="1657544"/>
                </a:lnTo>
                <a:lnTo>
                  <a:pt x="1361299" y="1759712"/>
                </a:lnTo>
                <a:cubicBezTo>
                  <a:pt x="1361299" y="1846646"/>
                  <a:pt x="1259718" y="1917119"/>
                  <a:pt x="1134411" y="1917119"/>
                </a:cubicBezTo>
                <a:lnTo>
                  <a:pt x="226889" y="1917119"/>
                </a:lnTo>
                <a:cubicBezTo>
                  <a:pt x="101582" y="1917119"/>
                  <a:pt x="1" y="1846646"/>
                  <a:pt x="1" y="1759712"/>
                </a:cubicBezTo>
                <a:lnTo>
                  <a:pt x="1" y="1657544"/>
                </a:lnTo>
                <a:lnTo>
                  <a:pt x="0" y="1657544"/>
                </a:lnTo>
                <a:lnTo>
                  <a:pt x="0" y="226888"/>
                </a:lnTo>
                <a:cubicBezTo>
                  <a:pt x="0" y="101581"/>
                  <a:pt x="101581" y="0"/>
                  <a:pt x="226888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1" name="TextBox 150"/>
          <p:cNvSpPr txBox="1"/>
          <p:nvPr/>
        </p:nvSpPr>
        <p:spPr>
          <a:xfrm>
            <a:off x="9365523" y="1900728"/>
            <a:ext cx="2176201" cy="1246495"/>
          </a:xfrm>
          <a:prstGeom prst="rect">
            <a:avLst/>
          </a:prstGeom>
          <a:noFill/>
          <a:ln>
            <a:noFill/>
          </a:ln>
          <a:effectLst>
            <a:outerShdw sx="1000" sy="1000" algn="l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შემოსვლების საერთო რაოდენობა - </a:t>
            </a:r>
            <a:r>
              <a:rPr lang="ru-RU" sz="1000" b="1" dirty="0" smtClean="0">
                <a:solidFill>
                  <a:srgbClr val="FF7C80"/>
                </a:solidFill>
                <a:latin typeface="Sylfaen (Headings)"/>
              </a:rPr>
              <a:t>839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 </a:t>
            </a:r>
            <a:r>
              <a:rPr lang="ru-RU" sz="1000" b="1" dirty="0" smtClean="0">
                <a:solidFill>
                  <a:srgbClr val="FF7C80"/>
                </a:solidFill>
                <a:latin typeface="Sylfaen (Headings)"/>
              </a:rPr>
              <a:t>263</a:t>
            </a:r>
            <a:endParaRPr lang="ka-GE" sz="1000" b="1" dirty="0" smtClean="0">
              <a:solidFill>
                <a:srgbClr val="FF7C80"/>
              </a:solidFill>
              <a:latin typeface="Sylfaen (Headings)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24 საათი და მეტი - </a:t>
            </a:r>
            <a:r>
              <a:rPr lang="ru-RU" sz="1000" b="1" dirty="0" smtClean="0">
                <a:solidFill>
                  <a:srgbClr val="FF7C80"/>
                </a:solidFill>
                <a:latin typeface="Sylfaen (Headings)"/>
              </a:rPr>
              <a:t>414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 </a:t>
            </a:r>
            <a:r>
              <a:rPr lang="ru-RU" sz="1000" b="1" dirty="0" smtClean="0">
                <a:solidFill>
                  <a:srgbClr val="FF7C80"/>
                </a:solidFill>
                <a:latin typeface="Sylfaen (Headings)"/>
              </a:rPr>
              <a:t>314</a:t>
            </a:r>
            <a:endParaRPr lang="ka-GE" sz="1000" b="1" dirty="0" smtClean="0">
              <a:solidFill>
                <a:srgbClr val="FF7C80"/>
              </a:solidFill>
              <a:latin typeface="Sylfaen (Headings)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ტრანზიტი - </a:t>
            </a:r>
            <a:r>
              <a:rPr lang="ru-RU" sz="1000" b="1" dirty="0" smtClean="0">
                <a:solidFill>
                  <a:srgbClr val="FF7C80"/>
                </a:solidFill>
                <a:latin typeface="Sylfaen (Headings)"/>
              </a:rPr>
              <a:t>219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 </a:t>
            </a:r>
            <a:r>
              <a:rPr lang="ru-RU" sz="1000" b="1" dirty="0" smtClean="0">
                <a:solidFill>
                  <a:srgbClr val="FF7C80"/>
                </a:solidFill>
                <a:latin typeface="Sylfaen (Headings)"/>
              </a:rPr>
              <a:t>976</a:t>
            </a:r>
            <a:endParaRPr lang="ka-GE" sz="1000" b="1" dirty="0" smtClean="0">
              <a:solidFill>
                <a:srgbClr val="FF7C80"/>
              </a:solidFill>
              <a:latin typeface="Sylfaen (Headings)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სხვა - </a:t>
            </a:r>
            <a:r>
              <a:rPr lang="ru-RU" sz="1000" b="1" dirty="0" smtClean="0">
                <a:solidFill>
                  <a:srgbClr val="FF7C80"/>
                </a:solidFill>
                <a:latin typeface="Sylfaen (Headings)"/>
              </a:rPr>
              <a:t>204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 </a:t>
            </a:r>
            <a:r>
              <a:rPr lang="ru-RU" sz="1000" b="1" dirty="0" smtClean="0">
                <a:solidFill>
                  <a:srgbClr val="FF7C80"/>
                </a:solidFill>
                <a:latin typeface="Sylfaen (Headings)"/>
              </a:rPr>
              <a:t>973</a:t>
            </a:r>
            <a:endParaRPr lang="ka-GE" sz="1000" b="1" dirty="0" smtClean="0">
              <a:solidFill>
                <a:srgbClr val="FF7C80"/>
              </a:solidFill>
              <a:latin typeface="Sylfaen (Headings)"/>
            </a:endParaRPr>
          </a:p>
        </p:txBody>
      </p:sp>
      <p:graphicFrame>
        <p:nvGraphicFramePr>
          <p:cNvPr id="147" name="Chart 146"/>
          <p:cNvGraphicFramePr/>
          <p:nvPr>
            <p:extLst>
              <p:ext uri="{D42A27DB-BD31-4B8C-83A1-F6EECF244321}">
                <p14:modId xmlns:p14="http://schemas.microsoft.com/office/powerpoint/2010/main" val="533663754"/>
              </p:ext>
            </p:extLst>
          </p:nvPr>
        </p:nvGraphicFramePr>
        <p:xfrm>
          <a:off x="3190109" y="3428998"/>
          <a:ext cx="7689558" cy="3124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0" name="TextBox 129"/>
          <p:cNvSpPr txBox="1"/>
          <p:nvPr/>
        </p:nvSpPr>
        <p:spPr>
          <a:xfrm>
            <a:off x="6483412" y="2545890"/>
            <a:ext cx="1542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1600" b="1" dirty="0" smtClean="0"/>
              <a:t>- 7,2%</a:t>
            </a:r>
            <a:endParaRPr lang="en-US" sz="1600" b="1" dirty="0"/>
          </a:p>
        </p:txBody>
      </p:sp>
      <p:sp>
        <p:nvSpPr>
          <p:cNvPr id="153" name="Rectangle 152"/>
          <p:cNvSpPr/>
          <p:nvPr/>
        </p:nvSpPr>
        <p:spPr>
          <a:xfrm>
            <a:off x="4981769" y="2399643"/>
            <a:ext cx="12317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ვიზიტორი</a:t>
            </a:r>
          </a:p>
          <a:p>
            <a:pPr lvl="0" algn="ctr"/>
            <a:r>
              <a:rPr lang="ka-GE" sz="1000" b="1" dirty="0">
                <a:latin typeface="Sylfaen" panose="010A0502050306030303" pitchFamily="18" charset="0"/>
              </a:rPr>
              <a:t>(</a:t>
            </a:r>
            <a:r>
              <a:rPr lang="en-US" sz="1000" b="1" dirty="0" smtClean="0">
                <a:latin typeface="Sylfaen" panose="010A0502050306030303" pitchFamily="18" charset="0"/>
              </a:rPr>
              <a:t>24 </a:t>
            </a:r>
            <a:r>
              <a:rPr lang="ka-GE" sz="1000" b="1" dirty="0"/>
              <a:t>საათი და </a:t>
            </a:r>
            <a:r>
              <a:rPr lang="ka-GE" sz="1000" b="1" dirty="0" smtClean="0"/>
              <a:t>მეტი)</a:t>
            </a:r>
            <a:endParaRPr lang="en-US" sz="1000" b="1" dirty="0">
              <a:latin typeface="Sylfaen" panose="010A0502050306030303" pitchFamily="18" charset="0"/>
            </a:endParaRPr>
          </a:p>
        </p:txBody>
      </p:sp>
      <p:sp>
        <p:nvSpPr>
          <p:cNvPr id="155" name="Round Same Side Corner Rectangle 154"/>
          <p:cNvSpPr/>
          <p:nvPr/>
        </p:nvSpPr>
        <p:spPr>
          <a:xfrm>
            <a:off x="3557677" y="1595692"/>
            <a:ext cx="1361299" cy="1436178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 rot="10800000">
            <a:off x="3557677" y="1971695"/>
            <a:ext cx="1365380" cy="1410750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>
            <a:off x="3565409" y="2414234"/>
            <a:ext cx="12317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შემოსვლების საერთო რაოდენობა</a:t>
            </a:r>
            <a:endParaRPr lang="en-US" sz="1000" b="1" dirty="0">
              <a:latin typeface="Sylfaen" panose="010A0502050306030303" pitchFamily="18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369264" y="1700673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/>
              <a:t>3</a:t>
            </a:r>
            <a:r>
              <a:rPr lang="ka-GE" sz="2000" b="1" dirty="0" smtClean="0"/>
              <a:t>,</a:t>
            </a:r>
            <a:r>
              <a:rPr lang="en-US" sz="2000" b="1" dirty="0"/>
              <a:t>0</a:t>
            </a:r>
            <a:r>
              <a:rPr lang="ka-GE" sz="2000" b="1" dirty="0" smtClean="0"/>
              <a:t>%</a:t>
            </a:r>
            <a:endParaRPr lang="en-US" sz="2000" b="1" dirty="0"/>
          </a:p>
        </p:txBody>
      </p:sp>
      <p:sp>
        <p:nvSpPr>
          <p:cNvPr id="158" name="Round Same Side Corner Rectangle 157"/>
          <p:cNvSpPr/>
          <p:nvPr/>
        </p:nvSpPr>
        <p:spPr>
          <a:xfrm>
            <a:off x="6447238" y="1606568"/>
            <a:ext cx="1347182" cy="1361664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 rot="10800000">
            <a:off x="6447236" y="2130806"/>
            <a:ext cx="1361299" cy="1251640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6217796" y="1669895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 smtClean="0"/>
              <a:t>6</a:t>
            </a:r>
            <a:r>
              <a:rPr lang="ka-GE" sz="2000" b="1" dirty="0" smtClean="0"/>
              <a:t>,</a:t>
            </a:r>
            <a:r>
              <a:rPr lang="en-US" sz="2000" b="1" dirty="0" smtClean="0"/>
              <a:t>0</a:t>
            </a:r>
            <a:r>
              <a:rPr lang="ka-GE" sz="2000" b="1" dirty="0" smtClean="0"/>
              <a:t>%</a:t>
            </a:r>
            <a:endParaRPr lang="en-US" sz="2000" b="1" dirty="0"/>
          </a:p>
        </p:txBody>
      </p:sp>
      <p:sp>
        <p:nvSpPr>
          <p:cNvPr id="162" name="Rectangle 161"/>
          <p:cNvSpPr/>
          <p:nvPr/>
        </p:nvSpPr>
        <p:spPr>
          <a:xfrm>
            <a:off x="6461353" y="2363488"/>
            <a:ext cx="133306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000" b="1" dirty="0" smtClean="0">
                <a:latin typeface="Sylfaen" panose="010A0502050306030303" pitchFamily="18" charset="0"/>
              </a:rPr>
              <a:t>ტ</a:t>
            </a:r>
            <a:r>
              <a:rPr lang="ka-GE" sz="1000" b="1" dirty="0" err="1" smtClean="0">
                <a:latin typeface="Sylfaen" panose="010A0502050306030303" pitchFamily="18" charset="0"/>
              </a:rPr>
              <a:t>რანზიტი</a:t>
            </a:r>
            <a:r>
              <a:rPr lang="ka-GE" sz="1000" b="1" dirty="0" smtClean="0">
                <a:latin typeface="Sylfaen" panose="010A0502050306030303" pitchFamily="18" charset="0"/>
              </a:rPr>
              <a:t> </a:t>
            </a:r>
          </a:p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(24 საათზე ნაკლებ დროში სხვადასხვა ქვეყანასთან საზღვრის კვეთა)</a:t>
            </a:r>
            <a:endParaRPr lang="en-US" sz="1000" b="1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77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0.63724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6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5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2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75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25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75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3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3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25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1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2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2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2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3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300"/>
                            </p:stCondLst>
                            <p:childTnLst>
                              <p:par>
                                <p:cTn id="82" presetID="42" presetClass="entr" presetSubtype="0" fill="hold" grpId="0" nodeType="after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400"/>
                            </p:stCondLst>
                            <p:childTnLst>
                              <p:par>
                                <p:cTn id="88" presetID="42" presetClass="entr" presetSubtype="0" fill="hold" grpId="0" nodeType="after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15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90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3650"/>
                            </p:stCondLst>
                            <p:childTnLst>
                              <p:par>
                                <p:cTn id="114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450"/>
                                        <p:tgtEl>
                                          <p:spTgt spid="14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4350"/>
                            </p:stCondLst>
                            <p:childTnLst>
                              <p:par>
                                <p:cTn id="118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4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100"/>
                            </p:stCondLst>
                            <p:childTnLst>
                              <p:par>
                                <p:cTn id="1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4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600"/>
                            </p:stCondLst>
                            <p:childTnLst>
                              <p:par>
                                <p:cTn id="1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4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6100"/>
                            </p:stCondLst>
                            <p:childTnLst>
                              <p:par>
                                <p:cTn id="1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4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6600"/>
                            </p:stCondLst>
                            <p:childTnLst>
                              <p:par>
                                <p:cTn id="1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47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7100"/>
                            </p:stCondLst>
                            <p:childTnLst>
                              <p:par>
                                <p:cTn id="1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47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7600"/>
                            </p:stCondLst>
                            <p:childTnLst>
                              <p:par>
                                <p:cTn id="1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147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8100"/>
                            </p:stCondLst>
                            <p:childTnLst>
                              <p:par>
                                <p:cTn id="1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147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8" grpId="0"/>
      <p:bldP spid="71" grpId="0" animBg="1"/>
      <p:bldP spid="72" grpId="0" animBg="1"/>
      <p:bldP spid="73" grpId="0"/>
      <p:bldP spid="75" grpId="0" animBg="1"/>
      <p:bldP spid="76" grpId="0" animBg="1"/>
      <p:bldP spid="77" grpId="0"/>
      <p:bldP spid="78" grpId="0"/>
      <p:bldP spid="150" grpId="0" animBg="1"/>
      <p:bldP spid="151" grpId="0"/>
      <p:bldGraphic spid="147" grpId="0" uiExpand="1">
        <p:bldSub>
          <a:bldChart bld="categoryEl"/>
        </p:bldSub>
      </p:bldGraphic>
      <p:bldP spid="130" grpId="0"/>
      <p:bldP spid="153" grpId="0"/>
      <p:bldP spid="155" grpId="0" animBg="1"/>
      <p:bldP spid="67" grpId="0" animBg="1"/>
      <p:bldP spid="156" grpId="0"/>
      <p:bldP spid="157" grpId="0"/>
      <p:bldP spid="158" grpId="0" animBg="1"/>
      <p:bldP spid="143" grpId="0" animBg="1"/>
      <p:bldP spid="161" grpId="0"/>
      <p:bldP spid="1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7479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4" name="Title 1"/>
          <p:cNvSpPr txBox="1">
            <a:spLocks/>
          </p:cNvSpPr>
          <p:nvPr/>
        </p:nvSpPr>
        <p:spPr>
          <a:xfrm>
            <a:off x="2671482" y="218728"/>
            <a:ext cx="8892450" cy="1168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300" b="1" dirty="0" smtClean="0">
                <a:latin typeface="Sylfaen (Body)"/>
              </a:rPr>
              <a:t>ქვეყნების</a:t>
            </a:r>
            <a:r>
              <a:rPr lang="ka-GE" sz="1300" b="1" dirty="0" smtClean="0">
                <a:solidFill>
                  <a:srgbClr val="FF0000"/>
                </a:solidFill>
                <a:latin typeface="Sylfaen (Body)"/>
              </a:rPr>
              <a:t> </a:t>
            </a:r>
            <a:r>
              <a:rPr lang="ka-GE" sz="1300" b="1" dirty="0" smtClean="0">
                <a:latin typeface="Sylfaen (Body)"/>
              </a:rPr>
              <a:t>პირველი ექვსეული და ევროკავშირი კვეთების რაოდენობის მიხედვით</a:t>
            </a:r>
            <a:r>
              <a:rPr lang="en-US" sz="1300" b="1" dirty="0" smtClean="0">
                <a:latin typeface="Sylfaen (Body)"/>
              </a:rPr>
              <a:t> (</a:t>
            </a:r>
            <a:r>
              <a:rPr lang="ka-GE" sz="1300" b="1" dirty="0" smtClean="0">
                <a:latin typeface="Sylfaen (Body)"/>
              </a:rPr>
              <a:t>შემოსვლა</a:t>
            </a:r>
            <a:r>
              <a:rPr lang="en-US" sz="1300" b="1" dirty="0" smtClean="0">
                <a:latin typeface="Sylfaen (Body)"/>
              </a:rPr>
              <a:t>)</a:t>
            </a:r>
            <a:endParaRPr lang="ka-GE" sz="1300" b="1" dirty="0" smtClean="0">
              <a:latin typeface="Sylfaen (Body)"/>
            </a:endParaRPr>
          </a:p>
          <a:p>
            <a:pPr>
              <a:lnSpc>
                <a:spcPct val="150000"/>
              </a:lnSpc>
            </a:pPr>
            <a:r>
              <a:rPr lang="ru-RU" sz="1300" b="1" dirty="0" smtClean="0">
                <a:latin typeface="Sylfaen" panose="010A0502050306030303" pitchFamily="18" charset="0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(სექტემბერი, 2019 წელი)</a:t>
            </a:r>
            <a:r>
              <a:rPr lang="ru-RU" sz="1300" b="1" dirty="0" smtClean="0">
                <a:latin typeface="Sylfaen (Body)"/>
              </a:rPr>
              <a:t/>
            </a:r>
            <a:br>
              <a:rPr lang="ru-RU" sz="1300" b="1" dirty="0" smtClean="0">
                <a:latin typeface="Sylfaen (Body)"/>
              </a:rPr>
            </a:br>
            <a:endParaRPr lang="en-US" sz="1300" b="1" dirty="0">
              <a:latin typeface="Sylfaen (Body)"/>
            </a:endParaRPr>
          </a:p>
        </p:txBody>
      </p:sp>
      <p:graphicFrame>
        <p:nvGraphicFramePr>
          <p:cNvPr id="165" name="Chart 164"/>
          <p:cNvGraphicFramePr/>
          <p:nvPr>
            <p:extLst>
              <p:ext uri="{D42A27DB-BD31-4B8C-83A1-F6EECF244321}">
                <p14:modId xmlns:p14="http://schemas.microsoft.com/office/powerpoint/2010/main" val="3154747591"/>
              </p:ext>
            </p:extLst>
          </p:nvPr>
        </p:nvGraphicFramePr>
        <p:xfrm>
          <a:off x="3571033" y="1047496"/>
          <a:ext cx="6955840" cy="2381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6" name="TextBox 165"/>
          <p:cNvSpPr txBox="1"/>
          <p:nvPr/>
        </p:nvSpPr>
        <p:spPr>
          <a:xfrm>
            <a:off x="4270888" y="1386741"/>
            <a:ext cx="994256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>
                <a:solidFill>
                  <a:schemeClr val="accent1">
                    <a:lumMod val="50000"/>
                  </a:schemeClr>
                </a:solidFill>
              </a:rPr>
              <a:t>6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5159772" y="1259783"/>
            <a:ext cx="947583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-18%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6001819" y="1503792"/>
            <a:ext cx="94380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sz="1050" dirty="0">
                <a:solidFill>
                  <a:schemeClr val="accent1">
                    <a:lumMod val="50000"/>
                  </a:schemeClr>
                </a:solidFill>
              </a:rPr>
              <a:t>7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6923469" y="1753164"/>
            <a:ext cx="913964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>
                <a:solidFill>
                  <a:schemeClr val="accent1">
                    <a:lumMod val="50000"/>
                  </a:schemeClr>
                </a:solidFill>
              </a:rPr>
              <a:t> 7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7764486" y="1982203"/>
            <a:ext cx="950853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27%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9482492" y="2236119"/>
            <a:ext cx="91832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21%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7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1294069"/>
              </p:ext>
            </p:extLst>
          </p:nvPr>
        </p:nvGraphicFramePr>
        <p:xfrm>
          <a:off x="3312000" y="4140995"/>
          <a:ext cx="7979905" cy="2546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2" name="Title 1"/>
          <p:cNvSpPr txBox="1">
            <a:spLocks/>
          </p:cNvSpPr>
          <p:nvPr/>
        </p:nvSpPr>
        <p:spPr>
          <a:xfrm>
            <a:off x="3493557" y="3419247"/>
            <a:ext cx="7144695" cy="7614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200" b="1" dirty="0" smtClean="0">
                <a:latin typeface="Sylfaen (Headings)"/>
              </a:rPr>
              <a:t>ქვეყნების ოცეული (პირველი ექვსეულის შემდეგ) კვეთების რაოდენობის მიხედვით </a:t>
            </a:r>
            <a:r>
              <a:rPr lang="en-US" sz="1200" b="1" dirty="0" smtClean="0">
                <a:latin typeface="Sylfaen (Headings)"/>
              </a:rPr>
              <a:t>(</a:t>
            </a:r>
            <a:r>
              <a:rPr lang="ka-GE" sz="1200" b="1" dirty="0" smtClean="0">
                <a:latin typeface="Sylfaen (Headings)"/>
              </a:rPr>
              <a:t>შემოსვლა</a:t>
            </a:r>
            <a:r>
              <a:rPr lang="en-US" sz="1200" b="1" dirty="0" smtClean="0">
                <a:latin typeface="Sylfaen (Headings)"/>
              </a:rPr>
              <a:t>)</a:t>
            </a:r>
            <a:endParaRPr lang="ka-GE" sz="1200" b="1" dirty="0" smtClean="0">
              <a:latin typeface="Sylfaen (Headings)"/>
            </a:endParaRP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(სექტემბერი, 2019 წელი)</a:t>
            </a:r>
            <a:endParaRPr lang="en-US" sz="1200" b="1" dirty="0">
              <a:latin typeface="Sylfaen (Headings)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623489" y="2208956"/>
            <a:ext cx="91832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26%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63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0 L 0.64558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79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75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7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75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75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75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75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75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5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/>
      <p:bldGraphic spid="165" grpId="0">
        <p:bldAsOne/>
      </p:bldGraphic>
      <p:bldP spid="166" grpId="0"/>
      <p:bldP spid="167" grpId="0"/>
      <p:bldP spid="168" grpId="0"/>
      <p:bldP spid="169" grpId="0"/>
      <p:bldP spid="170" grpId="0"/>
      <p:bldP spid="171" grpId="0"/>
      <p:bldGraphic spid="173" grpId="0">
        <p:bldAsOne/>
      </p:bldGraphic>
      <p:bldP spid="172" grpId="0"/>
      <p:bldP spid="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433106" y="-1447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79872" y="16042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1882844" y="130371"/>
            <a:ext cx="7273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/>
              <a:t> </a:t>
            </a:r>
            <a:r>
              <a:rPr lang="ka-GE" sz="1200" b="1" dirty="0">
                <a:latin typeface="Sylfaen (Body)"/>
              </a:rPr>
              <a:t>საქართველოს სახელმწიფო </a:t>
            </a:r>
            <a:r>
              <a:rPr lang="ka-GE" sz="1200" b="1" dirty="0" smtClean="0">
                <a:latin typeface="Sylfaen (Body)"/>
              </a:rPr>
              <a:t>საზღვარზე გადაადგილებულ უცხო ქვეყნის მოქალაქეთა </a:t>
            </a:r>
            <a:endParaRPr lang="en-US" sz="1200" b="1" dirty="0" smtClean="0"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latin typeface="Sylfaen (Body)"/>
              </a:rPr>
              <a:t>საზღვრის კვეთის სტატისტიკური მონაცემები სქესის და ასაკის მიხედვით</a:t>
            </a:r>
            <a:endParaRPr lang="ka-GE" sz="1200" b="1" dirty="0"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(სექტემბერი, 2019 წელი)</a:t>
            </a:r>
            <a:endParaRPr lang="en-US" sz="1400" b="1" dirty="0">
              <a:latin typeface="Sylfaen (Headings)"/>
            </a:endParaRPr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8071" y="16042"/>
            <a:ext cx="13464758" cy="6858000"/>
            <a:chOff x="0" y="-16042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-16042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6" name="Picture 65" descr="manbl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3553" y="1570567"/>
            <a:ext cx="846555" cy="1295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0" name="Picture 69" descr="womanbl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57021" y="4197021"/>
            <a:ext cx="851646" cy="12602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879819165"/>
              </p:ext>
            </p:extLst>
          </p:nvPr>
        </p:nvGraphicFramePr>
        <p:xfrm>
          <a:off x="2872870" y="1054831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4" name="Chart 63"/>
          <p:cNvGraphicFramePr/>
          <p:nvPr>
            <p:extLst>
              <p:ext uri="{D42A27DB-BD31-4B8C-83A1-F6EECF244321}">
                <p14:modId xmlns:p14="http://schemas.microsoft.com/office/powerpoint/2010/main" val="2079916273"/>
              </p:ext>
            </p:extLst>
          </p:nvPr>
        </p:nvGraphicFramePr>
        <p:xfrm>
          <a:off x="2872870" y="3770028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7061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0694 L 0.66211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1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37710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23129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3524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9" name="Title 1"/>
          <p:cNvSpPr txBox="1">
            <a:spLocks/>
          </p:cNvSpPr>
          <p:nvPr/>
        </p:nvSpPr>
        <p:spPr>
          <a:xfrm>
            <a:off x="2455319" y="262331"/>
            <a:ext cx="745349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300" b="1" dirty="0" smtClean="0">
                <a:latin typeface="Sylfaen (Headings)"/>
              </a:rPr>
              <a:t>საქართველოს მოქალაქეთა საზღვრის კვეთა</a:t>
            </a:r>
          </a:p>
          <a:p>
            <a:pPr>
              <a:lnSpc>
                <a:spcPct val="150000"/>
              </a:lnSpc>
            </a:pPr>
            <a:r>
              <a:rPr lang="ka-GE" sz="1300" b="1" dirty="0" smtClean="0">
                <a:latin typeface="Sylfaen" panose="010A0502050306030303" pitchFamily="18" charset="0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(სექტემბერი, 2019 წელი)</a:t>
            </a:r>
            <a:endParaRPr lang="en-US" sz="1300" b="1" dirty="0">
              <a:latin typeface="Sylfaen (Headings)"/>
            </a:endParaRPr>
          </a:p>
        </p:txBody>
      </p:sp>
      <p:graphicFrame>
        <p:nvGraphicFramePr>
          <p:cNvPr id="7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8603008"/>
              </p:ext>
            </p:extLst>
          </p:nvPr>
        </p:nvGraphicFramePr>
        <p:xfrm>
          <a:off x="2916441" y="1519851"/>
          <a:ext cx="8137532" cy="366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5" name="Picture 74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CC99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800" y="2065448"/>
            <a:ext cx="2658533" cy="1115054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1026" name="Picture 2" descr="Image result for walking m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65487" y="1903499"/>
            <a:ext cx="383631" cy="64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2" descr="Image result for walking m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46864" y="2551554"/>
            <a:ext cx="383631" cy="64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18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694 L 0.6506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9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50"/>
                            </p:stCondLst>
                            <p:childTnLst>
                              <p:par>
                                <p:cTn id="20" presetID="5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250"/>
                            </p:stCondLst>
                            <p:childTnLst>
                              <p:par>
                                <p:cTn id="26" presetID="5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Graphic spid="70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470182" y="-1447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79872" y="16042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1882844" y="130371"/>
            <a:ext cx="7273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>
                <a:latin typeface="Sylfaen (Body)"/>
              </a:rPr>
              <a:t> საქართველოს სახელმწიფო </a:t>
            </a:r>
            <a:r>
              <a:rPr lang="ka-GE" sz="1200" b="1" dirty="0" smtClean="0">
                <a:latin typeface="Sylfaen (Body)"/>
              </a:rPr>
              <a:t>საზღვარზე გადაადგილებულ საქართველოს მოქალაქეთა </a:t>
            </a:r>
            <a:endParaRPr lang="en-US" sz="1200" b="1" dirty="0" smtClean="0"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latin typeface="Sylfaen (Body)"/>
              </a:rPr>
              <a:t>საზღვრის კვეთის სტატისტიკური მონაცემები სქესის და ასაკის მიხედვით</a:t>
            </a:r>
            <a:endParaRPr lang="ka-GE" sz="1200" b="1" dirty="0"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(სექტემბერი, 2019 წელი)</a:t>
            </a:r>
            <a:endParaRPr lang="en-US" sz="1400" b="1" dirty="0">
              <a:latin typeface="Sylfaen (Headings)"/>
            </a:endParaRPr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8071" y="16042"/>
            <a:ext cx="13464758" cy="6858000"/>
            <a:chOff x="0" y="-16042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-16042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6" name="Picture 65" descr="manbl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3553" y="1570567"/>
            <a:ext cx="846555" cy="1295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0" name="Picture 69" descr="womanbl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57021" y="4197021"/>
            <a:ext cx="851646" cy="12602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436592779"/>
              </p:ext>
            </p:extLst>
          </p:nvPr>
        </p:nvGraphicFramePr>
        <p:xfrm>
          <a:off x="2907494" y="1054831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4" name="Chart 63"/>
          <p:cNvGraphicFramePr/>
          <p:nvPr>
            <p:extLst>
              <p:ext uri="{D42A27DB-BD31-4B8C-83A1-F6EECF244321}">
                <p14:modId xmlns:p14="http://schemas.microsoft.com/office/powerpoint/2010/main" val="3921519161"/>
              </p:ext>
            </p:extLst>
          </p:nvPr>
        </p:nvGraphicFramePr>
        <p:xfrm>
          <a:off x="2902363" y="3763923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25349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0694 L 0.66211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1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285732" y="-50995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78796" y="-4442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9442961"/>
              </p:ext>
            </p:extLst>
          </p:nvPr>
        </p:nvGraphicFramePr>
        <p:xfrm>
          <a:off x="2244760" y="734049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380523"/>
              </p:ext>
            </p:extLst>
          </p:nvPr>
        </p:nvGraphicFramePr>
        <p:xfrm>
          <a:off x="2214168" y="3732711"/>
          <a:ext cx="7176193" cy="124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61" name="Picture 2" descr="Image result for car sed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807" y="963056"/>
            <a:ext cx="1046557" cy="60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4" descr="Image result for car truck icon 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24137" y="2503297"/>
            <a:ext cx="724228" cy="461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" descr="Related image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64642" y="3730865"/>
            <a:ext cx="905956" cy="45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itle 1"/>
          <p:cNvSpPr txBox="1">
            <a:spLocks/>
          </p:cNvSpPr>
          <p:nvPr/>
        </p:nvSpPr>
        <p:spPr>
          <a:xfrm>
            <a:off x="1766672" y="95365"/>
            <a:ext cx="9383156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 smtClean="0"/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Headings)"/>
              </a:rPr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Headings)"/>
              </a:rPr>
              <a:t>სასაზღვრო-გამტარი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(სექტემბერი, 2019 წელი)</a:t>
            </a:r>
            <a:endParaRPr lang="en-US" sz="3000" b="1" dirty="0">
              <a:latin typeface="Sylfaen (Headings)"/>
            </a:endParaRPr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graphicFrame>
        <p:nvGraphicFramePr>
          <p:cNvPr id="65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9891009"/>
              </p:ext>
            </p:extLst>
          </p:nvPr>
        </p:nvGraphicFramePr>
        <p:xfrm>
          <a:off x="2300255" y="2096318"/>
          <a:ext cx="7154488" cy="1558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5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1338054"/>
              </p:ext>
            </p:extLst>
          </p:nvPr>
        </p:nvGraphicFramePr>
        <p:xfrm>
          <a:off x="2320240" y="5113061"/>
          <a:ext cx="7003198" cy="1188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pic>
        <p:nvPicPr>
          <p:cNvPr id="66" name="Picture 6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1127" y="4809918"/>
            <a:ext cx="961344" cy="79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97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694 L 0.6582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0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1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85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85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85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95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8" grpId="0">
        <p:bldAsOne/>
      </p:bldGraphic>
      <p:bldGraphic spid="60" grpId="0">
        <p:bldAsOne/>
      </p:bldGraphic>
      <p:bldP spid="64" grpId="0"/>
      <p:bldGraphic spid="65" grpId="0">
        <p:bldAsOne/>
      </p:bldGraphic>
      <p:bldGraphic spid="59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14626</TotalTime>
  <Words>610</Words>
  <Application>Microsoft Office PowerPoint</Application>
  <PresentationFormat>Widescreen</PresentationFormat>
  <Paragraphs>265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AcadMtavr</vt:lpstr>
      <vt:lpstr>Amiran</vt:lpstr>
      <vt:lpstr>Arial</vt:lpstr>
      <vt:lpstr>Calibri</vt:lpstr>
      <vt:lpstr>Calibri Light</vt:lpstr>
      <vt:lpstr>Sylfaen</vt:lpstr>
      <vt:lpstr>Sylfaen (Body)</vt:lpstr>
      <vt:lpstr>Sylfaen (Headings)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super</dc:creator>
  <cp:lastModifiedBy>khatuna qveladze</cp:lastModifiedBy>
  <cp:revision>1400</cp:revision>
  <cp:lastPrinted>2020-09-14T11:28:53Z</cp:lastPrinted>
  <dcterms:created xsi:type="dcterms:W3CDTF">2018-07-08T13:18:12Z</dcterms:created>
  <dcterms:modified xsi:type="dcterms:W3CDTF">2022-09-06T10:26:07Z</dcterms:modified>
</cp:coreProperties>
</file>