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0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ყაზბეგი</c:v>
                </c:pt>
                <c:pt idx="4">
                  <c:v>თბილისის აეროპორტი</c:v>
                </c:pt>
                <c:pt idx="5">
                  <c:v>ქუთაისის აეროპორტი</c:v>
                </c:pt>
                <c:pt idx="6">
                  <c:v>ცოდნა</c:v>
                </c:pt>
                <c:pt idx="7">
                  <c:v>ნინოწმინდა</c:v>
                </c:pt>
                <c:pt idx="8">
                  <c:v>ბათუმის აეროპორტი</c:v>
                </c:pt>
                <c:pt idx="9">
                  <c:v>კარწახი</c:v>
                </c:pt>
                <c:pt idx="10">
                  <c:v>ვახტანგისი</c:v>
                </c:pt>
                <c:pt idx="11">
                  <c:v>გუგუთი</c:v>
                </c:pt>
                <c:pt idx="12">
                  <c:v>ვალე</c:v>
                </c:pt>
                <c:pt idx="13">
                  <c:v>გარდაბნის რკინიგზა</c:v>
                </c:pt>
                <c:pt idx="14">
                  <c:v>ფოთის პორტი</c:v>
                </c:pt>
                <c:pt idx="15">
                  <c:v>სადახლოს რკინიგზა</c:v>
                </c:pt>
                <c:pt idx="16">
                  <c:v>ბათუმის პორტი</c:v>
                </c:pt>
                <c:pt idx="17">
                  <c:v>ყულევის პორტი</c:v>
                </c:pt>
                <c:pt idx="18">
                  <c:v>სამთაწყარო</c:v>
                </c:pt>
                <c:pt idx="19">
                  <c:v>ახკერპი</c:v>
                </c:pt>
                <c:pt idx="20">
                  <c:v>კარწახის რკინიგზა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287361</c:v>
                </c:pt>
                <c:pt idx="1">
                  <c:v>166576</c:v>
                </c:pt>
                <c:pt idx="2">
                  <c:v>154436</c:v>
                </c:pt>
                <c:pt idx="3">
                  <c:v>139735</c:v>
                </c:pt>
                <c:pt idx="4">
                  <c:v>139533</c:v>
                </c:pt>
                <c:pt idx="5">
                  <c:v>42852</c:v>
                </c:pt>
                <c:pt idx="6">
                  <c:v>36078</c:v>
                </c:pt>
                <c:pt idx="7">
                  <c:v>32786</c:v>
                </c:pt>
                <c:pt idx="8">
                  <c:v>21532</c:v>
                </c:pt>
                <c:pt idx="9">
                  <c:v>10905</c:v>
                </c:pt>
                <c:pt idx="10">
                  <c:v>8076</c:v>
                </c:pt>
                <c:pt idx="11">
                  <c:v>7772</c:v>
                </c:pt>
                <c:pt idx="12">
                  <c:v>7703</c:v>
                </c:pt>
                <c:pt idx="13">
                  <c:v>7021</c:v>
                </c:pt>
                <c:pt idx="14">
                  <c:v>2196</c:v>
                </c:pt>
                <c:pt idx="15">
                  <c:v>1548</c:v>
                </c:pt>
                <c:pt idx="16">
                  <c:v>1537</c:v>
                </c:pt>
                <c:pt idx="17">
                  <c:v>217</c:v>
                </c:pt>
                <c:pt idx="18">
                  <c:v>65</c:v>
                </c:pt>
                <c:pt idx="19">
                  <c:v>64</c:v>
                </c:pt>
                <c:pt idx="20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ყაზბეგი</c:v>
                </c:pt>
                <c:pt idx="4">
                  <c:v>თბილისის აეროპორტი</c:v>
                </c:pt>
                <c:pt idx="5">
                  <c:v>ქუთაისის აეროპორტი</c:v>
                </c:pt>
                <c:pt idx="6">
                  <c:v>ცოდნა</c:v>
                </c:pt>
                <c:pt idx="7">
                  <c:v>ნინოწმინდა</c:v>
                </c:pt>
                <c:pt idx="8">
                  <c:v>ბათუმის აეროპორტი</c:v>
                </c:pt>
                <c:pt idx="9">
                  <c:v>კარწახი</c:v>
                </c:pt>
                <c:pt idx="10">
                  <c:v>ვახტანგისი</c:v>
                </c:pt>
                <c:pt idx="11">
                  <c:v>გუგუთი</c:v>
                </c:pt>
                <c:pt idx="12">
                  <c:v>ვალე</c:v>
                </c:pt>
                <c:pt idx="13">
                  <c:v>გარდაბნის რკინიგზა</c:v>
                </c:pt>
                <c:pt idx="14">
                  <c:v>ფოთის პორტი</c:v>
                </c:pt>
                <c:pt idx="15">
                  <c:v>სადახლოს რკინიგზა</c:v>
                </c:pt>
                <c:pt idx="16">
                  <c:v>ბათუმის პორტი</c:v>
                </c:pt>
                <c:pt idx="17">
                  <c:v>ყულევის პორტი</c:v>
                </c:pt>
                <c:pt idx="18">
                  <c:v>სამთაწყარო</c:v>
                </c:pt>
                <c:pt idx="19">
                  <c:v>ახკერპი</c:v>
                </c:pt>
                <c:pt idx="20">
                  <c:v>კარწახის რკინიგზა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269493</c:v>
                </c:pt>
                <c:pt idx="1">
                  <c:v>162919</c:v>
                </c:pt>
                <c:pt idx="2">
                  <c:v>162450</c:v>
                </c:pt>
                <c:pt idx="3">
                  <c:v>143624</c:v>
                </c:pt>
                <c:pt idx="4">
                  <c:v>149478</c:v>
                </c:pt>
                <c:pt idx="5">
                  <c:v>49479</c:v>
                </c:pt>
                <c:pt idx="6">
                  <c:v>34200</c:v>
                </c:pt>
                <c:pt idx="7">
                  <c:v>29541</c:v>
                </c:pt>
                <c:pt idx="8">
                  <c:v>24469</c:v>
                </c:pt>
                <c:pt idx="9">
                  <c:v>12140</c:v>
                </c:pt>
                <c:pt idx="10">
                  <c:v>8282</c:v>
                </c:pt>
                <c:pt idx="11">
                  <c:v>11447</c:v>
                </c:pt>
                <c:pt idx="12">
                  <c:v>9583</c:v>
                </c:pt>
                <c:pt idx="13">
                  <c:v>6555</c:v>
                </c:pt>
                <c:pt idx="14">
                  <c:v>2391</c:v>
                </c:pt>
                <c:pt idx="15">
                  <c:v>1617</c:v>
                </c:pt>
                <c:pt idx="16">
                  <c:v>1504</c:v>
                </c:pt>
                <c:pt idx="17">
                  <c:v>138</c:v>
                </c:pt>
                <c:pt idx="18">
                  <c:v>59</c:v>
                </c:pt>
                <c:pt idx="19">
                  <c:v>65</c:v>
                </c:pt>
                <c:pt idx="20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5168</c:v>
                </c:pt>
                <c:pt idx="1">
                  <c:v>27457</c:v>
                </c:pt>
                <c:pt idx="2">
                  <c:v>50018</c:v>
                </c:pt>
                <c:pt idx="3">
                  <c:v>42515</c:v>
                </c:pt>
                <c:pt idx="4">
                  <c:v>20660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3.8216562426228117E-3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5143</c:v>
                </c:pt>
                <c:pt idx="1">
                  <c:v>27178</c:v>
                </c:pt>
                <c:pt idx="2">
                  <c:v>50284</c:v>
                </c:pt>
                <c:pt idx="3">
                  <c:v>43482</c:v>
                </c:pt>
                <c:pt idx="4">
                  <c:v>21619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6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64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ფოთის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50331</c:v>
                </c:pt>
                <c:pt idx="1">
                  <c:v>31802</c:v>
                </c:pt>
                <c:pt idx="2">
                  <c:v>27540</c:v>
                </c:pt>
                <c:pt idx="3">
                  <c:v>13627</c:v>
                </c:pt>
                <c:pt idx="4">
                  <c:v>8156</c:v>
                </c:pt>
                <c:pt idx="5">
                  <c:v>6074</c:v>
                </c:pt>
                <c:pt idx="6">
                  <c:v>1915</c:v>
                </c:pt>
                <c:pt idx="7">
                  <c:v>860</c:v>
                </c:pt>
                <c:pt idx="8">
                  <c:v>793</c:v>
                </c:pt>
                <c:pt idx="9">
                  <c:v>419</c:v>
                </c:pt>
                <c:pt idx="10">
                  <c:v>47</c:v>
                </c:pt>
                <c:pt idx="11">
                  <c:v>24</c:v>
                </c:pt>
                <c:pt idx="1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ფოთის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54480</c:v>
                </c:pt>
                <c:pt idx="1">
                  <c:v>39688</c:v>
                </c:pt>
                <c:pt idx="2">
                  <c:v>31505</c:v>
                </c:pt>
                <c:pt idx="3">
                  <c:v>9702</c:v>
                </c:pt>
                <c:pt idx="4">
                  <c:v>8283</c:v>
                </c:pt>
                <c:pt idx="5">
                  <c:v>6487</c:v>
                </c:pt>
                <c:pt idx="6">
                  <c:v>2709</c:v>
                </c:pt>
                <c:pt idx="7">
                  <c:v>1111</c:v>
                </c:pt>
                <c:pt idx="8">
                  <c:v>799</c:v>
                </c:pt>
                <c:pt idx="9">
                  <c:v>411</c:v>
                </c:pt>
                <c:pt idx="10">
                  <c:v>240</c:v>
                </c:pt>
                <c:pt idx="11">
                  <c:v>251</c:v>
                </c:pt>
                <c:pt idx="1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ყაზბეგი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ვალე</c:v>
                </c:pt>
                <c:pt idx="8">
                  <c:v>კარწახი</c:v>
                </c:pt>
                <c:pt idx="9">
                  <c:v>ვახტანგისი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2210</c:v>
                </c:pt>
                <c:pt idx="1">
                  <c:v>1107</c:v>
                </c:pt>
                <c:pt idx="2">
                  <c:v>934</c:v>
                </c:pt>
                <c:pt idx="3">
                  <c:v>908</c:v>
                </c:pt>
                <c:pt idx="4">
                  <c:v>420</c:v>
                </c:pt>
                <c:pt idx="5">
                  <c:v>384</c:v>
                </c:pt>
                <c:pt idx="6">
                  <c:v>64</c:v>
                </c:pt>
                <c:pt idx="7">
                  <c:v>57</c:v>
                </c:pt>
                <c:pt idx="8">
                  <c:v>26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ყაზბეგი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ვალე</c:v>
                </c:pt>
                <c:pt idx="8">
                  <c:v>კარწახი</c:v>
                </c:pt>
                <c:pt idx="9">
                  <c:v>ვახტანგისი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2013</c:v>
                </c:pt>
                <c:pt idx="1">
                  <c:v>1111</c:v>
                </c:pt>
                <c:pt idx="2">
                  <c:v>994</c:v>
                </c:pt>
                <c:pt idx="3">
                  <c:v>902</c:v>
                </c:pt>
                <c:pt idx="4">
                  <c:v>419</c:v>
                </c:pt>
                <c:pt idx="5">
                  <c:v>319</c:v>
                </c:pt>
                <c:pt idx="6">
                  <c:v>144</c:v>
                </c:pt>
                <c:pt idx="7">
                  <c:v>67</c:v>
                </c:pt>
                <c:pt idx="8">
                  <c:v>29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  <c:max val="25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64785085151168"/>
          <c:y val="0.14109543384068438"/>
          <c:w val="0.8647242813585776"/>
          <c:h val="0.40538690145539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6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ვალე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15529</c:v>
                </c:pt>
                <c:pt idx="1">
                  <c:v>12779</c:v>
                </c:pt>
                <c:pt idx="2">
                  <c:v>10464</c:v>
                </c:pt>
                <c:pt idx="3">
                  <c:v>7769</c:v>
                </c:pt>
                <c:pt idx="4">
                  <c:v>4416</c:v>
                </c:pt>
                <c:pt idx="5">
                  <c:v>2125</c:v>
                </c:pt>
                <c:pt idx="6">
                  <c:v>1783</c:v>
                </c:pt>
                <c:pt idx="7">
                  <c:v>1678</c:v>
                </c:pt>
                <c:pt idx="8">
                  <c:v>712</c:v>
                </c:pt>
                <c:pt idx="9">
                  <c:v>552</c:v>
                </c:pt>
                <c:pt idx="10">
                  <c:v>448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ვალე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12495</c:v>
                </c:pt>
                <c:pt idx="1">
                  <c:v>11651</c:v>
                </c:pt>
                <c:pt idx="2">
                  <c:v>11461</c:v>
                </c:pt>
                <c:pt idx="3">
                  <c:v>8767</c:v>
                </c:pt>
                <c:pt idx="4">
                  <c:v>3829</c:v>
                </c:pt>
                <c:pt idx="5">
                  <c:v>2540</c:v>
                </c:pt>
                <c:pt idx="6">
                  <c:v>2204</c:v>
                </c:pt>
                <c:pt idx="7">
                  <c:v>2672</c:v>
                </c:pt>
                <c:pt idx="8">
                  <c:v>2399</c:v>
                </c:pt>
                <c:pt idx="9">
                  <c:v>315</c:v>
                </c:pt>
                <c:pt idx="10">
                  <c:v>293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სადახლო</c:v>
                </c:pt>
                <c:pt idx="1">
                  <c:v>ყაზბეგი</c:v>
                </c:pt>
                <c:pt idx="2">
                  <c:v>სარფი</c:v>
                </c:pt>
                <c:pt idx="3">
                  <c:v>წითელი ხიდი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კარწახი</c:v>
                </c:pt>
                <c:pt idx="8">
                  <c:v>გუგუთი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91</c:v>
                </c:pt>
                <c:pt idx="1">
                  <c:v>79</c:v>
                </c:pt>
                <c:pt idx="2">
                  <c:v>59</c:v>
                </c:pt>
                <c:pt idx="3">
                  <c:v>26</c:v>
                </c:pt>
                <c:pt idx="4">
                  <c:v>22</c:v>
                </c:pt>
                <c:pt idx="5">
                  <c:v>16</c:v>
                </c:pt>
                <c:pt idx="6">
                  <c:v>11</c:v>
                </c:pt>
                <c:pt idx="7">
                  <c:v>8</c:v>
                </c:pt>
                <c:pt idx="8">
                  <c:v>7</c:v>
                </c:pt>
                <c:pt idx="9">
                  <c:v>2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C3-49DB-AA9F-2E5280FFE8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სადახლო</c:v>
                </c:pt>
                <c:pt idx="1">
                  <c:v>ყაზბეგი</c:v>
                </c:pt>
                <c:pt idx="2">
                  <c:v>სარფი</c:v>
                </c:pt>
                <c:pt idx="3">
                  <c:v>წითელი ხიდი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კარწახი</c:v>
                </c:pt>
                <c:pt idx="8">
                  <c:v>გუგუთი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118</c:v>
                </c:pt>
                <c:pt idx="1">
                  <c:v>95</c:v>
                </c:pt>
                <c:pt idx="2">
                  <c:v>80</c:v>
                </c:pt>
                <c:pt idx="3">
                  <c:v>23</c:v>
                </c:pt>
                <c:pt idx="4">
                  <c:v>11</c:v>
                </c:pt>
                <c:pt idx="5">
                  <c:v>8</c:v>
                </c:pt>
                <c:pt idx="6">
                  <c:v>23</c:v>
                </c:pt>
                <c:pt idx="7">
                  <c:v>11</c:v>
                </c:pt>
                <c:pt idx="8">
                  <c:v>4</c:v>
                </c:pt>
                <c:pt idx="9">
                  <c:v>0</c:v>
                </c:pt>
                <c:pt idx="10">
                  <c:v>1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C3-49DB-AA9F-2E5280FFE8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  <c:max val="13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წითელი ხიდი</c:v>
                </c:pt>
                <c:pt idx="5">
                  <c:v>კარწახი</c:v>
                </c:pt>
                <c:pt idx="6">
                  <c:v>გუგუთი</c:v>
                </c:pt>
                <c:pt idx="7">
                  <c:v>ახკერპი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ვალე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511</c:v>
                </c:pt>
                <c:pt idx="1">
                  <c:v>137</c:v>
                </c:pt>
                <c:pt idx="2">
                  <c:v>78</c:v>
                </c:pt>
                <c:pt idx="3">
                  <c:v>31</c:v>
                </c:pt>
                <c:pt idx="4">
                  <c:v>24</c:v>
                </c:pt>
                <c:pt idx="5">
                  <c:v>12</c:v>
                </c:pt>
                <c:pt idx="6">
                  <c:v>11</c:v>
                </c:pt>
                <c:pt idx="7">
                  <c:v>7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წითელი ხიდი</c:v>
                </c:pt>
                <c:pt idx="5">
                  <c:v>კარწახი</c:v>
                </c:pt>
                <c:pt idx="6">
                  <c:v>გუგუთი</c:v>
                </c:pt>
                <c:pt idx="7">
                  <c:v>ახკერპი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ვალე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562</c:v>
                </c:pt>
                <c:pt idx="1">
                  <c:v>138</c:v>
                </c:pt>
                <c:pt idx="2">
                  <c:v>18</c:v>
                </c:pt>
                <c:pt idx="3">
                  <c:v>21</c:v>
                </c:pt>
                <c:pt idx="4">
                  <c:v>30</c:v>
                </c:pt>
                <c:pt idx="5">
                  <c:v>2</c:v>
                </c:pt>
                <c:pt idx="6">
                  <c:v>19</c:v>
                </c:pt>
                <c:pt idx="7">
                  <c:v>8</c:v>
                </c:pt>
                <c:pt idx="8">
                  <c:v>7</c:v>
                </c:pt>
                <c:pt idx="9">
                  <c:v>2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0661903863049466"/>
                  <c:y val="0.106749614425323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9989074672709609"/>
                  <c:y val="-0.158769095339824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8308274094769184"/>
                  <c:y val="-0.181953226481733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388111998687577"/>
                  <c:y val="8.12328012223880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6.3078817514914893E-3"/>
                  <c:y val="2.25104937145065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65902</c:v>
                </c:pt>
                <c:pt idx="1">
                  <c:v>155574</c:v>
                </c:pt>
                <c:pt idx="2">
                  <c:v>106961</c:v>
                </c:pt>
                <c:pt idx="3">
                  <c:v>98000</c:v>
                </c:pt>
                <c:pt idx="4">
                  <c:v>2179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გუგუთი</c:v>
                </c:pt>
                <c:pt idx="6">
                  <c:v>კარწახი</c:v>
                </c:pt>
                <c:pt idx="7">
                  <c:v>ცოდნა</c:v>
                </c:pt>
                <c:pt idx="8">
                  <c:v>ვალე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14640</c:v>
                </c:pt>
                <c:pt idx="1">
                  <c:v>11695</c:v>
                </c:pt>
                <c:pt idx="2">
                  <c:v>9716</c:v>
                </c:pt>
                <c:pt idx="3">
                  <c:v>6441</c:v>
                </c:pt>
                <c:pt idx="4">
                  <c:v>4166</c:v>
                </c:pt>
                <c:pt idx="5">
                  <c:v>1709</c:v>
                </c:pt>
                <c:pt idx="6">
                  <c:v>1602</c:v>
                </c:pt>
                <c:pt idx="7">
                  <c:v>786</c:v>
                </c:pt>
                <c:pt idx="8">
                  <c:v>693</c:v>
                </c:pt>
                <c:pt idx="9">
                  <c:v>541</c:v>
                </c:pt>
                <c:pt idx="10">
                  <c:v>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გუგუთი</c:v>
                </c:pt>
                <c:pt idx="6">
                  <c:v>კარწახი</c:v>
                </c:pt>
                <c:pt idx="7">
                  <c:v>ცოდნა</c:v>
                </c:pt>
                <c:pt idx="8">
                  <c:v>ვალე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11866</c:v>
                </c:pt>
                <c:pt idx="1">
                  <c:v>10914</c:v>
                </c:pt>
                <c:pt idx="2">
                  <c:v>10595</c:v>
                </c:pt>
                <c:pt idx="3">
                  <c:v>6739</c:v>
                </c:pt>
                <c:pt idx="4">
                  <c:v>3541</c:v>
                </c:pt>
                <c:pt idx="5">
                  <c:v>2037</c:v>
                </c:pt>
                <c:pt idx="6">
                  <c:v>2601</c:v>
                </c:pt>
                <c:pt idx="7">
                  <c:v>1163</c:v>
                </c:pt>
                <c:pt idx="8">
                  <c:v>2351</c:v>
                </c:pt>
                <c:pt idx="9">
                  <c:v>353</c:v>
                </c:pt>
                <c:pt idx="10">
                  <c:v>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0669746060599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4.6820092381817972E-3"/>
                  <c:y val="-2.0814548112609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0"/>
                  <c:y val="-5.5505461633625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-7.8033487303031104E-3"/>
                  <c:y val="-5.2036370281523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8D-41B2-9641-55A862514A0F}"/>
                </c:ext>
              </c:extLst>
            </c:dLbl>
            <c:dLbl>
              <c:idx val="4"/>
              <c:layout>
                <c:manualLayout>
                  <c:x val="-1.7167367206666593E-2"/>
                  <c:y val="-4.5098187577320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78-424B-AC98-DDCC927457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სპეც. ტექნიკა</c:v>
                </c:pt>
                <c:pt idx="4">
                  <c:v>მოტოციკლი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34197</c:v>
                </c:pt>
                <c:pt idx="1">
                  <c:v>14905</c:v>
                </c:pt>
                <c:pt idx="2">
                  <c:v>1347</c:v>
                </c:pt>
                <c:pt idx="3">
                  <c:v>94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8138496"/>
        <c:axId val="68141440"/>
        <c:axId val="0"/>
      </c:bar3DChart>
      <c:catAx>
        <c:axId val="681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68141440"/>
        <c:crosses val="autoZero"/>
        <c:auto val="1"/>
        <c:lblAlgn val="ctr"/>
        <c:lblOffset val="100"/>
        <c:noMultiLvlLbl val="0"/>
      </c:catAx>
      <c:valAx>
        <c:axId val="68141440"/>
        <c:scaling>
          <c:orientation val="minMax"/>
          <c:max val="19000"/>
        </c:scaling>
        <c:delete val="1"/>
        <c:axPos val="l"/>
        <c:numFmt formatCode="#,##0" sourceLinked="1"/>
        <c:majorTickMark val="none"/>
        <c:minorTickMark val="none"/>
        <c:tickLblPos val="nextTo"/>
        <c:crossAx val="68138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158</c:v>
                </c:pt>
                <c:pt idx="1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241</c:v>
                </c:pt>
                <c:pt idx="1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3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9442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dLbl>
              <c:idx val="0"/>
              <c:layout>
                <c:manualLayout>
                  <c:x val="-0.14563463746193442"/>
                  <c:y val="-0.119793981224308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B7-488A-B8DF-F0A233E4362C}"/>
                </c:ext>
              </c:extLst>
            </c:dLbl>
            <c:dLbl>
              <c:idx val="1"/>
              <c:layout>
                <c:manualLayout>
                  <c:x val="0.11851995077470025"/>
                  <c:y val="9.49408399066770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B7-488A-B8DF-F0A233E43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1486419</c:v>
                </c:pt>
                <c:pt idx="1">
                  <c:v>661131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095349804437689"/>
          <c:y val="0.31872673869570045"/>
          <c:w val="0.28191276467856846"/>
          <c:h val="0.2964080379957782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46</c:v>
                </c:pt>
                <c:pt idx="1">
                  <c:v>46</c:v>
                </c:pt>
                <c:pt idx="2">
                  <c:v>45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39-4A30-81EB-9F05DE0194BD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0427318918728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83-4C28-B4EC-47C1E181A3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249</c:v>
                </c:pt>
                <c:pt idx="1">
                  <c:v>233</c:v>
                </c:pt>
                <c:pt idx="2">
                  <c:v>331</c:v>
                </c:pt>
                <c:pt idx="3">
                  <c:v>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39-4A30-81EB-9F05DE019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421535</c:v>
                </c:pt>
                <c:pt idx="1">
                  <c:v>481661</c:v>
                </c:pt>
                <c:pt idx="2">
                  <c:v>470811</c:v>
                </c:pt>
                <c:pt idx="3">
                  <c:v>503753</c:v>
                </c:pt>
                <c:pt idx="4">
                  <c:v>526816</c:v>
                </c:pt>
                <c:pt idx="5">
                  <c:v>607898</c:v>
                </c:pt>
                <c:pt idx="6">
                  <c:v>661977</c:v>
                </c:pt>
                <c:pt idx="7">
                  <c:v>734977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5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სომხეთი</c:v>
                </c:pt>
                <c:pt idx="1">
                  <c:v>აზერბაიჯანი</c:v>
                </c:pt>
                <c:pt idx="2">
                  <c:v>რუსეთის ფედერაცია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ისრაელი</c:v>
                </c:pt>
                <c:pt idx="6">
                  <c:v>უკრაინა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151105</c:v>
                </c:pt>
                <c:pt idx="1">
                  <c:v>137088</c:v>
                </c:pt>
                <c:pt idx="2">
                  <c:v>149568</c:v>
                </c:pt>
                <c:pt idx="3">
                  <c:v>87869</c:v>
                </c:pt>
                <c:pt idx="4">
                  <c:v>38822</c:v>
                </c:pt>
                <c:pt idx="5">
                  <c:v>14347</c:v>
                </c:pt>
                <c:pt idx="6">
                  <c:v>16754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სომხეთი</c:v>
                </c:pt>
                <c:pt idx="1">
                  <c:v>აზერბაიჯანი</c:v>
                </c:pt>
                <c:pt idx="2">
                  <c:v>რუსეთის ფედერაცია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ისრაელი</c:v>
                </c:pt>
                <c:pt idx="6">
                  <c:v>უკრაინა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164359</c:v>
                </c:pt>
                <c:pt idx="1">
                  <c:v>153773</c:v>
                </c:pt>
                <c:pt idx="2">
                  <c:v>133577</c:v>
                </c:pt>
                <c:pt idx="3">
                  <c:v>103022</c:v>
                </c:pt>
                <c:pt idx="4">
                  <c:v>51870</c:v>
                </c:pt>
                <c:pt idx="5">
                  <c:v>27129</c:v>
                </c:pt>
                <c:pt idx="6">
                  <c:v>20211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Sheet1!$A$2:$A$21</c:f>
              <c:strCache>
                <c:ptCount val="20"/>
                <c:pt idx="0">
                  <c:v>ირანის ისლამური რესპუბლიკა</c:v>
                </c:pt>
                <c:pt idx="1">
                  <c:v>ყაზახეთი</c:v>
                </c:pt>
                <c:pt idx="2">
                  <c:v>გერმანია</c:v>
                </c:pt>
                <c:pt idx="3">
                  <c:v>პოლონეთი</c:v>
                </c:pt>
                <c:pt idx="4">
                  <c:v>ინდოეთი</c:v>
                </c:pt>
                <c:pt idx="5">
                  <c:v>ჩინეთი</c:v>
                </c:pt>
                <c:pt idx="6">
                  <c:v>ა.შ.შ.</c:v>
                </c:pt>
                <c:pt idx="7">
                  <c:v>დიდი ბრიტანეთი</c:v>
                </c:pt>
                <c:pt idx="8">
                  <c:v>ბალარუსი</c:v>
                </c:pt>
                <c:pt idx="9">
                  <c:v>ტაილანდი</c:v>
                </c:pt>
                <c:pt idx="10">
                  <c:v>საუდის არაბეთი</c:v>
                </c:pt>
                <c:pt idx="11">
                  <c:v>საფრანგეთი</c:v>
                </c:pt>
                <c:pt idx="12">
                  <c:v>ლატვია</c:v>
                </c:pt>
                <c:pt idx="13">
                  <c:v>ლიეტუვა</c:v>
                </c:pt>
                <c:pt idx="14">
                  <c:v>ნიდერლანდები</c:v>
                </c:pt>
                <c:pt idx="15">
                  <c:v>საბერძნეთი</c:v>
                </c:pt>
                <c:pt idx="16">
                  <c:v>ესტონეთი</c:v>
                </c:pt>
                <c:pt idx="17">
                  <c:v>კორეის რესპუბლიკა</c:v>
                </c:pt>
                <c:pt idx="18">
                  <c:v>იტალია</c:v>
                </c:pt>
                <c:pt idx="19">
                  <c:v>ფილიპინები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14589</c:v>
                </c:pt>
                <c:pt idx="1">
                  <c:v>11770</c:v>
                </c:pt>
                <c:pt idx="2">
                  <c:v>9691</c:v>
                </c:pt>
                <c:pt idx="3">
                  <c:v>9350</c:v>
                </c:pt>
                <c:pt idx="4">
                  <c:v>6762</c:v>
                </c:pt>
                <c:pt idx="5">
                  <c:v>6724</c:v>
                </c:pt>
                <c:pt idx="6">
                  <c:v>5021</c:v>
                </c:pt>
                <c:pt idx="7">
                  <c:v>3975</c:v>
                </c:pt>
                <c:pt idx="8">
                  <c:v>3736</c:v>
                </c:pt>
                <c:pt idx="9">
                  <c:v>3214</c:v>
                </c:pt>
                <c:pt idx="10">
                  <c:v>3009</c:v>
                </c:pt>
                <c:pt idx="11">
                  <c:v>2802</c:v>
                </c:pt>
                <c:pt idx="12">
                  <c:v>2594</c:v>
                </c:pt>
                <c:pt idx="13">
                  <c:v>2343</c:v>
                </c:pt>
                <c:pt idx="14">
                  <c:v>2115</c:v>
                </c:pt>
                <c:pt idx="15">
                  <c:v>2040</c:v>
                </c:pt>
                <c:pt idx="16">
                  <c:v>1993</c:v>
                </c:pt>
                <c:pt idx="17">
                  <c:v>1777</c:v>
                </c:pt>
                <c:pt idx="18">
                  <c:v>1708</c:v>
                </c:pt>
                <c:pt idx="19">
                  <c:v>1631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78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24078</c:v>
                </c:pt>
                <c:pt idx="1">
                  <c:v>106488</c:v>
                </c:pt>
                <c:pt idx="2">
                  <c:v>194898</c:v>
                </c:pt>
                <c:pt idx="3">
                  <c:v>129288</c:v>
                </c:pt>
                <c:pt idx="4">
                  <c:v>51131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5.7324843639342173E-3"/>
                  <c:y val="-2.37886492864006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23581</c:v>
                </c:pt>
                <c:pt idx="1">
                  <c:v>106131</c:v>
                </c:pt>
                <c:pt idx="2">
                  <c:v>196381</c:v>
                </c:pt>
                <c:pt idx="3">
                  <c:v>131171</c:v>
                </c:pt>
                <c:pt idx="4">
                  <c:v>54381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61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3358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19208</c:v>
                </c:pt>
                <c:pt idx="1">
                  <c:v>44576</c:v>
                </c:pt>
                <c:pt idx="2">
                  <c:v>66884</c:v>
                </c:pt>
                <c:pt idx="3">
                  <c:v>61391</c:v>
                </c:pt>
                <c:pt idx="4">
                  <c:v>37035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64968727868435E-2"/>
                  <c:y val="-9.515459714560277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2"/>
              <c:layout>
                <c:manualLayout>
                  <c:x val="0"/>
                  <c:y val="-1.557093213484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51-49D1-82B1-1D35CAC4A116}"/>
                </c:ext>
              </c:extLst>
            </c:dLbl>
            <c:dLbl>
              <c:idx val="3"/>
              <c:layout>
                <c:manualLayout>
                  <c:x val="0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51-49D1-82B1-1D35CAC4A116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18837</c:v>
                </c:pt>
                <c:pt idx="1">
                  <c:v>45791</c:v>
                </c:pt>
                <c:pt idx="2">
                  <c:v>69023</c:v>
                </c:pt>
                <c:pt idx="3">
                  <c:v>64930</c:v>
                </c:pt>
                <c:pt idx="4">
                  <c:v>41216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8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90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294310</c:v>
                </c:pt>
                <c:pt idx="1">
                  <c:v>333078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299215</c:v>
                </c:pt>
                <c:pt idx="1">
                  <c:v>328053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7555584"/>
        <c:axId val="57565568"/>
        <c:axId val="0"/>
      </c:bar3DChart>
      <c:catAx>
        <c:axId val="575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568"/>
        <c:crosses val="autoZero"/>
        <c:auto val="1"/>
        <c:lblAlgn val="ctr"/>
        <c:lblOffset val="100"/>
        <c:noMultiLvlLbl val="0"/>
      </c:catAx>
      <c:valAx>
        <c:axId val="57565568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575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6825</c:v>
                </c:pt>
                <c:pt idx="1">
                  <c:v>47192</c:v>
                </c:pt>
                <c:pt idx="2">
                  <c:v>69767</c:v>
                </c:pt>
                <c:pt idx="3">
                  <c:v>45961</c:v>
                </c:pt>
                <c:pt idx="4">
                  <c:v>17515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DC-4843-BDA4-1CB6007043AB}"/>
                </c:ext>
              </c:extLst>
            </c:dLbl>
            <c:dLbl>
              <c:idx val="2"/>
              <c:layout>
                <c:manualLayout>
                  <c:x val="-1.5045890718987447E-7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3"/>
              <c:layout>
                <c:manualLayout>
                  <c:x val="0"/>
                  <c:y val="-2.5951553558080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DC-4843-BDA4-1CB6007043AB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6532</c:v>
                </c:pt>
                <c:pt idx="1">
                  <c:v>44518</c:v>
                </c:pt>
                <c:pt idx="2">
                  <c:v>67128</c:v>
                </c:pt>
                <c:pt idx="3">
                  <c:v>44552</c:v>
                </c:pt>
                <c:pt idx="4">
                  <c:v>17617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8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0.36154</cdr:x>
      <cdr:y>0</cdr:y>
    </cdr:from>
    <cdr:to>
      <cdr:x>0.72747</cdr:x>
      <cdr:y>0.16261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63306" y="-2365560"/>
          <a:ext cx="1481093" cy="3635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პორტები– </a:t>
          </a:r>
        </a:p>
        <a:p xmlns:a="http://schemas.openxmlformats.org/drawingml/2006/main">
          <a:pPr lvl="0" algn="ctr"/>
          <a:r>
            <a:rPr lang="ka-GE" sz="900" b="1" i="1" dirty="0" smtClean="0"/>
            <a:t>2 179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(ოქტომბერი, </a:t>
            </a:r>
            <a:r>
              <a:rPr lang="en-US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en-US" sz="900" dirty="0" smtClean="0">
                <a:latin typeface="Sylfaen (Body)"/>
              </a:rPr>
              <a:t>2022</a:t>
            </a:r>
            <a:r>
              <a:rPr lang="ka-GE" sz="900" dirty="0" smtClean="0">
                <a:latin typeface="Sylfaen (Body)"/>
              </a:rPr>
              <a:t>, </a:t>
            </a:r>
            <a:r>
              <a:rPr lang="en-US" sz="900" dirty="0" smtClean="0">
                <a:latin typeface="Sylfaen (Body)"/>
              </a:rPr>
              <a:t> </a:t>
            </a:r>
            <a:r>
              <a:rPr lang="ka-GE" sz="900" dirty="0">
                <a:latin typeface="Sylfaen (Body)"/>
              </a:rPr>
              <a:t>შსს საინფორმაციო-ანალიტიკური დეპარტამენტი</a:t>
            </a:r>
            <a:r>
              <a:rPr lang="en-US" sz="900" dirty="0">
                <a:latin typeface="Sylfaen (Body)"/>
              </a:rPr>
              <a:t> - </a:t>
            </a:r>
            <a:r>
              <a:rPr lang="ka-GE" sz="900" dirty="0">
                <a:latin typeface="Sylfaen (Body)"/>
              </a:rPr>
              <a:t>საინფორმაციო  ცენტრი</a:t>
            </a:r>
            <a:endParaRPr lang="en-US" sz="900" dirty="0"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690963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04785"/>
              </p:ext>
            </p:extLst>
          </p:nvPr>
        </p:nvGraphicFramePr>
        <p:xfrm>
          <a:off x="2183394" y="86908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(ოქტომბერი, 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3000" b="1" dirty="0">
              <a:latin typeface="Sylfaen (Body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851180"/>
              </p:ext>
            </p:extLst>
          </p:nvPr>
        </p:nvGraphicFramePr>
        <p:xfrm>
          <a:off x="5251887" y="2365560"/>
          <a:ext cx="4047476" cy="22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41778" y="2749599"/>
            <a:ext cx="2902638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>
                <a:latin typeface="Sylfaen (Headings)"/>
              </a:rPr>
              <a:t>საავტომობილო ტრანსპორტის </a:t>
            </a:r>
            <a:r>
              <a:rPr lang="ka-GE" sz="1200" b="1" dirty="0" smtClean="0">
                <a:latin typeface="Sylfaen (Headings)"/>
              </a:rPr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კვეთების</a:t>
            </a:r>
            <a:endParaRPr lang="en-US" sz="1200" dirty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რაოდენობა </a:t>
            </a:r>
            <a:r>
              <a:rPr lang="ka-GE" sz="1200" dirty="0">
                <a:latin typeface="Sylfaen (Headings)"/>
              </a:rPr>
              <a:t>ორივე </a:t>
            </a:r>
            <a:r>
              <a:rPr lang="ka-GE" sz="1200" dirty="0" smtClean="0">
                <a:latin typeface="Sylfaen (Headings)"/>
              </a:rPr>
              <a:t>მიმართულებით:  </a:t>
            </a:r>
            <a:endParaRPr lang="en-US" sz="1200" dirty="0" smtClean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428 616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293695" y="2464439"/>
            <a:ext cx="1118814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65 902-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157508" y="3949232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155 574-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257653" y="3641253"/>
            <a:ext cx="127973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106 961-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251887" y="2681323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98 000-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60" y="985651"/>
            <a:ext cx="855274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570342"/>
              </p:ext>
            </p:extLst>
          </p:nvPr>
        </p:nvGraphicFramePr>
        <p:xfrm>
          <a:off x="2258350" y="5101472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50" y="5092535"/>
            <a:ext cx="797832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" panose="010A0502050306030303" pitchFamily="18" charset="0"/>
              </a:rPr>
              <a:t>საავტომობილო </a:t>
            </a:r>
            <a:r>
              <a:rPr lang="ka-GE" sz="1000" b="1" dirty="0" smtClean="0">
                <a:latin typeface="Sylfaen" panose="010A0502050306030303" pitchFamily="18" charset="0"/>
              </a:rPr>
              <a:t>ტრანსპორტის</a:t>
            </a:r>
            <a:r>
              <a:rPr lang="en-US" sz="1000" b="1" dirty="0" smtClean="0">
                <a:latin typeface="Sylfaen" panose="010A0502050306030303" pitchFamily="18" charset="0"/>
              </a:rPr>
              <a:t> </a:t>
            </a:r>
            <a:r>
              <a:rPr lang="ka-GE" sz="1000" b="1" dirty="0" smtClean="0">
                <a:latin typeface="Sylfaen" panose="010A0502050306030303" pitchFamily="18" charset="0"/>
              </a:rPr>
              <a:t>მისაბმელების მოძრაობის </a:t>
            </a:r>
            <a:r>
              <a:rPr lang="ka-GE" sz="1000" b="1" dirty="0">
                <a:latin typeface="Sylfaen" panose="010A0502050306030303" pitchFamily="18" charset="0"/>
              </a:rPr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" panose="010A0502050306030303" pitchFamily="18" charset="0"/>
              </a:rPr>
              <a:t>სასაზღვრო-გამტარი პუნქტების მიხედვით  </a:t>
            </a: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(ოქტომბერი, </a:t>
            </a:r>
            <a:r>
              <a:rPr lang="en-US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წელი)</a:t>
            </a:r>
            <a:endParaRPr lang="en-US" sz="1000" b="1" dirty="0"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400" b="1" dirty="0" smtClean="0">
                <a:latin typeface="Sylfaen (Body)"/>
              </a:rPr>
              <a:t>საავტომობილო </a:t>
            </a:r>
            <a:r>
              <a:rPr lang="ka-GE" sz="1400" b="1" dirty="0">
                <a:latin typeface="Sylfaen (Body)"/>
              </a:rPr>
              <a:t>ტრანსპორტის </a:t>
            </a:r>
            <a:r>
              <a:rPr lang="ka-GE" sz="1400" b="1" dirty="0" smtClean="0">
                <a:latin typeface="Sylfaen (Body)"/>
              </a:rPr>
              <a:t>ტრანზიტული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(ოქტომბერი,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 წელი)</a:t>
            </a:r>
            <a:endParaRPr lang="en-US" sz="1300" b="1" dirty="0">
              <a:latin typeface="Sylfaen" panose="010A0502050306030303" pitchFamily="18" charset="0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3769155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</a:t>
            </a:r>
            <a:r>
              <a:rPr lang="ka-GE" sz="1400" b="1" dirty="0">
                <a:latin typeface="Sylfaen (Body)"/>
              </a:rPr>
              <a:t>სარკინიგზო </a:t>
            </a:r>
            <a:r>
              <a:rPr lang="ka-GE" sz="1400" b="1" dirty="0" smtClean="0">
                <a:latin typeface="Sylfaen (Body)"/>
              </a:rPr>
              <a:t>ტრანსპორტის </a:t>
            </a:r>
            <a:r>
              <a:rPr lang="ka-GE" sz="1400" b="1" dirty="0">
                <a:latin typeface="Sylfaen (Body)"/>
              </a:rPr>
              <a:t>მოძრაობის დინამიკა</a:t>
            </a:r>
            <a:r>
              <a:rPr lang="en-US" sz="1400" b="1" dirty="0">
                <a:latin typeface="Sylfaen (Body)"/>
              </a:rPr>
              <a:t> </a:t>
            </a:r>
            <a:endParaRPr lang="ka-GE" sz="1400" b="1" dirty="0" smtClean="0">
              <a:latin typeface="Sylfaen (Body)"/>
            </a:endParaRPr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(ოქტომბერი,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 წელი)</a:t>
            </a:r>
            <a:endParaRPr lang="en-US" sz="1200" b="1" dirty="0">
              <a:latin typeface="Sylfaen" panose="010A0502050306030303" pitchFamily="18" charset="0"/>
            </a:endParaRPr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Body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Body)"/>
              </a:rPr>
              <a:t> </a:t>
            </a:r>
            <a:r>
              <a:rPr lang="en-US" sz="1400" b="1" dirty="0">
                <a:latin typeface="Sylfaen (Body)"/>
              </a:rPr>
              <a:t>(</a:t>
            </a:r>
            <a:r>
              <a:rPr lang="ka-GE" sz="1400" b="1" dirty="0" smtClean="0">
                <a:latin typeface="Sylfaen (Body)"/>
              </a:rPr>
              <a:t>შემოსვლა</a:t>
            </a:r>
            <a:r>
              <a:rPr lang="ka-GE" sz="1400" b="1" dirty="0">
                <a:latin typeface="Sylfaen (Body)"/>
              </a:rPr>
              <a:t> </a:t>
            </a:r>
            <a:r>
              <a:rPr lang="ka-GE" sz="1400" dirty="0" smtClean="0">
                <a:latin typeface="Sylfaen (Body)"/>
              </a:rPr>
              <a:t>+</a:t>
            </a:r>
            <a:r>
              <a:rPr lang="ka-GE" sz="1400" b="1" dirty="0" smtClean="0">
                <a:latin typeface="Sylfaen (Body)"/>
              </a:rPr>
              <a:t> გასვლა</a:t>
            </a:r>
            <a:r>
              <a:rPr lang="en-US" sz="1400" b="1" dirty="0" smtClean="0">
                <a:latin typeface="Sylfaen (Body)"/>
              </a:rPr>
              <a:t>)</a:t>
            </a:r>
            <a:br>
              <a:rPr lang="en-US" sz="1400" b="1" dirty="0" smtClean="0">
                <a:latin typeface="Sylfaen (Body)"/>
              </a:rPr>
            </a:br>
            <a:r>
              <a:rPr lang="ka-GE" sz="14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(ოქტომბერი,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 წელი)</a:t>
            </a:r>
            <a:endParaRPr lang="en-US" sz="1200" b="1" dirty="0" smtClean="0">
              <a:latin typeface="Sylfaen" panose="010A0502050306030303" pitchFamily="18" charset="0"/>
            </a:endParaRPr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260828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4251087672"/>
              </p:ext>
            </p:extLst>
          </p:nvPr>
        </p:nvGraphicFramePr>
        <p:xfrm>
          <a:off x="3336834" y="937831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Sylfaen (Headings)"/>
              </a:rPr>
              <a:t>საქართველოს სახელმწიფო საზღვარი</a:t>
            </a:r>
            <a:endParaRPr lang="en-US" b="1" dirty="0">
              <a:latin typeface="Sylfaen (Headings)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 smtClean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>
                <a:latin typeface="Sylfaen (Headings)"/>
              </a:rPr>
              <a:t>საქართველოს სახელმწიფო საზღვრის კვეთის სტატისტიკა</a:t>
            </a:r>
            <a:br>
              <a:rPr lang="ka-GE" sz="3600" b="1" dirty="0" smtClean="0">
                <a:latin typeface="Sylfaen (Headings)"/>
              </a:rPr>
            </a:br>
            <a:r>
              <a:rPr lang="ka-GE" sz="3600" b="1" dirty="0" smtClean="0">
                <a:latin typeface="Sylfaen (Headings)"/>
              </a:rPr>
              <a:t>სასაზღვრო </a:t>
            </a:r>
            <a:r>
              <a:rPr lang="en-US" sz="3600" b="1" dirty="0" smtClean="0">
                <a:latin typeface="Sylfaen (Headings)"/>
              </a:rPr>
              <a:t>- </a:t>
            </a:r>
            <a:r>
              <a:rPr lang="ka-GE" sz="3600" b="1" dirty="0" smtClean="0">
                <a:latin typeface="Sylfaen (Headings)"/>
              </a:rPr>
              <a:t>გამტარი პუნქტების მიხედვით</a:t>
            </a:r>
            <a:r>
              <a:rPr lang="ka-GE" sz="3600" b="1" dirty="0" smtClean="0"/>
              <a:t>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(ოქტომბერი, </a:t>
            </a:r>
            <a:r>
              <a:rPr lang="en-US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b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</a:br>
            <a:endParaRPr lang="en-US" sz="2500" b="1" dirty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197510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7084560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სულ – სახელმწიფო საზღვრის კვეთა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განხორციელდა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2 147 550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–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ჯერ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)</a:t>
            </a:r>
            <a:endParaRPr lang="en-US" sz="1400" dirty="0">
              <a:solidFill>
                <a:schemeClr val="tx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2" y="17928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132419"/>
            <a:ext cx="9144000" cy="10117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>
                <a:latin typeface="Sylfaen (Headings)"/>
              </a:rPr>
              <a:t>საქართველოს სახელმწიფო საზღვარზე გადაადგილებული  </a:t>
            </a:r>
            <a:br>
              <a:rPr lang="ka-GE" sz="1400" b="1" dirty="0" smtClean="0">
                <a:latin typeface="Sylfaen (Headings)"/>
              </a:rPr>
            </a:br>
            <a:r>
              <a:rPr lang="ka-GE" sz="1400" b="1" dirty="0" smtClean="0">
                <a:latin typeface="Sylfaen (Headings)"/>
              </a:rPr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  <a:latin typeface="Sylfaen (Headings)"/>
              </a:rPr>
              <a:t/>
            </a:r>
            <a:br>
              <a:rPr lang="ka-GE" sz="1100" b="1" dirty="0" smtClean="0">
                <a:solidFill>
                  <a:srgbClr val="C00000"/>
                </a:solidFill>
                <a:latin typeface="Sylfaen (Headings)"/>
              </a:rPr>
            </a:br>
            <a:endParaRPr lang="en-US" sz="1100" b="1" dirty="0">
              <a:solidFill>
                <a:srgbClr val="C00000"/>
              </a:solidFill>
              <a:latin typeface="Sylfaen (Headings)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ოქტომბერი,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)</a:t>
            </a:r>
            <a:endParaRPr lang="en-US" sz="1200" b="1" dirty="0">
              <a:solidFill>
                <a:srgbClr val="FF7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/>
              <a:t>9</a:t>
            </a:r>
            <a:r>
              <a:rPr lang="ka-GE" sz="2000" b="1" dirty="0" smtClean="0"/>
              <a:t>,</a:t>
            </a:r>
            <a:r>
              <a:rPr lang="en-US" sz="2000" b="1" dirty="0" smtClean="0"/>
              <a:t>4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12,1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შემოსვლების საერთო რაოდენობა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734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977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24 საათი და მეტი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334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271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ტრანზიტი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188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978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სხვა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211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728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821669368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11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12</a:t>
            </a:r>
            <a:r>
              <a:rPr lang="ka-GE" sz="2000" b="1" dirty="0" smtClean="0"/>
              <a:t>,</a:t>
            </a:r>
            <a:r>
              <a:rPr lang="en-US" sz="2000" b="1" dirty="0" smtClean="0"/>
              <a:t>7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774146" y="241969"/>
            <a:ext cx="8789785" cy="11447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Headings)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 (Headings)"/>
              </a:rPr>
              <a:t> </a:t>
            </a:r>
            <a:r>
              <a:rPr lang="ka-GE" sz="1300" b="1" dirty="0" smtClean="0">
                <a:latin typeface="Sylfaen (Headings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300" b="1" dirty="0" smtClean="0">
                <a:latin typeface="Sylfaen (Headings)"/>
              </a:rPr>
              <a:t> (</a:t>
            </a:r>
            <a:r>
              <a:rPr lang="ka-GE" sz="1300" b="1" dirty="0" smtClean="0">
                <a:latin typeface="Sylfaen (Headings)"/>
              </a:rPr>
              <a:t>შემოსვლა</a:t>
            </a:r>
            <a:r>
              <a:rPr lang="en-US" sz="1300" b="1" dirty="0" smtClean="0">
                <a:latin typeface="Sylfaen (Headings)"/>
              </a:rPr>
              <a:t>)</a:t>
            </a:r>
            <a:endParaRPr lang="ka-GE" sz="1300" b="1" dirty="0" smtClean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 (Headings)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(ოქტომბერი,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r>
              <a:rPr lang="ru-RU" sz="1300" b="1" dirty="0" smtClean="0"/>
              <a:t/>
            </a:r>
            <a:br>
              <a:rPr lang="ru-RU" sz="1300" b="1" dirty="0" smtClean="0"/>
            </a:br>
            <a:endParaRPr lang="en-US" sz="1300" b="1" dirty="0"/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246568146"/>
              </p:ext>
            </p:extLst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256037" y="1110645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9%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160953" y="1196448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12%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5996524" y="1219674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-11%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923469" y="1581619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17%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788572" y="2001742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34%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521628" y="2257829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21%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861468"/>
              </p:ext>
            </p:extLst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456905" y="3429000"/>
            <a:ext cx="7144695" cy="761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Body)"/>
              </a:rPr>
              <a:t>ქვეყნების ოცეული (პირველი ექვსეულის შემდეგ) კვეთების რაოდენობის მიხედვით </a:t>
            </a:r>
            <a:r>
              <a:rPr lang="en-US" sz="1200" b="1" dirty="0" smtClean="0">
                <a:latin typeface="Sylfaen (Body)"/>
              </a:rPr>
              <a:t>(</a:t>
            </a:r>
            <a:r>
              <a:rPr lang="ka-GE" sz="1200" b="1" dirty="0" smtClean="0">
                <a:latin typeface="Sylfaen (Body)"/>
              </a:rPr>
              <a:t>შემოსვლა</a:t>
            </a:r>
            <a:r>
              <a:rPr lang="en-US" sz="1200" b="1" dirty="0" smtClean="0">
                <a:latin typeface="Sylfaen (Body)"/>
              </a:rPr>
              <a:t>)</a:t>
            </a:r>
            <a:endParaRPr lang="ka-GE" sz="12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(ოქტომბერი,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200" b="1" dirty="0">
              <a:latin typeface="Sylfaen (Body)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44251" y="2197379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89%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Headings)"/>
              </a:rPr>
              <a:t>საქართველოს სახელმწიფო </a:t>
            </a:r>
            <a:r>
              <a:rPr lang="ka-GE" sz="1200" b="1" dirty="0" smtClean="0">
                <a:latin typeface="Sylfaen (Headings)"/>
              </a:rPr>
              <a:t>საზღვარზე გადაადგილებულ უცხო ქვეყნის მოქალაქეთა </a:t>
            </a:r>
            <a:endParaRPr lang="en-US" sz="1200" b="1" dirty="0" smtClean="0"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Headings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(ოქტომბერი,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4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36213319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97116307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" panose="010A0502050306030303" pitchFamily="18" charset="0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 (Headings)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(ოქტომბერი,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260554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latin typeface="Sylfaen" panose="010A0502050306030303" pitchFamily="18" charset="0"/>
              </a:rPr>
              <a:t> საქართველოს სახელმწიფო </a:t>
            </a:r>
            <a:r>
              <a:rPr lang="ka-GE" sz="1200" b="1" dirty="0" smtClean="0">
                <a:latin typeface="Sylfaen" panose="010A0502050306030303" pitchFamily="18" charset="0"/>
              </a:rPr>
              <a:t>საზღვარზე გადაადგილებულ საქართველოს მოქალაქეთა </a:t>
            </a:r>
            <a:endParaRPr lang="en-US" sz="1200" b="1" dirty="0" smtClean="0">
              <a:latin typeface="Sylfaen" panose="010A0502050306030303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" panose="010A0502050306030303" pitchFamily="18" charset="0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" panose="010A0502050306030303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(ოქტომბერი,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924970019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2001555210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285732" y="-78698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2732388"/>
              </p:ext>
            </p:extLst>
          </p:nvPr>
        </p:nvGraphicFramePr>
        <p:xfrm>
          <a:off x="2244760" y="734049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41613"/>
              </p:ext>
            </p:extLst>
          </p:nvPr>
        </p:nvGraphicFramePr>
        <p:xfrm>
          <a:off x="2214168" y="3732711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808" y="963056"/>
            <a:ext cx="1005926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24137" y="2503297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64642" y="3677075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(ოქტომბერი, 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2019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 წელი)</a:t>
            </a:r>
            <a:endParaRPr lang="en-US" sz="3000" b="1" dirty="0">
              <a:latin typeface="Sylfaen" panose="010A0502050306030303" pitchFamily="18" charset="0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7998067"/>
              </p:ext>
            </p:extLst>
          </p:nvPr>
        </p:nvGraphicFramePr>
        <p:xfrm>
          <a:off x="2309642" y="2164254"/>
          <a:ext cx="7154159" cy="1558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97448"/>
              </p:ext>
            </p:extLst>
          </p:nvPr>
        </p:nvGraphicFramePr>
        <p:xfrm>
          <a:off x="2320240" y="5113061"/>
          <a:ext cx="7003198" cy="1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127" y="4809918"/>
            <a:ext cx="961344" cy="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8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65" grpId="0">
        <p:bldAsOne/>
      </p:bldGraphic>
      <p:bldGraphic spid="5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14910</TotalTime>
  <Words>605</Words>
  <Application>Microsoft Office PowerPoint</Application>
  <PresentationFormat>Widescreen</PresentationFormat>
  <Paragraphs>265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AcadMtavr</vt:lpstr>
      <vt:lpstr>Amiran</vt:lpstr>
      <vt:lpstr>Arial</vt:lpstr>
      <vt:lpstr>Calibri</vt:lpstr>
      <vt:lpstr>Calibri Light</vt:lpstr>
      <vt:lpstr>Sylfaen</vt:lpstr>
      <vt:lpstr>Sylfaen (Body)</vt:lpstr>
      <vt:lpstr>Sylfaen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khatuna qveladze</cp:lastModifiedBy>
  <cp:revision>1430</cp:revision>
  <cp:lastPrinted>2020-09-14T11:28:53Z</cp:lastPrinted>
  <dcterms:created xsi:type="dcterms:W3CDTF">2018-07-08T13:18:12Z</dcterms:created>
  <dcterms:modified xsi:type="dcterms:W3CDTF">2022-09-06T10:25:41Z</dcterms:modified>
</cp:coreProperties>
</file>