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charts/chart3.xml" ContentType="application/vnd.openxmlformats-officedocument.drawingml.chart+xml"/>
  <Override PartName="/ppt/notesSlides/notesSlide5.xml" ContentType="application/vnd.openxmlformats-officedocument.presentationml.notesSlide+xml"/>
  <Override PartName="/ppt/charts/chart4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5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6.xml" ContentType="application/vnd.openxmlformats-officedocument.presentationml.notesSlide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notesSlides/notesSlide7.xml" ContentType="application/vnd.openxmlformats-officedocument.presentationml.notesSlide+xml"/>
  <Override PartName="/ppt/charts/chart8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8.xml" ContentType="application/vnd.openxmlformats-officedocument.presentationml.notesSlide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notesSlides/notesSlide9.xml" ContentType="application/vnd.openxmlformats-officedocument.presentationml.notesSlide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notesSlides/notesSlide10.xml" ContentType="application/vnd.openxmlformats-officedocument.presentationml.notesSlide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drawings/drawing1.xml" ContentType="application/vnd.openxmlformats-officedocument.drawingml.chartshapes+xml"/>
  <Override PartName="/ppt/charts/chart17.xml" ContentType="application/vnd.openxmlformats-officedocument.drawingml.chart+xml"/>
  <Override PartName="/ppt/notesSlides/notesSlide11.xml" ContentType="application/vnd.openxmlformats-officedocument.presentationml.notesSlide+xml"/>
  <Override PartName="/ppt/charts/chart18.xml" ContentType="application/vnd.openxmlformats-officedocument.drawingml.chart+xml"/>
  <Override PartName="/ppt/notesSlides/notesSlide12.xml" ContentType="application/vnd.openxmlformats-officedocument.presentationml.notesSlide+xml"/>
  <Override PartName="/ppt/charts/chart19.xml" ContentType="application/vnd.openxmlformats-officedocument.drawingml.chart+xml"/>
  <Override PartName="/ppt/charts/chart20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65" r:id="rId2"/>
    <p:sldId id="266" r:id="rId3"/>
    <p:sldId id="267" r:id="rId4"/>
    <p:sldId id="268" r:id="rId5"/>
    <p:sldId id="269" r:id="rId6"/>
    <p:sldId id="278" r:id="rId7"/>
    <p:sldId id="270" r:id="rId8"/>
    <p:sldId id="279" r:id="rId9"/>
    <p:sldId id="280" r:id="rId10"/>
    <p:sldId id="281" r:id="rId11"/>
    <p:sldId id="282" r:id="rId12"/>
    <p:sldId id="273" r:id="rId13"/>
    <p:sldId id="277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CC"/>
    <a:srgbClr val="B3B9A3"/>
    <a:srgbClr val="9DA8BF"/>
    <a:srgbClr val="788AE4"/>
    <a:srgbClr val="9C13B3"/>
    <a:srgbClr val="9999FF"/>
    <a:srgbClr val="E0F468"/>
    <a:srgbClr val="F0AE6C"/>
    <a:srgbClr val="54251C"/>
    <a:srgbClr val="12080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1506" y="84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3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4.xlsx"/></Relationships>
</file>

<file path=ppt/charts/_rels/chart1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5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6.xlsx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7.xlsx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8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9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შემოსვლა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accent1">
                  <a:lumMod val="60000"/>
                  <a:lumOff val="40000"/>
                </a:schemeClr>
              </a:solidFill>
            </a:ln>
          </c:spPr>
          <c:invertIfNegative val="0"/>
          <c:cat>
            <c:strRef>
              <c:f>Sheet1!$A$2:$A$22</c:f>
              <c:strCache>
                <c:ptCount val="21"/>
                <c:pt idx="0">
                  <c:v>სარფი</c:v>
                </c:pt>
                <c:pt idx="1">
                  <c:v>სადახლო</c:v>
                </c:pt>
                <c:pt idx="2">
                  <c:v>წითელი ხიდი</c:v>
                </c:pt>
                <c:pt idx="3">
                  <c:v>თბილისის აეროპორტი</c:v>
                </c:pt>
                <c:pt idx="4">
                  <c:v>ყაზბეგი</c:v>
                </c:pt>
                <c:pt idx="5">
                  <c:v>ქუთაისის აეროპორტი</c:v>
                </c:pt>
                <c:pt idx="6">
                  <c:v>ნინოწმინდა</c:v>
                </c:pt>
                <c:pt idx="7">
                  <c:v>ცოდნა</c:v>
                </c:pt>
                <c:pt idx="8">
                  <c:v>ბათუმის აეროპორტი</c:v>
                </c:pt>
                <c:pt idx="9">
                  <c:v>გუგუთი</c:v>
                </c:pt>
                <c:pt idx="10">
                  <c:v>ვახტანგისი</c:v>
                </c:pt>
                <c:pt idx="11">
                  <c:v>კარწახი</c:v>
                </c:pt>
                <c:pt idx="12">
                  <c:v>გარდაბნის რკინიგზა</c:v>
                </c:pt>
                <c:pt idx="13">
                  <c:v>ვალე</c:v>
                </c:pt>
                <c:pt idx="14">
                  <c:v>ბათუმის პორტი</c:v>
                </c:pt>
                <c:pt idx="15">
                  <c:v>ფოთის პორტი</c:v>
                </c:pt>
                <c:pt idx="16">
                  <c:v>სადახლოს რკინიგზა</c:v>
                </c:pt>
                <c:pt idx="17">
                  <c:v>ყულევის პორტი</c:v>
                </c:pt>
                <c:pt idx="18">
                  <c:v>კარწახის რკინიგზა</c:v>
                </c:pt>
                <c:pt idx="19">
                  <c:v>სამთაწყარო</c:v>
                </c:pt>
                <c:pt idx="20">
                  <c:v>ახკერპი</c:v>
                </c:pt>
              </c:strCache>
            </c:strRef>
          </c:cat>
          <c:val>
            <c:numRef>
              <c:f>Sheet1!$B$2:$B$22</c:f>
              <c:numCache>
                <c:formatCode>#,##0</c:formatCode>
                <c:ptCount val="21"/>
                <c:pt idx="0">
                  <c:v>272405</c:v>
                </c:pt>
                <c:pt idx="1">
                  <c:v>190148</c:v>
                </c:pt>
                <c:pt idx="2">
                  <c:v>173047</c:v>
                </c:pt>
                <c:pt idx="3">
                  <c:v>119991</c:v>
                </c:pt>
                <c:pt idx="4">
                  <c:v>117751</c:v>
                </c:pt>
                <c:pt idx="5">
                  <c:v>44506</c:v>
                </c:pt>
                <c:pt idx="6">
                  <c:v>43055</c:v>
                </c:pt>
                <c:pt idx="7">
                  <c:v>30307</c:v>
                </c:pt>
                <c:pt idx="8">
                  <c:v>13186</c:v>
                </c:pt>
                <c:pt idx="9">
                  <c:v>12254</c:v>
                </c:pt>
                <c:pt idx="10">
                  <c:v>10311</c:v>
                </c:pt>
                <c:pt idx="11">
                  <c:v>8637</c:v>
                </c:pt>
                <c:pt idx="12">
                  <c:v>8066</c:v>
                </c:pt>
                <c:pt idx="13">
                  <c:v>5189</c:v>
                </c:pt>
                <c:pt idx="14">
                  <c:v>2124</c:v>
                </c:pt>
                <c:pt idx="15">
                  <c:v>2023</c:v>
                </c:pt>
                <c:pt idx="16">
                  <c:v>1769</c:v>
                </c:pt>
                <c:pt idx="17">
                  <c:v>180</c:v>
                </c:pt>
                <c:pt idx="18">
                  <c:v>128</c:v>
                </c:pt>
                <c:pt idx="19">
                  <c:v>54</c:v>
                </c:pt>
                <c:pt idx="20">
                  <c:v>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FBC-4CAE-9DAA-C9D7E983CE5F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გასვლა</c:v>
                </c:pt>
              </c:strCache>
            </c:strRef>
          </c:tx>
          <c:spPr>
            <a:solidFill>
              <a:srgbClr val="FF7C80"/>
            </a:solidFill>
            <a:ln>
              <a:solidFill>
                <a:srgbClr val="FF7C80"/>
              </a:solidFill>
            </a:ln>
          </c:spPr>
          <c:invertIfNegative val="0"/>
          <c:cat>
            <c:strRef>
              <c:f>Sheet1!$A$2:$A$22</c:f>
              <c:strCache>
                <c:ptCount val="21"/>
                <c:pt idx="0">
                  <c:v>სარფი</c:v>
                </c:pt>
                <c:pt idx="1">
                  <c:v>სადახლო</c:v>
                </c:pt>
                <c:pt idx="2">
                  <c:v>წითელი ხიდი</c:v>
                </c:pt>
                <c:pt idx="3">
                  <c:v>თბილისის აეროპორტი</c:v>
                </c:pt>
                <c:pt idx="4">
                  <c:v>ყაზბეგი</c:v>
                </c:pt>
                <c:pt idx="5">
                  <c:v>ქუთაისის აეროპორტი</c:v>
                </c:pt>
                <c:pt idx="6">
                  <c:v>ნინოწმინდა</c:v>
                </c:pt>
                <c:pt idx="7">
                  <c:v>ცოდნა</c:v>
                </c:pt>
                <c:pt idx="8">
                  <c:v>ბათუმის აეროპორტი</c:v>
                </c:pt>
                <c:pt idx="9">
                  <c:v>გუგუთი</c:v>
                </c:pt>
                <c:pt idx="10">
                  <c:v>ვახტანგისი</c:v>
                </c:pt>
                <c:pt idx="11">
                  <c:v>კარწახი</c:v>
                </c:pt>
                <c:pt idx="12">
                  <c:v>გარდაბნის რკინიგზა</c:v>
                </c:pt>
                <c:pt idx="13">
                  <c:v>ვალე</c:v>
                </c:pt>
                <c:pt idx="14">
                  <c:v>ბათუმის პორტი</c:v>
                </c:pt>
                <c:pt idx="15">
                  <c:v>ფოთის პორტი</c:v>
                </c:pt>
                <c:pt idx="16">
                  <c:v>სადახლოს რკინიგზა</c:v>
                </c:pt>
                <c:pt idx="17">
                  <c:v>ყულევის პორტი</c:v>
                </c:pt>
                <c:pt idx="18">
                  <c:v>კარწახის რკინიგზა</c:v>
                </c:pt>
                <c:pt idx="19">
                  <c:v>სამთაწყარო</c:v>
                </c:pt>
                <c:pt idx="20">
                  <c:v>ახკერპი</c:v>
                </c:pt>
              </c:strCache>
            </c:strRef>
          </c:cat>
          <c:val>
            <c:numRef>
              <c:f>Sheet1!$C$2:$C$22</c:f>
              <c:numCache>
                <c:formatCode>#,##0</c:formatCode>
                <c:ptCount val="21"/>
                <c:pt idx="0">
                  <c:v>254886</c:v>
                </c:pt>
                <c:pt idx="1">
                  <c:v>182937</c:v>
                </c:pt>
                <c:pt idx="2">
                  <c:v>172113</c:v>
                </c:pt>
                <c:pt idx="3">
                  <c:v>105189</c:v>
                </c:pt>
                <c:pt idx="4">
                  <c:v>87503</c:v>
                </c:pt>
                <c:pt idx="5">
                  <c:v>40627</c:v>
                </c:pt>
                <c:pt idx="6">
                  <c:v>33000</c:v>
                </c:pt>
                <c:pt idx="7">
                  <c:v>31910</c:v>
                </c:pt>
                <c:pt idx="8">
                  <c:v>11815</c:v>
                </c:pt>
                <c:pt idx="9">
                  <c:v>15969</c:v>
                </c:pt>
                <c:pt idx="10">
                  <c:v>9818</c:v>
                </c:pt>
                <c:pt idx="11">
                  <c:v>9792</c:v>
                </c:pt>
                <c:pt idx="12">
                  <c:v>5826</c:v>
                </c:pt>
                <c:pt idx="13">
                  <c:v>7222</c:v>
                </c:pt>
                <c:pt idx="14">
                  <c:v>1768</c:v>
                </c:pt>
                <c:pt idx="15">
                  <c:v>1815</c:v>
                </c:pt>
                <c:pt idx="16">
                  <c:v>1209</c:v>
                </c:pt>
                <c:pt idx="17">
                  <c:v>169</c:v>
                </c:pt>
                <c:pt idx="18">
                  <c:v>129</c:v>
                </c:pt>
                <c:pt idx="19">
                  <c:v>54</c:v>
                </c:pt>
                <c:pt idx="20">
                  <c:v>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FBC-4CAE-9DAA-C9D7E983CE5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3712128"/>
        <c:axId val="23713664"/>
        <c:axId val="0"/>
      </c:bar3DChart>
      <c:catAx>
        <c:axId val="2371212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800">
                <a:latin typeface="Sylfaen" panose="010A0502050306030303" pitchFamily="18" charset="0"/>
              </a:defRPr>
            </a:pPr>
            <a:endParaRPr lang="en-US"/>
          </a:p>
        </c:txPr>
        <c:crossAx val="23713664"/>
        <c:crosses val="autoZero"/>
        <c:auto val="1"/>
        <c:lblAlgn val="ctr"/>
        <c:lblOffset val="100"/>
        <c:noMultiLvlLbl val="0"/>
      </c:catAx>
      <c:valAx>
        <c:axId val="23713664"/>
        <c:scaling>
          <c:orientation val="minMax"/>
        </c:scaling>
        <c:delete val="0"/>
        <c:axPos val="l"/>
        <c:majorGridlines/>
        <c:numFmt formatCode="#,##0" sourceLinked="1"/>
        <c:majorTickMark val="none"/>
        <c:minorTickMark val="none"/>
        <c:tickLblPos val="nextTo"/>
        <c:txPr>
          <a:bodyPr/>
          <a:lstStyle/>
          <a:p>
            <a:pPr>
              <a:defRPr sz="500"/>
            </a:pPr>
            <a:endParaRPr lang="en-US"/>
          </a:p>
        </c:txPr>
        <c:crossAx val="23712128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600">
                <a:latin typeface="Sylfaen" panose="010A0502050306030303" pitchFamily="18" charset="0"/>
              </a:defRPr>
            </a:pPr>
            <a:endParaRPr lang="en-US"/>
          </a:p>
        </c:txPr>
      </c:dTable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შემოსვლა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0-17</c:v>
                </c:pt>
                <c:pt idx="1">
                  <c:v>18-30</c:v>
                </c:pt>
                <c:pt idx="2">
                  <c:v>31-45</c:v>
                </c:pt>
                <c:pt idx="3">
                  <c:v>46-59</c:v>
                </c:pt>
                <c:pt idx="4">
                  <c:v>60 და ზევით</c:v>
                </c:pt>
              </c:strCache>
            </c:strRef>
          </c:cat>
          <c:val>
            <c:numRef>
              <c:f>Sheet1!$B$2:$B$6</c:f>
              <c:numCache>
                <c:formatCode>#,##0</c:formatCode>
                <c:ptCount val="5"/>
                <c:pt idx="0">
                  <c:v>5645</c:v>
                </c:pt>
                <c:pt idx="1">
                  <c:v>29387</c:v>
                </c:pt>
                <c:pt idx="2">
                  <c:v>52010</c:v>
                </c:pt>
                <c:pt idx="3">
                  <c:v>44313</c:v>
                </c:pt>
                <c:pt idx="4">
                  <c:v>20665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3FD-497F-BF41-C7E8081ED3C7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გასვლა</c:v>
                </c:pt>
              </c:strCache>
            </c:strRef>
          </c:tx>
          <c:spPr>
            <a:solidFill>
              <a:srgbClr val="FF99CC"/>
            </a:solidFill>
          </c:spPr>
          <c:invertIfNegative val="0"/>
          <c:dLbls>
            <c:dLbl>
              <c:idx val="1"/>
              <c:layout>
                <c:manualLayout>
                  <c:x val="0"/>
                  <c:y val="-1.038062142323223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6005-4343-90E9-3F70EA108058}"/>
                </c:ext>
              </c:extLst>
            </c:dLbl>
            <c:dLbl>
              <c:idx val="2"/>
              <c:layout>
                <c:manualLayout>
                  <c:x val="3.8216562426228117E-3"/>
                  <c:y val="-2.59515535580805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E604-4989-AB23-5B22E960641D}"/>
                </c:ext>
              </c:extLst>
            </c:dLbl>
            <c:dLbl>
              <c:idx val="3"/>
              <c:layout>
                <c:manualLayout>
                  <c:x val="7.0062888408952611E-17"/>
                  <c:y val="-1.038062142323223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604-4989-AB23-5B22E960641D}"/>
                </c:ext>
              </c:extLst>
            </c:dLbl>
            <c:dLbl>
              <c:idx val="4"/>
              <c:layout>
                <c:manualLayout>
                  <c:x val="1.9108281213114058E-3"/>
                  <c:y val="-1.038062142323225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3FD-497F-BF41-C7E8081ED3C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0-17</c:v>
                </c:pt>
                <c:pt idx="1">
                  <c:v>18-30</c:v>
                </c:pt>
                <c:pt idx="2">
                  <c:v>31-45</c:v>
                </c:pt>
                <c:pt idx="3">
                  <c:v>46-59</c:v>
                </c:pt>
                <c:pt idx="4">
                  <c:v>60 და ზევით</c:v>
                </c:pt>
              </c:strCache>
            </c:strRef>
          </c:cat>
          <c:val>
            <c:numRef>
              <c:f>Sheet1!$C$2:$C$6</c:f>
              <c:numCache>
                <c:formatCode>#,##0</c:formatCode>
                <c:ptCount val="5"/>
                <c:pt idx="0">
                  <c:v>6627</c:v>
                </c:pt>
                <c:pt idx="1">
                  <c:v>27186</c:v>
                </c:pt>
                <c:pt idx="2">
                  <c:v>49348</c:v>
                </c:pt>
                <c:pt idx="3">
                  <c:v>42497</c:v>
                </c:pt>
                <c:pt idx="4">
                  <c:v>22097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3FD-497F-BF41-C7E8081ED3C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65464192"/>
        <c:axId val="65465728"/>
        <c:axId val="0"/>
      </c:bar3DChart>
      <c:catAx>
        <c:axId val="65464192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000"/>
            </a:pPr>
            <a:endParaRPr lang="en-US"/>
          </a:p>
        </c:txPr>
        <c:crossAx val="65465728"/>
        <c:crosses val="autoZero"/>
        <c:auto val="1"/>
        <c:lblAlgn val="ctr"/>
        <c:lblOffset val="100"/>
        <c:noMultiLvlLbl val="0"/>
      </c:catAx>
      <c:valAx>
        <c:axId val="65465728"/>
        <c:scaling>
          <c:orientation val="minMax"/>
          <c:max val="60000"/>
        </c:scaling>
        <c:delete val="0"/>
        <c:axPos val="b"/>
        <c:majorGridlines/>
        <c:numFmt formatCode="#,##0" sourceLinked="1"/>
        <c:majorTickMark val="out"/>
        <c:minorTickMark val="none"/>
        <c:tickLblPos val="nextTo"/>
        <c:txPr>
          <a:bodyPr/>
          <a:lstStyle/>
          <a:p>
            <a:pPr>
              <a:defRPr sz="600"/>
            </a:pPr>
            <a:endParaRPr lang="en-US"/>
          </a:p>
        </c:txPr>
        <c:crossAx val="65464192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sz="10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შემოსვლა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 w="9525" cap="flat" cmpd="sng" algn="ctr">
              <a:solidFill>
                <a:schemeClr val="accent1">
                  <a:lumMod val="60000"/>
                  <a:lumOff val="40000"/>
                </a:schemeClr>
              </a:solidFill>
              <a:prstDash val="solid"/>
            </a:ln>
            <a:effectLst>
              <a:innerShdw blurRad="63500" dist="50800" dir="16200000">
                <a:prstClr val="black">
                  <a:alpha val="50000"/>
                </a:prstClr>
              </a:innerShdw>
            </a:effectLst>
          </c:spPr>
          <c:invertIfNegative val="0"/>
          <c:cat>
            <c:strRef>
              <c:f>Sheet1!$A$2:$A$14</c:f>
              <c:strCache>
                <c:ptCount val="13"/>
                <c:pt idx="0">
                  <c:v>სადახლო</c:v>
                </c:pt>
                <c:pt idx="1">
                  <c:v>წითელი ხიდი</c:v>
                </c:pt>
                <c:pt idx="2">
                  <c:v>ყაზბეგი</c:v>
                </c:pt>
                <c:pt idx="3">
                  <c:v>სარფი</c:v>
                </c:pt>
                <c:pt idx="4">
                  <c:v>ნინოწმინდა</c:v>
                </c:pt>
                <c:pt idx="5">
                  <c:v>ცოდნა</c:v>
                </c:pt>
                <c:pt idx="6">
                  <c:v>გუგუთი</c:v>
                </c:pt>
                <c:pt idx="7">
                  <c:v>ვახტანგისი</c:v>
                </c:pt>
                <c:pt idx="8">
                  <c:v>ვალე</c:v>
                </c:pt>
                <c:pt idx="9">
                  <c:v>კარწახი</c:v>
                </c:pt>
                <c:pt idx="10">
                  <c:v>ბათუმის პორტი</c:v>
                </c:pt>
                <c:pt idx="11">
                  <c:v>ახკერპი</c:v>
                </c:pt>
                <c:pt idx="12">
                  <c:v>ფოთის პორტი</c:v>
                </c:pt>
              </c:strCache>
            </c:strRef>
          </c:cat>
          <c:val>
            <c:numRef>
              <c:f>Sheet1!$B$2:$B$14</c:f>
              <c:numCache>
                <c:formatCode>#,##0</c:formatCode>
                <c:ptCount val="13"/>
                <c:pt idx="0">
                  <c:v>61561</c:v>
                </c:pt>
                <c:pt idx="1">
                  <c:v>29743</c:v>
                </c:pt>
                <c:pt idx="2">
                  <c:v>27240</c:v>
                </c:pt>
                <c:pt idx="3">
                  <c:v>11777</c:v>
                </c:pt>
                <c:pt idx="4">
                  <c:v>8738</c:v>
                </c:pt>
                <c:pt idx="5">
                  <c:v>7230</c:v>
                </c:pt>
                <c:pt idx="6">
                  <c:v>3243</c:v>
                </c:pt>
                <c:pt idx="7">
                  <c:v>1100</c:v>
                </c:pt>
                <c:pt idx="8">
                  <c:v>458</c:v>
                </c:pt>
                <c:pt idx="9">
                  <c:v>310</c:v>
                </c:pt>
                <c:pt idx="10">
                  <c:v>78</c:v>
                </c:pt>
                <c:pt idx="11">
                  <c:v>14</c:v>
                </c:pt>
                <c:pt idx="12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724-47E0-AAC5-6D577ABE89D9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გასვლა</c:v>
                </c:pt>
              </c:strCache>
            </c:strRef>
          </c:tx>
          <c:spPr>
            <a:solidFill>
              <a:srgbClr val="FF7C80"/>
            </a:solidFill>
            <a:ln w="9525" cap="flat" cmpd="sng" algn="ctr">
              <a:solidFill>
                <a:srgbClr val="FF7C80"/>
              </a:solidFill>
              <a:prstDash val="solid"/>
            </a:ln>
            <a:effectLst>
              <a:innerShdw blurRad="63500" dist="50800" dir="16200000">
                <a:prstClr val="black">
                  <a:alpha val="50000"/>
                </a:prstClr>
              </a:innerShdw>
            </a:effectLst>
          </c:spPr>
          <c:invertIfNegative val="0"/>
          <c:cat>
            <c:strRef>
              <c:f>Sheet1!$A$2:$A$14</c:f>
              <c:strCache>
                <c:ptCount val="13"/>
                <c:pt idx="0">
                  <c:v>სადახლო</c:v>
                </c:pt>
                <c:pt idx="1">
                  <c:v>წითელი ხიდი</c:v>
                </c:pt>
                <c:pt idx="2">
                  <c:v>ყაზბეგი</c:v>
                </c:pt>
                <c:pt idx="3">
                  <c:v>სარფი</c:v>
                </c:pt>
                <c:pt idx="4">
                  <c:v>ნინოწმინდა</c:v>
                </c:pt>
                <c:pt idx="5">
                  <c:v>ცოდნა</c:v>
                </c:pt>
                <c:pt idx="6">
                  <c:v>გუგუთი</c:v>
                </c:pt>
                <c:pt idx="7">
                  <c:v>ვახტანგისი</c:v>
                </c:pt>
                <c:pt idx="8">
                  <c:v>ვალე</c:v>
                </c:pt>
                <c:pt idx="9">
                  <c:v>კარწახი</c:v>
                </c:pt>
                <c:pt idx="10">
                  <c:v>ბათუმის პორტი</c:v>
                </c:pt>
                <c:pt idx="11">
                  <c:v>ახკერპი</c:v>
                </c:pt>
                <c:pt idx="12">
                  <c:v>ფოთის პორტი</c:v>
                </c:pt>
              </c:strCache>
            </c:strRef>
          </c:cat>
          <c:val>
            <c:numRef>
              <c:f>Sheet1!$C$2:$C$14</c:f>
              <c:numCache>
                <c:formatCode>#,##0</c:formatCode>
                <c:ptCount val="13"/>
                <c:pt idx="0">
                  <c:v>72470</c:v>
                </c:pt>
                <c:pt idx="1">
                  <c:v>32838</c:v>
                </c:pt>
                <c:pt idx="2">
                  <c:v>26290</c:v>
                </c:pt>
                <c:pt idx="3">
                  <c:v>8790</c:v>
                </c:pt>
                <c:pt idx="4">
                  <c:v>9837</c:v>
                </c:pt>
                <c:pt idx="5">
                  <c:v>7301</c:v>
                </c:pt>
                <c:pt idx="6">
                  <c:v>4957</c:v>
                </c:pt>
                <c:pt idx="7">
                  <c:v>1321</c:v>
                </c:pt>
                <c:pt idx="8">
                  <c:v>460</c:v>
                </c:pt>
                <c:pt idx="9">
                  <c:v>287</c:v>
                </c:pt>
                <c:pt idx="10">
                  <c:v>297</c:v>
                </c:pt>
                <c:pt idx="11">
                  <c:v>10</c:v>
                </c:pt>
                <c:pt idx="12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724-47E0-AAC5-6D577ABE89D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6744704"/>
        <c:axId val="66746240"/>
      </c:barChart>
      <c:catAx>
        <c:axId val="6674470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66746240"/>
        <c:crosses val="autoZero"/>
        <c:auto val="1"/>
        <c:lblAlgn val="ctr"/>
        <c:lblOffset val="100"/>
        <c:noMultiLvlLbl val="0"/>
      </c:catAx>
      <c:valAx>
        <c:axId val="66746240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numFmt formatCode="#,##0" sourceLinked="1"/>
        <c:majorTickMark val="none"/>
        <c:minorTickMark val="none"/>
        <c:tickLblPos val="nextTo"/>
        <c:txPr>
          <a:bodyPr/>
          <a:lstStyle/>
          <a:p>
            <a:pPr>
              <a:defRPr sz="500"/>
            </a:pPr>
            <a:endParaRPr lang="en-US"/>
          </a:p>
        </c:txPr>
        <c:crossAx val="66744704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txPr>
    <a:bodyPr/>
    <a:lstStyle/>
    <a:p>
      <a:pPr>
        <a:defRPr sz="800"/>
      </a:pPr>
      <a:endParaRPr lang="en-US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შემოსვლა</c:v>
                </c:pt>
              </c:strCache>
            </c:strRef>
          </c:tx>
          <c:spPr>
            <a:solidFill>
              <a:srgbClr val="CC99FF"/>
            </a:solidFill>
            <a:ln>
              <a:solidFill>
                <a:srgbClr val="CC99FF"/>
              </a:solidFill>
            </a:ln>
          </c:spPr>
          <c:invertIfNegative val="0"/>
          <c:cat>
            <c:strRef>
              <c:f>Sheet1!$A$2:$A$13</c:f>
              <c:strCache>
                <c:ptCount val="12"/>
                <c:pt idx="0">
                  <c:v>სარფი</c:v>
                </c:pt>
                <c:pt idx="1">
                  <c:v>წითელი ხიდი</c:v>
                </c:pt>
                <c:pt idx="2">
                  <c:v>ყაზბეგი</c:v>
                </c:pt>
                <c:pt idx="3">
                  <c:v>სადახლო</c:v>
                </c:pt>
                <c:pt idx="4">
                  <c:v>ცოდნა</c:v>
                </c:pt>
                <c:pt idx="5">
                  <c:v>ნინოწმინდა</c:v>
                </c:pt>
                <c:pt idx="6">
                  <c:v>გუგუთი</c:v>
                </c:pt>
                <c:pt idx="7">
                  <c:v>კარწახი</c:v>
                </c:pt>
                <c:pt idx="8">
                  <c:v>ვალე</c:v>
                </c:pt>
                <c:pt idx="9">
                  <c:v>ბათუმის პორტი</c:v>
                </c:pt>
                <c:pt idx="10">
                  <c:v>ფოთის პორტი</c:v>
                </c:pt>
                <c:pt idx="11">
                  <c:v>ვახტანგისი</c:v>
                </c:pt>
              </c:strCache>
            </c:strRef>
          </c:cat>
          <c:val>
            <c:numRef>
              <c:f>Sheet1!$B$2:$B$13</c:f>
              <c:numCache>
                <c:formatCode>#,##0</c:formatCode>
                <c:ptCount val="12"/>
                <c:pt idx="0">
                  <c:v>2012</c:v>
                </c:pt>
                <c:pt idx="1">
                  <c:v>1137</c:v>
                </c:pt>
                <c:pt idx="2">
                  <c:v>762</c:v>
                </c:pt>
                <c:pt idx="3">
                  <c:v>729</c:v>
                </c:pt>
                <c:pt idx="4">
                  <c:v>450</c:v>
                </c:pt>
                <c:pt idx="5">
                  <c:v>305</c:v>
                </c:pt>
                <c:pt idx="6">
                  <c:v>77</c:v>
                </c:pt>
                <c:pt idx="7">
                  <c:v>18</c:v>
                </c:pt>
                <c:pt idx="8">
                  <c:v>11</c:v>
                </c:pt>
                <c:pt idx="9">
                  <c:v>7</c:v>
                </c:pt>
                <c:pt idx="10">
                  <c:v>2</c:v>
                </c:pt>
                <c:pt idx="1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4D3-4276-8AFA-5722944E0BFB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გასვლა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accent1">
                  <a:lumMod val="60000"/>
                  <a:lumOff val="40000"/>
                </a:schemeClr>
              </a:solidFill>
            </a:ln>
          </c:spPr>
          <c:invertIfNegative val="0"/>
          <c:cat>
            <c:strRef>
              <c:f>Sheet1!$A$2:$A$13</c:f>
              <c:strCache>
                <c:ptCount val="12"/>
                <c:pt idx="0">
                  <c:v>სარფი</c:v>
                </c:pt>
                <c:pt idx="1">
                  <c:v>წითელი ხიდი</c:v>
                </c:pt>
                <c:pt idx="2">
                  <c:v>ყაზბეგი</c:v>
                </c:pt>
                <c:pt idx="3">
                  <c:v>სადახლო</c:v>
                </c:pt>
                <c:pt idx="4">
                  <c:v>ცოდნა</c:v>
                </c:pt>
                <c:pt idx="5">
                  <c:v>ნინოწმინდა</c:v>
                </c:pt>
                <c:pt idx="6">
                  <c:v>გუგუთი</c:v>
                </c:pt>
                <c:pt idx="7">
                  <c:v>კარწახი</c:v>
                </c:pt>
                <c:pt idx="8">
                  <c:v>ვალე</c:v>
                </c:pt>
                <c:pt idx="9">
                  <c:v>ბათუმის პორტი</c:v>
                </c:pt>
                <c:pt idx="10">
                  <c:v>ფოთის პორტი</c:v>
                </c:pt>
                <c:pt idx="11">
                  <c:v>ვახტანგისი</c:v>
                </c:pt>
              </c:strCache>
            </c:strRef>
          </c:cat>
          <c:val>
            <c:numRef>
              <c:f>Sheet1!$C$2:$C$13</c:f>
              <c:numCache>
                <c:formatCode>#,##0</c:formatCode>
                <c:ptCount val="12"/>
                <c:pt idx="0">
                  <c:v>1784</c:v>
                </c:pt>
                <c:pt idx="1">
                  <c:v>1166</c:v>
                </c:pt>
                <c:pt idx="2">
                  <c:v>670</c:v>
                </c:pt>
                <c:pt idx="3">
                  <c:v>752</c:v>
                </c:pt>
                <c:pt idx="4">
                  <c:v>455</c:v>
                </c:pt>
                <c:pt idx="5">
                  <c:v>260</c:v>
                </c:pt>
                <c:pt idx="6">
                  <c:v>154</c:v>
                </c:pt>
                <c:pt idx="7">
                  <c:v>20</c:v>
                </c:pt>
                <c:pt idx="8">
                  <c:v>26</c:v>
                </c:pt>
                <c:pt idx="9">
                  <c:v>0</c:v>
                </c:pt>
                <c:pt idx="10">
                  <c:v>0</c:v>
                </c:pt>
                <c:pt idx="11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4D3-4276-8AFA-5722944E0BF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6613632"/>
        <c:axId val="66615168"/>
      </c:barChart>
      <c:catAx>
        <c:axId val="6661363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66615168"/>
        <c:crosses val="autoZero"/>
        <c:auto val="1"/>
        <c:lblAlgn val="ctr"/>
        <c:lblOffset val="100"/>
        <c:noMultiLvlLbl val="0"/>
      </c:catAx>
      <c:valAx>
        <c:axId val="66615168"/>
        <c:scaling>
          <c:orientation val="minMax"/>
          <c:max val="2100"/>
        </c:scaling>
        <c:delete val="0"/>
        <c:axPos val="l"/>
        <c:majorGridlines>
          <c:spPr>
            <a:ln>
              <a:noFill/>
            </a:ln>
          </c:spPr>
        </c:majorGridlines>
        <c:numFmt formatCode="#,##0" sourceLinked="1"/>
        <c:majorTickMark val="none"/>
        <c:minorTickMark val="none"/>
        <c:tickLblPos val="nextTo"/>
        <c:txPr>
          <a:bodyPr/>
          <a:lstStyle/>
          <a:p>
            <a:pPr>
              <a:defRPr sz="500"/>
            </a:pPr>
            <a:endParaRPr lang="en-US"/>
          </a:p>
        </c:txPr>
        <c:crossAx val="66613632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txPr>
    <a:bodyPr/>
    <a:lstStyle/>
    <a:p>
      <a:pPr>
        <a:defRPr sz="800" b="0">
          <a:latin typeface="Sylfaen" panose="010A0502050306030303" pitchFamily="18" charset="0"/>
        </a:defRPr>
      </a:pPr>
      <a:endParaRPr lang="en-US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864785085151167"/>
          <c:y val="0.1675508276858127"/>
          <c:w val="0.8647242813585776"/>
          <c:h val="0.4053869014553938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შემოსვლა</c:v>
                </c:pt>
              </c:strCache>
            </c:strRef>
          </c:tx>
          <c:spPr>
            <a:solidFill>
              <a:schemeClr val="accent6"/>
            </a:solidFill>
            <a:ln w="9525" cap="flat" cmpd="sng" algn="ctr">
              <a:solidFill>
                <a:schemeClr val="accent1">
                  <a:lumMod val="60000"/>
                  <a:lumOff val="40000"/>
                </a:schemeClr>
              </a:solidFill>
              <a:prstDash val="solid"/>
            </a:ln>
            <a:effectLst>
              <a:innerShdw blurRad="63500" dist="50800" dir="16200000">
                <a:prstClr val="black">
                  <a:alpha val="50000"/>
                </a:prstClr>
              </a:innerShdw>
            </a:effectLst>
          </c:spPr>
          <c:invertIfNegative val="0"/>
          <c:cat>
            <c:strRef>
              <c:f>Sheet1!$A$2:$A$14</c:f>
              <c:strCache>
                <c:ptCount val="13"/>
                <c:pt idx="0">
                  <c:v>სარფი</c:v>
                </c:pt>
                <c:pt idx="1">
                  <c:v>ყაზბეგი</c:v>
                </c:pt>
                <c:pt idx="2">
                  <c:v>წითელი ხიდი</c:v>
                </c:pt>
                <c:pt idx="3">
                  <c:v>სადახლო</c:v>
                </c:pt>
                <c:pt idx="4">
                  <c:v>ნინოწმინდა</c:v>
                </c:pt>
                <c:pt idx="5">
                  <c:v>ცოდნა</c:v>
                </c:pt>
                <c:pt idx="6">
                  <c:v>გუგუთი</c:v>
                </c:pt>
                <c:pt idx="7">
                  <c:v>კარწახი</c:v>
                </c:pt>
                <c:pt idx="8">
                  <c:v>ბათუმის პორტი</c:v>
                </c:pt>
                <c:pt idx="9">
                  <c:v>ვალე</c:v>
                </c:pt>
                <c:pt idx="10">
                  <c:v>ფოთის პორტი</c:v>
                </c:pt>
                <c:pt idx="11">
                  <c:v>ახკერპი</c:v>
                </c:pt>
                <c:pt idx="12">
                  <c:v>ვახტანგისი</c:v>
                </c:pt>
              </c:strCache>
            </c:strRef>
          </c:cat>
          <c:val>
            <c:numRef>
              <c:f>Sheet1!$B$2:$B$14</c:f>
              <c:numCache>
                <c:formatCode>#,##0</c:formatCode>
                <c:ptCount val="13"/>
                <c:pt idx="0">
                  <c:v>16559</c:v>
                </c:pt>
                <c:pt idx="1">
                  <c:v>13077</c:v>
                </c:pt>
                <c:pt idx="2">
                  <c:v>10561</c:v>
                </c:pt>
                <c:pt idx="3">
                  <c:v>8523</c:v>
                </c:pt>
                <c:pt idx="4">
                  <c:v>3774</c:v>
                </c:pt>
                <c:pt idx="5">
                  <c:v>2495</c:v>
                </c:pt>
                <c:pt idx="6">
                  <c:v>1968</c:v>
                </c:pt>
                <c:pt idx="7">
                  <c:v>1409</c:v>
                </c:pt>
                <c:pt idx="8">
                  <c:v>913</c:v>
                </c:pt>
                <c:pt idx="9">
                  <c:v>379</c:v>
                </c:pt>
                <c:pt idx="10">
                  <c:v>102</c:v>
                </c:pt>
                <c:pt idx="11">
                  <c:v>1</c:v>
                </c:pt>
                <c:pt idx="12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724-47E0-AAC5-6D577ABE89D9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გასვლა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  <a:ln w="9525" cap="flat" cmpd="sng" algn="ctr">
              <a:solidFill>
                <a:srgbClr val="FF7C80"/>
              </a:solidFill>
              <a:prstDash val="solid"/>
            </a:ln>
            <a:effectLst>
              <a:innerShdw blurRad="63500" dist="50800" dir="16200000">
                <a:prstClr val="black">
                  <a:alpha val="50000"/>
                </a:prstClr>
              </a:innerShdw>
            </a:effectLst>
          </c:spPr>
          <c:invertIfNegative val="0"/>
          <c:cat>
            <c:strRef>
              <c:f>Sheet1!$A$2:$A$14</c:f>
              <c:strCache>
                <c:ptCount val="13"/>
                <c:pt idx="0">
                  <c:v>სარფი</c:v>
                </c:pt>
                <c:pt idx="1">
                  <c:v>ყაზბეგი</c:v>
                </c:pt>
                <c:pt idx="2">
                  <c:v>წითელი ხიდი</c:v>
                </c:pt>
                <c:pt idx="3">
                  <c:v>სადახლო</c:v>
                </c:pt>
                <c:pt idx="4">
                  <c:v>ნინოწმინდა</c:v>
                </c:pt>
                <c:pt idx="5">
                  <c:v>ცოდნა</c:v>
                </c:pt>
                <c:pt idx="6">
                  <c:v>გუგუთი</c:v>
                </c:pt>
                <c:pt idx="7">
                  <c:v>კარწახი</c:v>
                </c:pt>
                <c:pt idx="8">
                  <c:v>ბათუმის პორტი</c:v>
                </c:pt>
                <c:pt idx="9">
                  <c:v>ვალე</c:v>
                </c:pt>
                <c:pt idx="10">
                  <c:v>ფოთის პორტი</c:v>
                </c:pt>
                <c:pt idx="11">
                  <c:v>ახკერპი</c:v>
                </c:pt>
                <c:pt idx="12">
                  <c:v>ვახტანგისი</c:v>
                </c:pt>
              </c:strCache>
            </c:strRef>
          </c:cat>
          <c:val>
            <c:numRef>
              <c:f>Sheet1!$C$2:$C$14</c:f>
              <c:numCache>
                <c:formatCode>#,##0</c:formatCode>
                <c:ptCount val="13"/>
                <c:pt idx="0">
                  <c:v>13052</c:v>
                </c:pt>
                <c:pt idx="1">
                  <c:v>11590</c:v>
                </c:pt>
                <c:pt idx="2">
                  <c:v>11876</c:v>
                </c:pt>
                <c:pt idx="3">
                  <c:v>10357</c:v>
                </c:pt>
                <c:pt idx="4">
                  <c:v>3117</c:v>
                </c:pt>
                <c:pt idx="5">
                  <c:v>2859</c:v>
                </c:pt>
                <c:pt idx="6">
                  <c:v>2426</c:v>
                </c:pt>
                <c:pt idx="7">
                  <c:v>2429</c:v>
                </c:pt>
                <c:pt idx="8">
                  <c:v>525</c:v>
                </c:pt>
                <c:pt idx="9">
                  <c:v>2091</c:v>
                </c:pt>
                <c:pt idx="10">
                  <c:v>136</c:v>
                </c:pt>
                <c:pt idx="11">
                  <c:v>0</c:v>
                </c:pt>
                <c:pt idx="1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724-47E0-AAC5-6D577ABE89D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6610688"/>
        <c:axId val="106612224"/>
      </c:barChart>
      <c:catAx>
        <c:axId val="10661068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106612224"/>
        <c:crosses val="autoZero"/>
        <c:auto val="1"/>
        <c:lblAlgn val="ctr"/>
        <c:lblOffset val="100"/>
        <c:noMultiLvlLbl val="0"/>
      </c:catAx>
      <c:valAx>
        <c:axId val="106612224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numFmt formatCode="#,##0" sourceLinked="1"/>
        <c:majorTickMark val="none"/>
        <c:minorTickMark val="none"/>
        <c:tickLblPos val="nextTo"/>
        <c:txPr>
          <a:bodyPr/>
          <a:lstStyle/>
          <a:p>
            <a:pPr>
              <a:defRPr sz="500"/>
            </a:pPr>
            <a:endParaRPr lang="en-US"/>
          </a:p>
        </c:txPr>
        <c:crossAx val="106610688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txPr>
    <a:bodyPr/>
    <a:lstStyle/>
    <a:p>
      <a:pPr>
        <a:defRPr sz="800"/>
      </a:pPr>
      <a:endParaRPr lang="en-US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838937442178604"/>
          <c:y val="3.3598489413844364E-2"/>
          <c:w val="0.86391321972527768"/>
          <c:h val="0.4179374070949339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შემოსვლა</c:v>
                </c:pt>
              </c:strCache>
            </c:strRef>
          </c:tx>
          <c:spPr>
            <a:solidFill>
              <a:srgbClr val="CC99FF"/>
            </a:solidFill>
            <a:ln>
              <a:solidFill>
                <a:srgbClr val="CC99FF"/>
              </a:solidFill>
            </a:ln>
          </c:spPr>
          <c:invertIfNegative val="0"/>
          <c:cat>
            <c:strRef>
              <c:f>Sheet1!$A$2:$A$11</c:f>
              <c:strCache>
                <c:ptCount val="10"/>
                <c:pt idx="0">
                  <c:v>სადახლო</c:v>
                </c:pt>
                <c:pt idx="1">
                  <c:v>ყაზბეგი</c:v>
                </c:pt>
                <c:pt idx="2">
                  <c:v>სარფი</c:v>
                </c:pt>
                <c:pt idx="3">
                  <c:v>წითელი ხიდი</c:v>
                </c:pt>
                <c:pt idx="4">
                  <c:v>ნინოწმინდა</c:v>
                </c:pt>
                <c:pt idx="5">
                  <c:v>ცოდნა</c:v>
                </c:pt>
                <c:pt idx="6">
                  <c:v>ვახტანგისი</c:v>
                </c:pt>
                <c:pt idx="7">
                  <c:v>ბათუმის პორტი</c:v>
                </c:pt>
                <c:pt idx="8">
                  <c:v>გუგუთი</c:v>
                </c:pt>
                <c:pt idx="9">
                  <c:v>ვალე</c:v>
                </c:pt>
              </c:strCache>
            </c:strRef>
          </c:cat>
          <c:val>
            <c:numRef>
              <c:f>Sheet1!$B$2:$B$11</c:f>
              <c:numCache>
                <c:formatCode>#,##0</c:formatCode>
                <c:ptCount val="10"/>
                <c:pt idx="0">
                  <c:v>66</c:v>
                </c:pt>
                <c:pt idx="1">
                  <c:v>15</c:v>
                </c:pt>
                <c:pt idx="2">
                  <c:v>9</c:v>
                </c:pt>
                <c:pt idx="3">
                  <c:v>9</c:v>
                </c:pt>
                <c:pt idx="4">
                  <c:v>5</c:v>
                </c:pt>
                <c:pt idx="5">
                  <c:v>3</c:v>
                </c:pt>
                <c:pt idx="6">
                  <c:v>2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368-4C02-AFE0-6F5647E543BE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გასვლა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accent1">
                  <a:lumMod val="60000"/>
                  <a:lumOff val="40000"/>
                </a:schemeClr>
              </a:solidFill>
            </a:ln>
          </c:spPr>
          <c:invertIfNegative val="0"/>
          <c:cat>
            <c:strRef>
              <c:f>Sheet1!$A$2:$A$11</c:f>
              <c:strCache>
                <c:ptCount val="10"/>
                <c:pt idx="0">
                  <c:v>სადახლო</c:v>
                </c:pt>
                <c:pt idx="1">
                  <c:v>ყაზბეგი</c:v>
                </c:pt>
                <c:pt idx="2">
                  <c:v>სარფი</c:v>
                </c:pt>
                <c:pt idx="3">
                  <c:v>წითელი ხიდი</c:v>
                </c:pt>
                <c:pt idx="4">
                  <c:v>ნინოწმინდა</c:v>
                </c:pt>
                <c:pt idx="5">
                  <c:v>ცოდნა</c:v>
                </c:pt>
                <c:pt idx="6">
                  <c:v>ვახტანგისი</c:v>
                </c:pt>
                <c:pt idx="7">
                  <c:v>ბათუმის პორტი</c:v>
                </c:pt>
                <c:pt idx="8">
                  <c:v>გუგუთი</c:v>
                </c:pt>
                <c:pt idx="9">
                  <c:v>ვალე</c:v>
                </c:pt>
              </c:strCache>
            </c:strRef>
          </c:cat>
          <c:val>
            <c:numRef>
              <c:f>Sheet1!$C$2:$C$11</c:f>
              <c:numCache>
                <c:formatCode>#,##0</c:formatCode>
                <c:ptCount val="10"/>
                <c:pt idx="0">
                  <c:v>80</c:v>
                </c:pt>
                <c:pt idx="1">
                  <c:v>16</c:v>
                </c:pt>
                <c:pt idx="2">
                  <c:v>10</c:v>
                </c:pt>
                <c:pt idx="3">
                  <c:v>7</c:v>
                </c:pt>
                <c:pt idx="4">
                  <c:v>12</c:v>
                </c:pt>
                <c:pt idx="5">
                  <c:v>3</c:v>
                </c:pt>
                <c:pt idx="6">
                  <c:v>1</c:v>
                </c:pt>
                <c:pt idx="7">
                  <c:v>3</c:v>
                </c:pt>
                <c:pt idx="8">
                  <c:v>0</c:v>
                </c:pt>
                <c:pt idx="9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368-4C02-AFE0-6F5647E543B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8457216"/>
        <c:axId val="68458752"/>
      </c:barChart>
      <c:catAx>
        <c:axId val="6845721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68458752"/>
        <c:crosses val="autoZero"/>
        <c:auto val="1"/>
        <c:lblAlgn val="ctr"/>
        <c:lblOffset val="100"/>
        <c:noMultiLvlLbl val="0"/>
      </c:catAx>
      <c:valAx>
        <c:axId val="68458752"/>
        <c:scaling>
          <c:orientation val="minMax"/>
          <c:max val="90"/>
        </c:scaling>
        <c:delete val="0"/>
        <c:axPos val="l"/>
        <c:majorGridlines>
          <c:spPr>
            <a:ln>
              <a:noFill/>
            </a:ln>
          </c:spPr>
        </c:majorGridlines>
        <c:numFmt formatCode="#,##0" sourceLinked="1"/>
        <c:majorTickMark val="none"/>
        <c:minorTickMark val="none"/>
        <c:tickLblPos val="nextTo"/>
        <c:txPr>
          <a:bodyPr/>
          <a:lstStyle/>
          <a:p>
            <a:pPr>
              <a:defRPr sz="500"/>
            </a:pPr>
            <a:endParaRPr lang="en-US"/>
          </a:p>
        </c:txPr>
        <c:crossAx val="68457216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txPr>
    <a:bodyPr/>
    <a:lstStyle/>
    <a:p>
      <a:pPr>
        <a:defRPr sz="800" b="0">
          <a:latin typeface="Sylfaen" panose="010A0502050306030303" pitchFamily="18" charset="0"/>
        </a:defRPr>
      </a:pPr>
      <a:endParaRPr lang="en-US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შემოსვლა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 w="9525" cap="flat" cmpd="sng" algn="ctr">
              <a:solidFill>
                <a:schemeClr val="accent1">
                  <a:lumMod val="60000"/>
                  <a:lumOff val="40000"/>
                </a:schemeClr>
              </a:solidFill>
              <a:prstDash val="solid"/>
            </a:ln>
            <a:effectLst>
              <a:innerShdw blurRad="63500" dist="50800" dir="16200000">
                <a:prstClr val="black">
                  <a:alpha val="50000"/>
                </a:prstClr>
              </a:innerShdw>
            </a:effectLst>
          </c:spPr>
          <c:invertIfNegative val="0"/>
          <c:cat>
            <c:strRef>
              <c:f>Sheet1!$A$2:$A$11</c:f>
              <c:strCache>
                <c:ptCount val="10"/>
                <c:pt idx="0">
                  <c:v>სადახლო</c:v>
                </c:pt>
                <c:pt idx="1">
                  <c:v>ნინოწმინდა</c:v>
                </c:pt>
                <c:pt idx="2">
                  <c:v>სარფი</c:v>
                </c:pt>
                <c:pt idx="3">
                  <c:v>ყაზბეგი</c:v>
                </c:pt>
                <c:pt idx="4">
                  <c:v>გუგუთი</c:v>
                </c:pt>
                <c:pt idx="5">
                  <c:v>წითელი ხიდი</c:v>
                </c:pt>
                <c:pt idx="6">
                  <c:v>ბათუმის პორტი</c:v>
                </c:pt>
                <c:pt idx="7">
                  <c:v>ახკერპი</c:v>
                </c:pt>
                <c:pt idx="8">
                  <c:v>ვალე</c:v>
                </c:pt>
                <c:pt idx="9">
                  <c:v>ცოდნა</c:v>
                </c:pt>
              </c:strCache>
            </c:strRef>
          </c:cat>
          <c:val>
            <c:numRef>
              <c:f>Sheet1!$B$2:$B$11</c:f>
              <c:numCache>
                <c:formatCode>#,##0</c:formatCode>
                <c:ptCount val="10"/>
                <c:pt idx="0">
                  <c:v>461</c:v>
                </c:pt>
                <c:pt idx="1">
                  <c:v>225</c:v>
                </c:pt>
                <c:pt idx="2">
                  <c:v>58</c:v>
                </c:pt>
                <c:pt idx="3">
                  <c:v>58</c:v>
                </c:pt>
                <c:pt idx="4">
                  <c:v>56</c:v>
                </c:pt>
                <c:pt idx="5">
                  <c:v>23</c:v>
                </c:pt>
                <c:pt idx="6">
                  <c:v>4</c:v>
                </c:pt>
                <c:pt idx="7">
                  <c:v>3</c:v>
                </c:pt>
                <c:pt idx="8">
                  <c:v>2</c:v>
                </c:pt>
                <c:pt idx="9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724-47E0-AAC5-6D577ABE89D9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გასვლა</c:v>
                </c:pt>
              </c:strCache>
            </c:strRef>
          </c:tx>
          <c:spPr>
            <a:solidFill>
              <a:srgbClr val="FF7C80"/>
            </a:solidFill>
            <a:ln w="9525" cap="flat" cmpd="sng" algn="ctr">
              <a:solidFill>
                <a:srgbClr val="FF7C80"/>
              </a:solidFill>
              <a:prstDash val="solid"/>
            </a:ln>
            <a:effectLst>
              <a:innerShdw blurRad="63500" dist="50800" dir="16200000">
                <a:prstClr val="black">
                  <a:alpha val="50000"/>
                </a:prstClr>
              </a:innerShdw>
            </a:effectLst>
          </c:spPr>
          <c:invertIfNegative val="0"/>
          <c:cat>
            <c:strRef>
              <c:f>Sheet1!$A$2:$A$11</c:f>
              <c:strCache>
                <c:ptCount val="10"/>
                <c:pt idx="0">
                  <c:v>სადახლო</c:v>
                </c:pt>
                <c:pt idx="1">
                  <c:v>ნინოწმინდა</c:v>
                </c:pt>
                <c:pt idx="2">
                  <c:v>სარფი</c:v>
                </c:pt>
                <c:pt idx="3">
                  <c:v>ყაზბეგი</c:v>
                </c:pt>
                <c:pt idx="4">
                  <c:v>გუგუთი</c:v>
                </c:pt>
                <c:pt idx="5">
                  <c:v>წითელი ხიდი</c:v>
                </c:pt>
                <c:pt idx="6">
                  <c:v>ბათუმის პორტი</c:v>
                </c:pt>
                <c:pt idx="7">
                  <c:v>ახკერპი</c:v>
                </c:pt>
                <c:pt idx="8">
                  <c:v>ვალე</c:v>
                </c:pt>
                <c:pt idx="9">
                  <c:v>ცოდნა</c:v>
                </c:pt>
              </c:strCache>
            </c:strRef>
          </c:cat>
          <c:val>
            <c:numRef>
              <c:f>Sheet1!$C$2:$C$11</c:f>
              <c:numCache>
                <c:formatCode>#,##0</c:formatCode>
                <c:ptCount val="10"/>
                <c:pt idx="0">
                  <c:v>500</c:v>
                </c:pt>
                <c:pt idx="1">
                  <c:v>228</c:v>
                </c:pt>
                <c:pt idx="2">
                  <c:v>9</c:v>
                </c:pt>
                <c:pt idx="3">
                  <c:v>12</c:v>
                </c:pt>
                <c:pt idx="4">
                  <c:v>59</c:v>
                </c:pt>
                <c:pt idx="5">
                  <c:v>22</c:v>
                </c:pt>
                <c:pt idx="6">
                  <c:v>2</c:v>
                </c:pt>
                <c:pt idx="7">
                  <c:v>3</c:v>
                </c:pt>
                <c:pt idx="8">
                  <c:v>3</c:v>
                </c:pt>
                <c:pt idx="9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724-47E0-AAC5-6D577ABE89D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8316160"/>
        <c:axId val="68334336"/>
      </c:barChart>
      <c:catAx>
        <c:axId val="6831616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68334336"/>
        <c:crosses val="autoZero"/>
        <c:auto val="1"/>
        <c:lblAlgn val="ctr"/>
        <c:lblOffset val="100"/>
        <c:noMultiLvlLbl val="0"/>
      </c:catAx>
      <c:valAx>
        <c:axId val="68334336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numFmt formatCode="#,##0" sourceLinked="1"/>
        <c:majorTickMark val="none"/>
        <c:minorTickMark val="none"/>
        <c:tickLblPos val="nextTo"/>
        <c:txPr>
          <a:bodyPr/>
          <a:lstStyle/>
          <a:p>
            <a:pPr>
              <a:defRPr sz="500"/>
            </a:pPr>
            <a:endParaRPr lang="en-US"/>
          </a:p>
        </c:txPr>
        <c:crossAx val="68316160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txPr>
    <a:bodyPr/>
    <a:lstStyle/>
    <a:p>
      <a:pPr>
        <a:defRPr sz="800"/>
      </a:pPr>
      <a:endParaRPr lang="en-US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25919265129808727"/>
          <c:y val="0.27130032830908268"/>
          <c:w val="0.61199335192675175"/>
          <c:h val="0.59770568749091557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explosion val="10"/>
          <c:dPt>
            <c:idx val="0"/>
            <c:bubble3D val="0"/>
            <c:spPr>
              <a:solidFill>
                <a:srgbClr val="FFC000"/>
              </a:solidFill>
            </c:spPr>
            <c:extLst>
              <c:ext xmlns:c16="http://schemas.microsoft.com/office/drawing/2014/chart" uri="{C3380CC4-5D6E-409C-BE32-E72D297353CC}">
                <c16:uniqueId val="{00000001-F930-4F5E-9F08-E1590AEA9E03}"/>
              </c:ext>
            </c:extLst>
          </c:dPt>
          <c:dPt>
            <c:idx val="1"/>
            <c:bubble3D val="0"/>
            <c:spPr>
              <a:solidFill>
                <a:srgbClr val="CC99FF"/>
              </a:solidFill>
            </c:spPr>
            <c:extLst>
              <c:ext xmlns:c16="http://schemas.microsoft.com/office/drawing/2014/chart" uri="{C3380CC4-5D6E-409C-BE32-E72D297353CC}">
                <c16:uniqueId val="{00000003-F930-4F5E-9F08-E1590AEA9E03}"/>
              </c:ext>
            </c:extLst>
          </c:dPt>
          <c:dPt>
            <c:idx val="2"/>
            <c:bubble3D val="0"/>
            <c:spPr>
              <a:solidFill>
                <a:srgbClr val="0070C0"/>
              </a:solidFill>
            </c:spPr>
            <c:extLst>
              <c:ext xmlns:c16="http://schemas.microsoft.com/office/drawing/2014/chart" uri="{C3380CC4-5D6E-409C-BE32-E72D297353CC}">
                <c16:uniqueId val="{00000005-F930-4F5E-9F08-E1590AEA9E03}"/>
              </c:ext>
            </c:extLst>
          </c:dPt>
          <c:dPt>
            <c:idx val="3"/>
            <c:bubble3D val="0"/>
            <c:spPr>
              <a:solidFill>
                <a:srgbClr val="FF7C80"/>
              </a:solidFill>
            </c:spPr>
            <c:extLst>
              <c:ext xmlns:c16="http://schemas.microsoft.com/office/drawing/2014/chart" uri="{C3380CC4-5D6E-409C-BE32-E72D297353CC}">
                <c16:uniqueId val="{00000007-F930-4F5E-9F08-E1590AEA9E03}"/>
              </c:ext>
            </c:extLst>
          </c:dPt>
          <c:dPt>
            <c:idx val="4"/>
            <c:bubble3D val="0"/>
            <c:spPr>
              <a:solidFill>
                <a:srgbClr val="7030A0"/>
              </a:solidFill>
            </c:spPr>
            <c:extLst>
              <c:ext xmlns:c16="http://schemas.microsoft.com/office/drawing/2014/chart" uri="{C3380CC4-5D6E-409C-BE32-E72D297353CC}">
                <c16:uniqueId val="{00000009-F930-4F5E-9F08-E1590AEA9E03}"/>
              </c:ext>
            </c:extLst>
          </c:dPt>
          <c:dLbls>
            <c:dLbl>
              <c:idx val="0"/>
              <c:layout>
                <c:manualLayout>
                  <c:x val="-0.10348128067961367"/>
                  <c:y val="0.12379183619427948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930-4F5E-9F08-E1590AEA9E03}"/>
                </c:ext>
              </c:extLst>
            </c:dLbl>
            <c:dLbl>
              <c:idx val="1"/>
              <c:layout>
                <c:manualLayout>
                  <c:x val="-0.19675298877621522"/>
                  <c:y val="-0.17581131710878037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930-4F5E-9F08-E1590AEA9E03}"/>
                </c:ext>
              </c:extLst>
            </c:dLbl>
            <c:dLbl>
              <c:idx val="2"/>
              <c:layout>
                <c:manualLayout>
                  <c:x val="0.18308274094769184"/>
                  <c:y val="-0.1137843394059108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F930-4F5E-9F08-E1590AEA9E03}"/>
                </c:ext>
              </c:extLst>
            </c:dLbl>
            <c:dLbl>
              <c:idx val="3"/>
              <c:layout>
                <c:manualLayout>
                  <c:x val="0.1168468942125907"/>
                  <c:y val="9.2594282401691874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F930-4F5E-9F08-E1590AEA9E03}"/>
                </c:ext>
              </c:extLst>
            </c:dLbl>
            <c:dLbl>
              <c:idx val="4"/>
              <c:layout>
                <c:manualLayout>
                  <c:x val="1.2583397653253477E-2"/>
                  <c:y val="1.1149012535202674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F930-4F5E-9F08-E1590AEA9E0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b="1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Sheet1!$A$2:$A$6</c:f>
              <c:strCache>
                <c:ptCount val="5"/>
                <c:pt idx="0">
                  <c:v>თურქეთი</c:v>
                </c:pt>
                <c:pt idx="1">
                  <c:v>სომხეთი</c:v>
                </c:pt>
                <c:pt idx="2">
                  <c:v>აზერბაიჯანი</c:v>
                </c:pt>
                <c:pt idx="3">
                  <c:v>რუსეთი</c:v>
                </c:pt>
                <c:pt idx="4">
                  <c:v>პორტები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61964</c:v>
                </c:pt>
                <c:pt idx="1">
                  <c:v>194972</c:v>
                </c:pt>
                <c:pt idx="2">
                  <c:v>110608</c:v>
                </c:pt>
                <c:pt idx="3">
                  <c:v>79730</c:v>
                </c:pt>
                <c:pt idx="4">
                  <c:v>2074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F930-4F5E-9F08-E1590AEA9E0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plotVisOnly val="1"/>
    <c:dispBlanksAs val="zero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შემოსვლა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 w="9525" cap="flat" cmpd="sng" algn="ctr">
              <a:solidFill>
                <a:schemeClr val="accent1">
                  <a:lumMod val="60000"/>
                  <a:lumOff val="40000"/>
                </a:schemeClr>
              </a:solidFill>
              <a:prstDash val="solid"/>
            </a:ln>
            <a:effectLst>
              <a:innerShdw blurRad="63500" dist="50800" dir="16200000">
                <a:prstClr val="black">
                  <a:alpha val="50000"/>
                </a:prstClr>
              </a:innerShdw>
            </a:effectLst>
          </c:spPr>
          <c:invertIfNegative val="0"/>
          <c:cat>
            <c:strRef>
              <c:f>Sheet1!$A$2:$A$12</c:f>
              <c:strCache>
                <c:ptCount val="11"/>
                <c:pt idx="0">
                  <c:v>სარფი</c:v>
                </c:pt>
                <c:pt idx="1">
                  <c:v>ყაზბეგი</c:v>
                </c:pt>
                <c:pt idx="2">
                  <c:v>წითელი ხიდი</c:v>
                </c:pt>
                <c:pt idx="3">
                  <c:v>სადახლო</c:v>
                </c:pt>
                <c:pt idx="4">
                  <c:v>ნინოწმინდა</c:v>
                </c:pt>
                <c:pt idx="5">
                  <c:v>გუგუთი</c:v>
                </c:pt>
                <c:pt idx="6">
                  <c:v>კარწახი</c:v>
                </c:pt>
                <c:pt idx="7">
                  <c:v>ცოდნა</c:v>
                </c:pt>
                <c:pt idx="8">
                  <c:v>ბათუმის პორტი</c:v>
                </c:pt>
                <c:pt idx="9">
                  <c:v>ვალე</c:v>
                </c:pt>
                <c:pt idx="10">
                  <c:v>ფოთის პორტი</c:v>
                </c:pt>
              </c:strCache>
            </c:strRef>
          </c:cat>
          <c:val>
            <c:numRef>
              <c:f>Sheet1!$B$2:$B$12</c:f>
              <c:numCache>
                <c:formatCode>#,##0</c:formatCode>
                <c:ptCount val="11"/>
                <c:pt idx="0">
                  <c:v>15528</c:v>
                </c:pt>
                <c:pt idx="1">
                  <c:v>11896</c:v>
                </c:pt>
                <c:pt idx="2">
                  <c:v>9901</c:v>
                </c:pt>
                <c:pt idx="3">
                  <c:v>6372</c:v>
                </c:pt>
                <c:pt idx="4">
                  <c:v>3586</c:v>
                </c:pt>
                <c:pt idx="5">
                  <c:v>1871</c:v>
                </c:pt>
                <c:pt idx="6">
                  <c:v>1375</c:v>
                </c:pt>
                <c:pt idx="7">
                  <c:v>1110</c:v>
                </c:pt>
                <c:pt idx="8">
                  <c:v>913</c:v>
                </c:pt>
                <c:pt idx="9">
                  <c:v>372</c:v>
                </c:pt>
                <c:pt idx="10">
                  <c:v>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724-47E0-AAC5-6D577ABE89D9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გასვლა</c:v>
                </c:pt>
              </c:strCache>
            </c:strRef>
          </c:tx>
          <c:spPr>
            <a:solidFill>
              <a:srgbClr val="FF7C80"/>
            </a:solidFill>
            <a:ln w="9525" cap="flat" cmpd="sng" algn="ctr">
              <a:solidFill>
                <a:srgbClr val="FF7C80"/>
              </a:solidFill>
              <a:prstDash val="solid"/>
            </a:ln>
            <a:effectLst>
              <a:innerShdw blurRad="63500" dist="50800" dir="16200000">
                <a:prstClr val="black">
                  <a:alpha val="50000"/>
                </a:prstClr>
              </a:innerShdw>
            </a:effectLst>
          </c:spPr>
          <c:invertIfNegative val="0"/>
          <c:cat>
            <c:strRef>
              <c:f>Sheet1!$A$2:$A$12</c:f>
              <c:strCache>
                <c:ptCount val="11"/>
                <c:pt idx="0">
                  <c:v>სარფი</c:v>
                </c:pt>
                <c:pt idx="1">
                  <c:v>ყაზბეგი</c:v>
                </c:pt>
                <c:pt idx="2">
                  <c:v>წითელი ხიდი</c:v>
                </c:pt>
                <c:pt idx="3">
                  <c:v>სადახლო</c:v>
                </c:pt>
                <c:pt idx="4">
                  <c:v>ნინოწმინდა</c:v>
                </c:pt>
                <c:pt idx="5">
                  <c:v>გუგუთი</c:v>
                </c:pt>
                <c:pt idx="6">
                  <c:v>კარწახი</c:v>
                </c:pt>
                <c:pt idx="7">
                  <c:v>ცოდნა</c:v>
                </c:pt>
                <c:pt idx="8">
                  <c:v>ბათუმის პორტი</c:v>
                </c:pt>
                <c:pt idx="9">
                  <c:v>ვალე</c:v>
                </c:pt>
                <c:pt idx="10">
                  <c:v>ფოთის პორტი</c:v>
                </c:pt>
              </c:strCache>
            </c:strRef>
          </c:cat>
          <c:val>
            <c:numRef>
              <c:f>Sheet1!$C$2:$C$12</c:f>
              <c:numCache>
                <c:formatCode>#,##0</c:formatCode>
                <c:ptCount val="11"/>
                <c:pt idx="0">
                  <c:v>12417</c:v>
                </c:pt>
                <c:pt idx="1">
                  <c:v>10674</c:v>
                </c:pt>
                <c:pt idx="2">
                  <c:v>10888</c:v>
                </c:pt>
                <c:pt idx="3">
                  <c:v>7224</c:v>
                </c:pt>
                <c:pt idx="4">
                  <c:v>2842</c:v>
                </c:pt>
                <c:pt idx="5">
                  <c:v>2211</c:v>
                </c:pt>
                <c:pt idx="6">
                  <c:v>2387</c:v>
                </c:pt>
                <c:pt idx="7">
                  <c:v>1420</c:v>
                </c:pt>
                <c:pt idx="8">
                  <c:v>571</c:v>
                </c:pt>
                <c:pt idx="9">
                  <c:v>2056</c:v>
                </c:pt>
                <c:pt idx="10">
                  <c:v>139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724-47E0-AAC5-6D577ABE89D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8914560"/>
        <c:axId val="68916352"/>
      </c:barChart>
      <c:catAx>
        <c:axId val="6891456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68916352"/>
        <c:crosses val="autoZero"/>
        <c:auto val="1"/>
        <c:lblAlgn val="ctr"/>
        <c:lblOffset val="100"/>
        <c:noMultiLvlLbl val="0"/>
      </c:catAx>
      <c:valAx>
        <c:axId val="68916352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numFmt formatCode="#,##0" sourceLinked="1"/>
        <c:majorTickMark val="none"/>
        <c:minorTickMark val="none"/>
        <c:tickLblPos val="nextTo"/>
        <c:txPr>
          <a:bodyPr/>
          <a:lstStyle/>
          <a:p>
            <a:pPr>
              <a:defRPr sz="500"/>
            </a:pPr>
            <a:endParaRPr lang="en-US"/>
          </a:p>
        </c:txPr>
        <c:crossAx val="68914560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txPr>
    <a:bodyPr/>
    <a:lstStyle/>
    <a:p>
      <a:pPr>
        <a:defRPr sz="800"/>
      </a:pPr>
      <a:endParaRPr lang="en-US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5"/>
    </mc:Choice>
    <mc:Fallback>
      <c:style val="15"/>
    </mc:Fallback>
  </mc:AlternateContent>
  <c:chart>
    <c:autoTitleDeleted val="1"/>
    <c:view3D>
      <c:rotX val="10"/>
      <c:rotY val="0"/>
      <c:depthPercent val="100"/>
      <c:rAngAx val="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5606697460605991E-3"/>
                  <c:y val="-4.5098187577320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86D9-4B00-AEC9-76DA529E4D7B}"/>
                </c:ext>
              </c:extLst>
            </c:dLbl>
            <c:dLbl>
              <c:idx val="1"/>
              <c:layout>
                <c:manualLayout>
                  <c:x val="-5.7223896300222136E-17"/>
                  <c:y val="-2.428363946471097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6D9-4B00-AEC9-76DA529E4D7B}"/>
                </c:ext>
              </c:extLst>
            </c:dLbl>
            <c:dLbl>
              <c:idx val="2"/>
              <c:layout>
                <c:manualLayout>
                  <c:x val="-3.1213394921211983E-3"/>
                  <c:y val="-5.203637028152359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86D9-4B00-AEC9-76DA529E4D7B}"/>
                </c:ext>
              </c:extLst>
            </c:dLbl>
            <c:dLbl>
              <c:idx val="3"/>
              <c:layout>
                <c:manualLayout>
                  <c:x val="-9.3640184763635944E-3"/>
                  <c:y val="-5.89745529857267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218D-41B2-9641-55A862514A0F}"/>
                </c:ext>
              </c:extLst>
            </c:dLbl>
            <c:dLbl>
              <c:idx val="4"/>
              <c:layout>
                <c:manualLayout>
                  <c:x val="-1.5606697460605992E-2"/>
                  <c:y val="-5.55054616336251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249A-4F10-8423-CFCABE6EE2B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მსუბუქი</c:v>
                </c:pt>
                <c:pt idx="1">
                  <c:v>სატვირთო</c:v>
                </c:pt>
                <c:pt idx="2">
                  <c:v>ავტობუსი</c:v>
                </c:pt>
                <c:pt idx="3">
                  <c:v>სპეც. ტექნიკა</c:v>
                </c:pt>
                <c:pt idx="4">
                  <c:v>მოტოციკლი</c:v>
                </c:pt>
              </c:strCache>
            </c:strRef>
          </c:cat>
          <c:val>
            <c:numRef>
              <c:f>Sheet1!$B$2:$B$6</c:f>
              <c:numCache>
                <c:formatCode>#,##0</c:formatCode>
                <c:ptCount val="5"/>
                <c:pt idx="0">
                  <c:v>26940</c:v>
                </c:pt>
                <c:pt idx="1">
                  <c:v>14818</c:v>
                </c:pt>
                <c:pt idx="2">
                  <c:v>1226</c:v>
                </c:pt>
                <c:pt idx="3">
                  <c:v>63</c:v>
                </c:pt>
                <c:pt idx="4">
                  <c:v>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262-477F-BFDC-AF82EE0DF04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cylinder"/>
        <c:axId val="68138496"/>
        <c:axId val="68141440"/>
        <c:axId val="0"/>
      </c:bar3DChart>
      <c:catAx>
        <c:axId val="681384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-60000000" vert="horz"/>
          <a:lstStyle/>
          <a:p>
            <a:pPr>
              <a:defRPr sz="1400"/>
            </a:pPr>
            <a:endParaRPr lang="en-US"/>
          </a:p>
        </c:txPr>
        <c:crossAx val="68141440"/>
        <c:crosses val="autoZero"/>
        <c:auto val="1"/>
        <c:lblAlgn val="ctr"/>
        <c:lblOffset val="100"/>
        <c:noMultiLvlLbl val="0"/>
      </c:catAx>
      <c:valAx>
        <c:axId val="68141440"/>
        <c:scaling>
          <c:orientation val="minMax"/>
          <c:max val="19000"/>
        </c:scaling>
        <c:delete val="1"/>
        <c:axPos val="l"/>
        <c:numFmt formatCode="#,##0" sourceLinked="1"/>
        <c:majorTickMark val="none"/>
        <c:minorTickMark val="none"/>
        <c:tickLblPos val="nextTo"/>
        <c:crossAx val="6813849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7"/>
    </mc:Choice>
    <mc:Fallback>
      <c:style val="27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2018 წელი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ფოთი პორტი</c:v>
                </c:pt>
                <c:pt idx="1">
                  <c:v>ბათუმი პორტი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168</c:v>
                </c:pt>
                <c:pt idx="1">
                  <c:v>118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4B6-451B-94AE-E528F49A3C3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2019 წელი</c:v>
                </c:pt>
              </c:strCache>
            </c:strRef>
          </c:tx>
          <c:spPr>
            <a:solidFill>
              <a:srgbClr val="FF7C8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ფოთი პორტი</c:v>
                </c:pt>
                <c:pt idx="1">
                  <c:v>ბათუმი პორტი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273</c:v>
                </c:pt>
                <c:pt idx="1">
                  <c:v>131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550-481B-9149-0E12FCC2EF8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9442176"/>
        <c:axId val="69448064"/>
      </c:barChart>
      <c:catAx>
        <c:axId val="6944217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69448064"/>
        <c:crosses val="autoZero"/>
        <c:auto val="1"/>
        <c:lblAlgn val="ctr"/>
        <c:lblOffset val="100"/>
        <c:noMultiLvlLbl val="0"/>
      </c:catAx>
      <c:valAx>
        <c:axId val="69448064"/>
        <c:scaling>
          <c:orientation val="minMax"/>
          <c:max val="400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900"/>
            </a:pPr>
            <a:endParaRPr lang="en-US"/>
          </a:p>
        </c:txPr>
        <c:crossAx val="69442176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sz="1000"/>
          </a:pPr>
          <a:endParaRPr lang="en-US"/>
        </a:p>
      </c:txPr>
    </c:legend>
    <c:plotVisOnly val="1"/>
    <c:dispBlanksAs val="zero"/>
    <c:showDLblsOverMax val="0"/>
  </c:chart>
  <c:spPr>
    <a:effectLst>
      <a:outerShdw dist="279400" sx="1000" sy="1000" algn="ctr" rotWithShape="0">
        <a:srgbClr val="000000">
          <a:alpha val="49000"/>
        </a:srgbClr>
      </a:outerShdw>
    </a:effectLst>
  </c:spPr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75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explosion val="25"/>
          <c:dPt>
            <c:idx val="0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  <a:ln>
                <a:solidFill>
                  <a:schemeClr val="accent1">
                    <a:lumMod val="60000"/>
                    <a:lumOff val="40000"/>
                  </a:schemeClr>
                </a:solidFill>
              </a:ln>
            </c:spPr>
            <c:extLst>
              <c:ext xmlns:c16="http://schemas.microsoft.com/office/drawing/2014/chart" uri="{C3380CC4-5D6E-409C-BE32-E72D297353CC}">
                <c16:uniqueId val="{00000001-D8B7-488A-B8DF-F0A233E4362C}"/>
              </c:ext>
            </c:extLst>
          </c:dPt>
          <c:dPt>
            <c:idx val="1"/>
            <c:bubble3D val="0"/>
            <c:spPr>
              <a:solidFill>
                <a:srgbClr val="FF7C80"/>
              </a:solidFill>
              <a:ln>
                <a:solidFill>
                  <a:srgbClr val="FF7C80"/>
                </a:solidFill>
              </a:ln>
            </c:spPr>
            <c:extLst>
              <c:ext xmlns:c16="http://schemas.microsoft.com/office/drawing/2014/chart" uri="{C3380CC4-5D6E-409C-BE32-E72D297353CC}">
                <c16:uniqueId val="{00000003-D8B7-488A-B8DF-F0A233E4362C}"/>
              </c:ext>
            </c:extLst>
          </c:dPt>
          <c:dLbls>
            <c:dLbl>
              <c:idx val="0"/>
              <c:layout>
                <c:manualLayout>
                  <c:x val="-0.12204021490489661"/>
                  <c:y val="-0.1147528746805911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8B7-488A-B8DF-F0A233E4362C}"/>
                </c:ext>
              </c:extLst>
            </c:dLbl>
            <c:dLbl>
              <c:idx val="1"/>
              <c:layout>
                <c:manualLayout>
                  <c:x val="0.12550724420933287"/>
                  <c:y val="0.10560458560159983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8B7-488A-B8DF-F0A233E4362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b="1"/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უცხოელები</c:v>
                </c:pt>
                <c:pt idx="1">
                  <c:v>საქართველო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1361155</c:v>
                </c:pt>
                <c:pt idx="1">
                  <c:v>667783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8ED-413A-9990-CC38DCCB0D7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69095349804437689"/>
          <c:y val="0.31872673869570045"/>
          <c:w val="0.28191276467856846"/>
          <c:h val="0.2964080379957782"/>
        </c:manualLayout>
      </c:layout>
      <c:overlay val="0"/>
      <c:txPr>
        <a:bodyPr/>
        <a:lstStyle/>
        <a:p>
          <a:pPr>
            <a:defRPr sz="8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Sheet1!$A$3</c:f>
              <c:strCache>
                <c:ptCount val="1"/>
                <c:pt idx="0">
                  <c:v>სამგზავრო შემადგენლობა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Sheet1!$B$1:$E$2</c:f>
              <c:multiLvlStrCache>
                <c:ptCount val="4"/>
                <c:lvl>
                  <c:pt idx="0">
                    <c:v>შემოსვლა</c:v>
                  </c:pt>
                  <c:pt idx="1">
                    <c:v>გასვლა</c:v>
                  </c:pt>
                  <c:pt idx="2">
                    <c:v>შემოსვლა</c:v>
                  </c:pt>
                  <c:pt idx="3">
                    <c:v>გასვლა</c:v>
                  </c:pt>
                </c:lvl>
                <c:lvl>
                  <c:pt idx="0">
                    <c:v>2018</c:v>
                  </c:pt>
                  <c:pt idx="2">
                    <c:v>2019</c:v>
                  </c:pt>
                </c:lvl>
              </c:multiLvlStrCache>
            </c:multiLvlStrRef>
          </c:cat>
          <c:val>
            <c:numRef>
              <c:f>Sheet1!$B$3:$E$3</c:f>
              <c:numCache>
                <c:formatCode>General</c:formatCode>
                <c:ptCount val="4"/>
                <c:pt idx="0">
                  <c:v>62</c:v>
                </c:pt>
                <c:pt idx="1">
                  <c:v>62</c:v>
                </c:pt>
                <c:pt idx="2">
                  <c:v>55</c:v>
                </c:pt>
                <c:pt idx="3">
                  <c:v>55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739-4A30-81EB-9F05DE0194BD}"/>
            </c:ext>
          </c:extLst>
        </c:ser>
        <c:ser>
          <c:idx val="1"/>
          <c:order val="1"/>
          <c:tx>
            <c:strRef>
              <c:f>Sheet1!$A$4</c:f>
              <c:strCache>
                <c:ptCount val="1"/>
                <c:pt idx="0">
                  <c:v>სატვირთო შემადგენლობა</c:v>
                </c:pt>
              </c:strCache>
            </c:strRef>
          </c:tx>
          <c:spPr>
            <a:solidFill>
              <a:srgbClr val="FF99CC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Sheet1!$B$1:$E$2</c:f>
              <c:multiLvlStrCache>
                <c:ptCount val="4"/>
                <c:lvl>
                  <c:pt idx="0">
                    <c:v>შემოსვლა</c:v>
                  </c:pt>
                  <c:pt idx="1">
                    <c:v>გასვლა</c:v>
                  </c:pt>
                  <c:pt idx="2">
                    <c:v>შემოსვლა</c:v>
                  </c:pt>
                  <c:pt idx="3">
                    <c:v>გასვლა</c:v>
                  </c:pt>
                </c:lvl>
                <c:lvl>
                  <c:pt idx="0">
                    <c:v>2018</c:v>
                  </c:pt>
                  <c:pt idx="2">
                    <c:v>2019</c:v>
                  </c:pt>
                </c:lvl>
              </c:multiLvlStrCache>
            </c:multiLvlStrRef>
          </c:cat>
          <c:val>
            <c:numRef>
              <c:f>Sheet1!$B$4:$E$4</c:f>
              <c:numCache>
                <c:formatCode>General</c:formatCode>
                <c:ptCount val="4"/>
                <c:pt idx="0">
                  <c:v>251</c:v>
                </c:pt>
                <c:pt idx="1">
                  <c:v>224</c:v>
                </c:pt>
                <c:pt idx="2">
                  <c:v>347</c:v>
                </c:pt>
                <c:pt idx="3">
                  <c:v>274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739-4A30-81EB-9F05DE0194B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668265472"/>
        <c:axId val="1668273376"/>
      </c:barChart>
      <c:catAx>
        <c:axId val="16682654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68273376"/>
        <c:crosses val="autoZero"/>
        <c:auto val="1"/>
        <c:lblAlgn val="ctr"/>
        <c:lblOffset val="100"/>
        <c:noMultiLvlLbl val="0"/>
      </c:catAx>
      <c:valAx>
        <c:axId val="1668273376"/>
        <c:scaling>
          <c:orientation val="minMax"/>
          <c:max val="5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682654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0"/>
      <c:rotY val="0"/>
      <c:rAngAx val="0"/>
      <c:perspective val="2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1357860768315794"/>
          <c:y val="0.12815400540682068"/>
          <c:w val="0.86710101026530051"/>
          <c:h val="0.80228615179172158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რაოდენობა</c:v>
                </c:pt>
              </c:strCache>
            </c:strRef>
          </c:tx>
          <c:spPr>
            <a:solidFill>
              <a:srgbClr val="FF99CC"/>
            </a:solidFill>
            <a:ln>
              <a:solidFill>
                <a:schemeClr val="accent5">
                  <a:lumMod val="75000"/>
                </a:schemeClr>
              </a:solidFill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 b="1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Sheet1!$A$2:$A$9</c:f>
              <c:strCache>
                <c:ptCount val="8"/>
                <c:pt idx="0">
                  <c:v>2012 წელი</c:v>
                </c:pt>
                <c:pt idx="1">
                  <c:v>2013 წელი</c:v>
                </c:pt>
                <c:pt idx="2">
                  <c:v>2014 წელი</c:v>
                </c:pt>
                <c:pt idx="3">
                  <c:v>2015 წელი</c:v>
                </c:pt>
                <c:pt idx="4">
                  <c:v>2016 წელი</c:v>
                </c:pt>
                <c:pt idx="5">
                  <c:v>2017 წელი</c:v>
                </c:pt>
                <c:pt idx="6">
                  <c:v>2018 წელი</c:v>
                </c:pt>
                <c:pt idx="7">
                  <c:v>2019 წელი</c:v>
                </c:pt>
              </c:strCache>
            </c:strRef>
          </c:cat>
          <c:val>
            <c:numRef>
              <c:f>Sheet1!$B$2:$B$9</c:f>
              <c:numCache>
                <c:formatCode>General</c:formatCode>
                <c:ptCount val="8"/>
                <c:pt idx="0">
                  <c:v>373493</c:v>
                </c:pt>
                <c:pt idx="1">
                  <c:v>392793</c:v>
                </c:pt>
                <c:pt idx="2">
                  <c:v>435741</c:v>
                </c:pt>
                <c:pt idx="3">
                  <c:v>465502</c:v>
                </c:pt>
                <c:pt idx="4">
                  <c:v>485964</c:v>
                </c:pt>
                <c:pt idx="5">
                  <c:v>599917</c:v>
                </c:pt>
                <c:pt idx="6">
                  <c:v>606957</c:v>
                </c:pt>
                <c:pt idx="7">
                  <c:v>713141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A4D-41B6-90AA-92D837BD3BD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91"/>
        <c:gapDepth val="130"/>
        <c:shape val="box"/>
        <c:axId val="29228416"/>
        <c:axId val="29234304"/>
        <c:axId val="29486144"/>
      </c:bar3DChart>
      <c:catAx>
        <c:axId val="292284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800" b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pPr>
            <a:endParaRPr lang="en-US"/>
          </a:p>
        </c:txPr>
        <c:crossAx val="29234304"/>
        <c:crosses val="autoZero"/>
        <c:auto val="1"/>
        <c:lblAlgn val="ctr"/>
        <c:lblOffset val="100"/>
        <c:noMultiLvlLbl val="0"/>
      </c:catAx>
      <c:valAx>
        <c:axId val="29234304"/>
        <c:scaling>
          <c:orientation val="minMax"/>
          <c:max val="1500000"/>
          <c:min val="5000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800" b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pPr>
            <a:endParaRPr lang="en-US"/>
          </a:p>
        </c:txPr>
        <c:crossAx val="29228416"/>
        <c:crosses val="autoZero"/>
        <c:crossBetween val="between"/>
      </c:valAx>
      <c:serAx>
        <c:axId val="29486144"/>
        <c:scaling>
          <c:orientation val="minMax"/>
        </c:scaling>
        <c:delete val="1"/>
        <c:axPos val="b"/>
        <c:majorTickMark val="out"/>
        <c:minorTickMark val="none"/>
        <c:tickLblPos val="nextTo"/>
        <c:crossAx val="29234304"/>
        <c:crosses val="autoZero"/>
      </c:serAx>
    </c:plotArea>
    <c:plotVisOnly val="1"/>
    <c:dispBlanksAs val="gap"/>
    <c:showDLblsOverMax val="0"/>
  </c:chart>
  <c:spPr>
    <a:scene3d>
      <a:camera prst="orthographicFront"/>
      <a:lightRig rig="threePt" dir="t"/>
    </a:scene3d>
  </c:spPr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2018 წ.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cat>
            <c:strRef>
              <c:f>Sheet1!$A$2:$A$8</c:f>
              <c:strCache>
                <c:ptCount val="7"/>
                <c:pt idx="0">
                  <c:v>სომხეთი</c:v>
                </c:pt>
                <c:pt idx="1">
                  <c:v>აზერბაიჯანი</c:v>
                </c:pt>
                <c:pt idx="2">
                  <c:v>თურქეთი</c:v>
                </c:pt>
                <c:pt idx="3">
                  <c:v>რუსეთის ფედერაცია</c:v>
                </c:pt>
                <c:pt idx="4">
                  <c:v>ევროკავშირის ქვეყნები</c:v>
                </c:pt>
                <c:pt idx="5">
                  <c:v>ისრაელი</c:v>
                </c:pt>
                <c:pt idx="6">
                  <c:v>უკრაინა</c:v>
                </c:pt>
              </c:strCache>
            </c:strRef>
          </c:cat>
          <c:val>
            <c:numRef>
              <c:f>Sheet1!$B$2:$B$8</c:f>
              <c:numCache>
                <c:formatCode>#,##0</c:formatCode>
                <c:ptCount val="7"/>
                <c:pt idx="0">
                  <c:v>173404</c:v>
                </c:pt>
                <c:pt idx="1">
                  <c:v>155203</c:v>
                </c:pt>
                <c:pt idx="2">
                  <c:v>86130</c:v>
                </c:pt>
                <c:pt idx="3">
                  <c:v>95448</c:v>
                </c:pt>
                <c:pt idx="4" formatCode="General">
                  <c:v>19664</c:v>
                </c:pt>
                <c:pt idx="5">
                  <c:v>9290</c:v>
                </c:pt>
                <c:pt idx="6">
                  <c:v>11873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8A1-41E4-95A1-E6A3967E5C67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2019 წ.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cat>
            <c:strRef>
              <c:f>Sheet1!$A$2:$A$8</c:f>
              <c:strCache>
                <c:ptCount val="7"/>
                <c:pt idx="0">
                  <c:v>სომხეთი</c:v>
                </c:pt>
                <c:pt idx="1">
                  <c:v>აზერბაიჯანი</c:v>
                </c:pt>
                <c:pt idx="2">
                  <c:v>თურქეთი</c:v>
                </c:pt>
                <c:pt idx="3">
                  <c:v>რუსეთის ფედერაცია</c:v>
                </c:pt>
                <c:pt idx="4">
                  <c:v>ევროკავშირის ქვეყნები</c:v>
                </c:pt>
                <c:pt idx="5">
                  <c:v>ისრაელი</c:v>
                </c:pt>
                <c:pt idx="6">
                  <c:v>უკრაინა</c:v>
                </c:pt>
              </c:strCache>
            </c:strRef>
          </c:cat>
          <c:val>
            <c:numRef>
              <c:f>Sheet1!$C$2:$C$8</c:f>
              <c:numCache>
                <c:formatCode>#,##0</c:formatCode>
                <c:ptCount val="7"/>
                <c:pt idx="0">
                  <c:v>218127</c:v>
                </c:pt>
                <c:pt idx="1">
                  <c:v>170263</c:v>
                </c:pt>
                <c:pt idx="2">
                  <c:v>100580</c:v>
                </c:pt>
                <c:pt idx="3">
                  <c:v>99268</c:v>
                </c:pt>
                <c:pt idx="4" formatCode="General">
                  <c:v>26984</c:v>
                </c:pt>
                <c:pt idx="5">
                  <c:v>15404</c:v>
                </c:pt>
                <c:pt idx="6">
                  <c:v>14279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8A1-41E4-95A1-E6A3967E5C6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29381760"/>
        <c:axId val="29383296"/>
      </c:barChart>
      <c:catAx>
        <c:axId val="29381760"/>
        <c:scaling>
          <c:orientation val="minMax"/>
        </c:scaling>
        <c:delete val="0"/>
        <c:axPos val="b"/>
        <c:numFmt formatCode="#,##0.00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9383296"/>
        <c:crosses val="autoZero"/>
        <c:auto val="1"/>
        <c:lblAlgn val="ctr"/>
        <c:lblOffset val="100"/>
        <c:noMultiLvlLbl val="0"/>
      </c:catAx>
      <c:valAx>
        <c:axId val="29383296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crossAx val="29381760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>
            <a:solidFill>
              <a:schemeClr val="tx2">
                <a:lumMod val="15000"/>
                <a:lumOff val="85000"/>
              </a:schemeClr>
            </a:solidFill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9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lumMod val="110000"/>
                    <a:satMod val="105000"/>
                    <a:tint val="67000"/>
                  </a:schemeClr>
                </a:gs>
                <a:gs pos="50000">
                  <a:schemeClr val="accent1">
                    <a:lumMod val="105000"/>
                    <a:satMod val="103000"/>
                    <a:tint val="73000"/>
                  </a:schemeClr>
                </a:gs>
                <a:gs pos="100000">
                  <a:schemeClr val="accent1">
                    <a:lumMod val="105000"/>
                    <a:satMod val="109000"/>
                    <a:tint val="81000"/>
                  </a:schemeClr>
                </a:gs>
              </a:gsLst>
              <a:lin ang="5400000" scaled="0"/>
            </a:gradFill>
            <a:ln w="9525" cap="flat" cmpd="sng" algn="ctr">
              <a:solidFill>
                <a:schemeClr val="accent1">
                  <a:shade val="95000"/>
                </a:schemeClr>
              </a:solidFill>
              <a:round/>
            </a:ln>
            <a:effectLst/>
          </c:spPr>
          <c:invertIfNegative val="0"/>
          <c:dLbls>
            <c:delete val="1"/>
          </c:dLbls>
          <c:cat>
            <c:strRef>
              <c:f>Sheet1!$A$2:$A$21</c:f>
              <c:strCache>
                <c:ptCount val="20"/>
                <c:pt idx="0">
                  <c:v>ირანის ისლამური რესპუბლიკა</c:v>
                </c:pt>
                <c:pt idx="1">
                  <c:v>ყაზახეთი</c:v>
                </c:pt>
                <c:pt idx="2">
                  <c:v>ინდოეთი</c:v>
                </c:pt>
                <c:pt idx="3">
                  <c:v>ფილიპინები</c:v>
                </c:pt>
                <c:pt idx="4">
                  <c:v>პოლონეთი</c:v>
                </c:pt>
                <c:pt idx="5">
                  <c:v>გერმანია</c:v>
                </c:pt>
                <c:pt idx="6">
                  <c:v>ა.შ.შ.</c:v>
                </c:pt>
                <c:pt idx="7">
                  <c:v>ტაილანდი</c:v>
                </c:pt>
                <c:pt idx="8">
                  <c:v>ჩინეთი</c:v>
                </c:pt>
                <c:pt idx="9">
                  <c:v>ბელარუსი</c:v>
                </c:pt>
                <c:pt idx="10">
                  <c:v>დიდი ბრიტანეთი</c:v>
                </c:pt>
                <c:pt idx="11">
                  <c:v>იტალია</c:v>
                </c:pt>
                <c:pt idx="12">
                  <c:v>ყირგიზეთი</c:v>
                </c:pt>
                <c:pt idx="13">
                  <c:v>საბერძნეთი</c:v>
                </c:pt>
                <c:pt idx="14">
                  <c:v>საფრანგეთი</c:v>
                </c:pt>
                <c:pt idx="15">
                  <c:v>ლიეტუვა</c:v>
                </c:pt>
                <c:pt idx="16">
                  <c:v>უზბეკეთი</c:v>
                </c:pt>
                <c:pt idx="17">
                  <c:v>თურქმენეთი</c:v>
                </c:pt>
                <c:pt idx="18">
                  <c:v>საუდის არაბეთი</c:v>
                </c:pt>
                <c:pt idx="19">
                  <c:v>კუვეიტი</c:v>
                </c:pt>
              </c:strCache>
            </c:strRef>
          </c:cat>
          <c:val>
            <c:numRef>
              <c:f>Sheet1!$B$2:$B$21</c:f>
              <c:numCache>
                <c:formatCode>#,##0</c:formatCode>
                <c:ptCount val="20"/>
                <c:pt idx="0">
                  <c:v>11542</c:v>
                </c:pt>
                <c:pt idx="1">
                  <c:v>9213</c:v>
                </c:pt>
                <c:pt idx="2">
                  <c:v>8820</c:v>
                </c:pt>
                <c:pt idx="3">
                  <c:v>4833</c:v>
                </c:pt>
                <c:pt idx="4">
                  <c:v>3881</c:v>
                </c:pt>
                <c:pt idx="5">
                  <c:v>3763</c:v>
                </c:pt>
                <c:pt idx="6">
                  <c:v>3427</c:v>
                </c:pt>
                <c:pt idx="7">
                  <c:v>3327</c:v>
                </c:pt>
                <c:pt idx="8">
                  <c:v>3211</c:v>
                </c:pt>
                <c:pt idx="9">
                  <c:v>2752</c:v>
                </c:pt>
                <c:pt idx="10">
                  <c:v>2329</c:v>
                </c:pt>
                <c:pt idx="11">
                  <c:v>2144</c:v>
                </c:pt>
                <c:pt idx="12">
                  <c:v>2075</c:v>
                </c:pt>
                <c:pt idx="13">
                  <c:v>1998</c:v>
                </c:pt>
                <c:pt idx="14">
                  <c:v>1829</c:v>
                </c:pt>
                <c:pt idx="15">
                  <c:v>1638</c:v>
                </c:pt>
                <c:pt idx="16">
                  <c:v>1423</c:v>
                </c:pt>
                <c:pt idx="17">
                  <c:v>1354</c:v>
                </c:pt>
                <c:pt idx="18">
                  <c:v>1342</c:v>
                </c:pt>
                <c:pt idx="19">
                  <c:v>1257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71E-4C58-A21D-477851FCF804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29786112"/>
        <c:axId val="29787648"/>
      </c:barChart>
      <c:catAx>
        <c:axId val="297861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9787648"/>
        <c:crosses val="autoZero"/>
        <c:auto val="1"/>
        <c:lblAlgn val="ctr"/>
        <c:lblOffset val="100"/>
        <c:noMultiLvlLbl val="0"/>
      </c:catAx>
      <c:valAx>
        <c:axId val="29787648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crossAx val="297861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შემოსვლა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0-17</c:v>
                </c:pt>
                <c:pt idx="1">
                  <c:v>18-30</c:v>
                </c:pt>
                <c:pt idx="2">
                  <c:v>31-45</c:v>
                </c:pt>
                <c:pt idx="3">
                  <c:v>46-59</c:v>
                </c:pt>
                <c:pt idx="4">
                  <c:v>60 და ზევით</c:v>
                </c:pt>
              </c:strCache>
            </c:strRef>
          </c:cat>
          <c:val>
            <c:numRef>
              <c:f>Sheet1!$B$2:$B$6</c:f>
              <c:numCache>
                <c:formatCode>#,##0</c:formatCode>
                <c:ptCount val="5"/>
                <c:pt idx="0">
                  <c:v>29378</c:v>
                </c:pt>
                <c:pt idx="1">
                  <c:v>114930</c:v>
                </c:pt>
                <c:pt idx="2">
                  <c:v>210025</c:v>
                </c:pt>
                <c:pt idx="3">
                  <c:v>124780</c:v>
                </c:pt>
                <c:pt idx="4">
                  <c:v>39348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995-4191-9072-A72EAAB73B44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გასვლა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0"/>
                  <c:y val="-1.557093213484835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7088-4087-A1A7-BF50B30FE0D4}"/>
                </c:ext>
              </c:extLst>
            </c:dLbl>
            <c:dLbl>
              <c:idx val="1"/>
              <c:layout>
                <c:manualLayout>
                  <c:x val="-1.9108281213114058E-3"/>
                  <c:y val="-1.557093213484835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088-4087-A1A7-BF50B30FE0D4}"/>
                </c:ext>
              </c:extLst>
            </c:dLbl>
            <c:dLbl>
              <c:idx val="2"/>
              <c:layout>
                <c:manualLayout>
                  <c:x val="-1.4012577681790522E-16"/>
                  <c:y val="-2.07612428464645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7088-4087-A1A7-BF50B30FE0D4}"/>
                </c:ext>
              </c:extLst>
            </c:dLbl>
            <c:dLbl>
              <c:idx val="3"/>
              <c:layout>
                <c:manualLayout>
                  <c:x val="-1.9108281213114058E-3"/>
                  <c:y val="-2.07612428464644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7088-4087-A1A7-BF50B30FE0D4}"/>
                </c:ext>
              </c:extLst>
            </c:dLbl>
            <c:dLbl>
              <c:idx val="4"/>
              <c:layout>
                <c:manualLayout>
                  <c:x val="5.7324843639342173E-3"/>
                  <c:y val="-2.3788649286400693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7D32-490B-9A48-54D2AF1F349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0-17</c:v>
                </c:pt>
                <c:pt idx="1">
                  <c:v>18-30</c:v>
                </c:pt>
                <c:pt idx="2">
                  <c:v>31-45</c:v>
                </c:pt>
                <c:pt idx="3">
                  <c:v>46-59</c:v>
                </c:pt>
                <c:pt idx="4">
                  <c:v>60 და ზევით</c:v>
                </c:pt>
              </c:strCache>
            </c:strRef>
          </c:cat>
          <c:val>
            <c:numRef>
              <c:f>Sheet1!$C$2:$C$6</c:f>
              <c:numCache>
                <c:formatCode>#,##0</c:formatCode>
                <c:ptCount val="5"/>
                <c:pt idx="0">
                  <c:v>20798</c:v>
                </c:pt>
                <c:pt idx="1">
                  <c:v>108622</c:v>
                </c:pt>
                <c:pt idx="2">
                  <c:v>201824</c:v>
                </c:pt>
                <c:pt idx="3">
                  <c:v>119931</c:v>
                </c:pt>
                <c:pt idx="4">
                  <c:v>37322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995-4191-9072-A72EAAB73B4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9613056"/>
        <c:axId val="29704960"/>
        <c:axId val="0"/>
      </c:bar3DChart>
      <c:catAx>
        <c:axId val="29613056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000"/>
            </a:pPr>
            <a:endParaRPr lang="en-US"/>
          </a:p>
        </c:txPr>
        <c:crossAx val="29704960"/>
        <c:crosses val="autoZero"/>
        <c:auto val="1"/>
        <c:lblAlgn val="ctr"/>
        <c:lblOffset val="100"/>
        <c:noMultiLvlLbl val="0"/>
      </c:catAx>
      <c:valAx>
        <c:axId val="29704960"/>
        <c:scaling>
          <c:orientation val="minMax"/>
          <c:max val="250000"/>
          <c:min val="0"/>
        </c:scaling>
        <c:delete val="0"/>
        <c:axPos val="b"/>
        <c:majorGridlines/>
        <c:numFmt formatCode="#,##0" sourceLinked="1"/>
        <c:majorTickMark val="out"/>
        <c:minorTickMark val="none"/>
        <c:tickLblPos val="nextTo"/>
        <c:txPr>
          <a:bodyPr/>
          <a:lstStyle/>
          <a:p>
            <a:pPr>
              <a:defRPr sz="600"/>
            </a:pPr>
            <a:endParaRPr lang="en-US"/>
          </a:p>
        </c:txPr>
        <c:crossAx val="29613056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sz="10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შემოსვლა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1.9108281213114058E-3"/>
                  <c:y val="-1.55709321348484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7C7E-4A9A-B201-3AACB0BEFDB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0-17</c:v>
                </c:pt>
                <c:pt idx="1">
                  <c:v>18-30</c:v>
                </c:pt>
                <c:pt idx="2">
                  <c:v>31-45</c:v>
                </c:pt>
                <c:pt idx="3">
                  <c:v>46-59</c:v>
                </c:pt>
                <c:pt idx="4">
                  <c:v>60 და ზევით</c:v>
                </c:pt>
              </c:strCache>
            </c:strRef>
          </c:cat>
          <c:val>
            <c:numRef>
              <c:f>Sheet1!$B$2:$B$6</c:f>
              <c:numCache>
                <c:formatCode>#,##0</c:formatCode>
                <c:ptCount val="5"/>
                <c:pt idx="0">
                  <c:v>22500</c:v>
                </c:pt>
                <c:pt idx="1">
                  <c:v>39714</c:v>
                </c:pt>
                <c:pt idx="2">
                  <c:v>62021</c:v>
                </c:pt>
                <c:pt idx="3">
                  <c:v>47877</c:v>
                </c:pt>
                <c:pt idx="4">
                  <c:v>22568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F0F-4B17-B083-A1F8A90E4C18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გასვლა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3.8216562426228117E-3"/>
                  <c:y val="-2.07612428464644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C7E-4A9A-B201-3AACB0BEFDBA}"/>
                </c:ext>
              </c:extLst>
            </c:dLbl>
            <c:dLbl>
              <c:idx val="1"/>
              <c:layout>
                <c:manualLayout>
                  <c:x val="-7.0062888408952611E-17"/>
                  <c:y val="-2.595155355808069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04CB-4473-A07C-E5CDB43A894F}"/>
                </c:ext>
              </c:extLst>
            </c:dLbl>
            <c:dLbl>
              <c:idx val="2"/>
              <c:layout>
                <c:manualLayout>
                  <c:x val="3.8216562426226716E-3"/>
                  <c:y val="-3.11418642696968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4CB-4473-A07C-E5CDB43A894F}"/>
                </c:ext>
              </c:extLst>
            </c:dLbl>
            <c:dLbl>
              <c:idx val="3"/>
              <c:layout>
                <c:manualLayout>
                  <c:x val="3.821656242622882E-3"/>
                  <c:y val="-1.557093213484835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04CB-4473-A07C-E5CDB43A894F}"/>
                </c:ext>
              </c:extLst>
            </c:dLbl>
            <c:dLbl>
              <c:idx val="4"/>
              <c:layout>
                <c:manualLayout>
                  <c:x val="1.9108281213114058E-3"/>
                  <c:y val="-2.076124284646449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F0F-4B17-B083-A1F8A90E4C1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0-17</c:v>
                </c:pt>
                <c:pt idx="1">
                  <c:v>18-30</c:v>
                </c:pt>
                <c:pt idx="2">
                  <c:v>31-45</c:v>
                </c:pt>
                <c:pt idx="3">
                  <c:v>46-59</c:v>
                </c:pt>
                <c:pt idx="4">
                  <c:v>60 და ზევით</c:v>
                </c:pt>
              </c:strCache>
            </c:strRef>
          </c:cat>
          <c:val>
            <c:numRef>
              <c:f>Sheet1!$C$2:$C$6</c:f>
              <c:numCache>
                <c:formatCode>#,##0</c:formatCode>
                <c:ptCount val="5"/>
                <c:pt idx="0">
                  <c:v>14674</c:v>
                </c:pt>
                <c:pt idx="1">
                  <c:v>30922</c:v>
                </c:pt>
                <c:pt idx="2">
                  <c:v>51060</c:v>
                </c:pt>
                <c:pt idx="3">
                  <c:v>42570</c:v>
                </c:pt>
                <c:pt idx="4">
                  <c:v>20291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F0F-4B17-B083-A1F8A90E4C1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9901952"/>
        <c:axId val="29903488"/>
        <c:axId val="0"/>
      </c:bar3DChart>
      <c:catAx>
        <c:axId val="29901952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000"/>
            </a:pPr>
            <a:endParaRPr lang="en-US"/>
          </a:p>
        </c:txPr>
        <c:crossAx val="29903488"/>
        <c:crosses val="autoZero"/>
        <c:auto val="1"/>
        <c:lblAlgn val="ctr"/>
        <c:lblOffset val="100"/>
        <c:noMultiLvlLbl val="0"/>
      </c:catAx>
      <c:valAx>
        <c:axId val="29903488"/>
        <c:scaling>
          <c:orientation val="minMax"/>
          <c:max val="70000"/>
        </c:scaling>
        <c:delete val="0"/>
        <c:axPos val="b"/>
        <c:majorGridlines/>
        <c:numFmt formatCode="#,##0" sourceLinked="1"/>
        <c:majorTickMark val="out"/>
        <c:minorTickMark val="none"/>
        <c:tickLblPos val="nextTo"/>
        <c:txPr>
          <a:bodyPr/>
          <a:lstStyle/>
          <a:p>
            <a:pPr>
              <a:defRPr sz="600"/>
            </a:pPr>
            <a:endParaRPr lang="en-US"/>
          </a:p>
        </c:txPr>
        <c:crossAx val="29901952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sz="10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0"/>
      <c:rotY val="0"/>
      <c:depthPercent val="100"/>
      <c:rAngAx val="0"/>
    </c:view3D>
    <c:floor>
      <c:thickness val="0"/>
      <c:spPr>
        <a:solidFill>
          <a:schemeClr val="lt1"/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1.3611841720463298E-2"/>
          <c:y val="0"/>
          <c:w val="0.95721992602140105"/>
          <c:h val="0.74226297307188838"/>
        </c:manualLayout>
      </c:layout>
      <c:bar3D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შემოსვლა</c:v>
                </c:pt>
              </c:strCache>
            </c:strRef>
          </c:tx>
          <c:spPr>
            <a:pattFill prst="ltDnDiag">
              <a:fgClr>
                <a:schemeClr val="accent1"/>
              </a:fgClr>
              <a:bgClr>
                <a:schemeClr val="accent1">
                  <a:lumMod val="20000"/>
                  <a:lumOff val="80000"/>
                </a:schemeClr>
              </a:bgClr>
            </a:pattFill>
            <a:ln>
              <a:solidFill>
                <a:schemeClr val="accent1"/>
              </a:solidFill>
            </a:ln>
            <a:effectLst/>
            <a:sp3d>
              <a:contourClr>
                <a:schemeClr val="accent1"/>
              </a:contourClr>
            </a:sp3d>
          </c:spPr>
          <c:invertIfNegative val="0"/>
          <c:dLbls>
            <c:dLbl>
              <c:idx val="0"/>
              <c:layout>
                <c:manualLayout>
                  <c:x val="7.7781952688361347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A8E3-47B4-8876-349D28B57717}"/>
                </c:ext>
              </c:extLst>
            </c:dLbl>
            <c:dLbl>
              <c:idx val="1"/>
              <c:layout>
                <c:manualLayout>
                  <c:x val="5.8336464516271632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8E3-47B4-8876-349D28B5771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accent5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Sheet1!$A$2:$A$3</c:f>
              <c:numCache>
                <c:formatCode>General</c:formatCode>
                <c:ptCount val="2"/>
                <c:pt idx="0">
                  <c:v>2018</c:v>
                </c:pt>
                <c:pt idx="1">
                  <c:v>2019</c:v>
                </c:pt>
              </c:numCache>
            </c:numRef>
          </c:cat>
          <c:val>
            <c:numRef>
              <c:f>Sheet1!$B$2:$B$3</c:f>
              <c:numCache>
                <c:formatCode>General</c:formatCode>
                <c:ptCount val="2"/>
                <c:pt idx="0">
                  <c:v>297543</c:v>
                </c:pt>
                <c:pt idx="1">
                  <c:v>342023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262-477F-BFDC-AF82EE0DF04A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გასვლა</c:v>
                </c:pt>
              </c:strCache>
            </c:strRef>
          </c:tx>
          <c:spPr>
            <a:pattFill prst="ltDnDiag">
              <a:fgClr>
                <a:schemeClr val="accent2"/>
              </a:fgClr>
              <a:bgClr>
                <a:schemeClr val="accent2">
                  <a:lumMod val="20000"/>
                  <a:lumOff val="80000"/>
                </a:schemeClr>
              </a:bgClr>
            </a:pattFill>
            <a:ln>
              <a:solidFill>
                <a:schemeClr val="accent2"/>
              </a:solidFill>
            </a:ln>
            <a:effectLst/>
            <a:sp3d>
              <a:contourClr>
                <a:schemeClr val="accent2"/>
              </a:contourClr>
            </a:sp3d>
          </c:spPr>
          <c:invertIfNegative val="0"/>
          <c:dLbls>
            <c:dLbl>
              <c:idx val="0"/>
              <c:layout>
                <c:manualLayout>
                  <c:x val="1.1667292903254255E-2"/>
                  <c:y val="5.318119881309565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A8E3-47B4-8876-349D28B57717}"/>
                </c:ext>
              </c:extLst>
            </c:dLbl>
            <c:dLbl>
              <c:idx val="1"/>
              <c:layout>
                <c:manualLayout>
                  <c:x val="9.7227440860451781E-3"/>
                  <c:y val="-5.318119881309614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A8E3-47B4-8876-349D28B5771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accent4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Sheet1!$A$2:$A$3</c:f>
              <c:numCache>
                <c:formatCode>General</c:formatCode>
                <c:ptCount val="2"/>
                <c:pt idx="0">
                  <c:v>2018</c:v>
                </c:pt>
                <c:pt idx="1">
                  <c:v>2019</c:v>
                </c:pt>
              </c:numCache>
            </c:numRef>
          </c:cat>
          <c:val>
            <c:numRef>
              <c:f>Sheet1!$C$2:$C$3</c:f>
              <c:numCache>
                <c:formatCode>General</c:formatCode>
                <c:ptCount val="2"/>
                <c:pt idx="0">
                  <c:v>287457</c:v>
                </c:pt>
                <c:pt idx="1">
                  <c:v>325760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262-477F-BFDC-AF82EE0DF04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cylinder"/>
        <c:axId val="57555584"/>
        <c:axId val="57565568"/>
        <c:axId val="0"/>
      </c:bar3DChart>
      <c:catAx>
        <c:axId val="5755558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7565568"/>
        <c:crosses val="autoZero"/>
        <c:auto val="1"/>
        <c:lblAlgn val="ctr"/>
        <c:lblOffset val="100"/>
        <c:noMultiLvlLbl val="0"/>
      </c:catAx>
      <c:valAx>
        <c:axId val="57565568"/>
        <c:scaling>
          <c:orientation val="minMax"/>
          <c:max val="2200000"/>
        </c:scaling>
        <c:delete val="1"/>
        <c:axPos val="b"/>
        <c:numFmt formatCode="General" sourceLinked="1"/>
        <c:majorTickMark val="none"/>
        <c:minorTickMark val="none"/>
        <c:tickLblPos val="nextTo"/>
        <c:crossAx val="575555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5361849912066584"/>
          <c:y val="0.76744531758388179"/>
          <c:w val="0.28109570885541402"/>
          <c:h val="0.1088296702514423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შემოსვლა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0-17</c:v>
                </c:pt>
                <c:pt idx="1">
                  <c:v>18-30</c:v>
                </c:pt>
                <c:pt idx="2">
                  <c:v>31-45</c:v>
                </c:pt>
                <c:pt idx="3">
                  <c:v>46-59</c:v>
                </c:pt>
                <c:pt idx="4">
                  <c:v>60 და ზევით</c:v>
                </c:pt>
              </c:strCache>
            </c:strRef>
          </c:cat>
          <c:val>
            <c:numRef>
              <c:f>Sheet1!$B$2:$B$6</c:f>
              <c:numCache>
                <c:formatCode>#,##0</c:formatCode>
                <c:ptCount val="5"/>
                <c:pt idx="0">
                  <c:v>7017</c:v>
                </c:pt>
                <c:pt idx="1">
                  <c:v>48831</c:v>
                </c:pt>
                <c:pt idx="2">
                  <c:v>70690</c:v>
                </c:pt>
                <c:pt idx="3">
                  <c:v>45949</c:v>
                </c:pt>
                <c:pt idx="4">
                  <c:v>17516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FC1-4383-85C7-719A5719EBE3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გასვლა</c:v>
                </c:pt>
              </c:strCache>
            </c:strRef>
          </c:tx>
          <c:spPr>
            <a:solidFill>
              <a:srgbClr val="FF99CC"/>
            </a:solidFill>
          </c:spPr>
          <c:invertIfNegative val="0"/>
          <c:dLbls>
            <c:dLbl>
              <c:idx val="1"/>
              <c:layout>
                <c:manualLayout>
                  <c:x val="0"/>
                  <c:y val="-1.55709321348484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6A69-4D16-AB1C-A9A71F8BC222}"/>
                </c:ext>
              </c:extLst>
            </c:dLbl>
            <c:dLbl>
              <c:idx val="2"/>
              <c:layout>
                <c:manualLayout>
                  <c:x val="-1.5045890718987447E-7"/>
                  <c:y val="-3.114186426969671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FC1-4383-85C7-719A5719EBE3}"/>
                </c:ext>
              </c:extLst>
            </c:dLbl>
            <c:dLbl>
              <c:idx val="3"/>
              <c:layout>
                <c:manualLayout>
                  <c:x val="5.7324843639341471E-3"/>
                  <c:y val="-2.59515535580806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0093-4F88-A1CC-D20005E9732C}"/>
                </c:ext>
              </c:extLst>
            </c:dLbl>
            <c:dLbl>
              <c:idx val="4"/>
              <c:layout>
                <c:manualLayout>
                  <c:x val="0"/>
                  <c:y val="-2.07612428464644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EFC1-4383-85C7-719A5719EBE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0-17</c:v>
                </c:pt>
                <c:pt idx="1">
                  <c:v>18-30</c:v>
                </c:pt>
                <c:pt idx="2">
                  <c:v>31-45</c:v>
                </c:pt>
                <c:pt idx="3">
                  <c:v>46-59</c:v>
                </c:pt>
                <c:pt idx="4">
                  <c:v>60 და ზევით</c:v>
                </c:pt>
              </c:strCache>
            </c:strRef>
          </c:cat>
          <c:val>
            <c:numRef>
              <c:f>Sheet1!$C$2:$C$6</c:f>
              <c:numCache>
                <c:formatCode>#,##0</c:formatCode>
                <c:ptCount val="5"/>
                <c:pt idx="0">
                  <c:v>7868</c:v>
                </c:pt>
                <c:pt idx="1">
                  <c:v>44384</c:v>
                </c:pt>
                <c:pt idx="2">
                  <c:v>64609</c:v>
                </c:pt>
                <c:pt idx="3">
                  <c:v>43162</c:v>
                </c:pt>
                <c:pt idx="4">
                  <c:v>17982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EFC1-4383-85C7-719A5719EBE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65413120"/>
        <c:axId val="65414656"/>
        <c:axId val="0"/>
      </c:bar3DChart>
      <c:catAx>
        <c:axId val="65413120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000"/>
            </a:pPr>
            <a:endParaRPr lang="en-US"/>
          </a:p>
        </c:txPr>
        <c:crossAx val="65414656"/>
        <c:crosses val="autoZero"/>
        <c:auto val="1"/>
        <c:lblAlgn val="ctr"/>
        <c:lblOffset val="100"/>
        <c:noMultiLvlLbl val="0"/>
      </c:catAx>
      <c:valAx>
        <c:axId val="65414656"/>
        <c:scaling>
          <c:orientation val="minMax"/>
          <c:max val="80000"/>
        </c:scaling>
        <c:delete val="0"/>
        <c:axPos val="b"/>
        <c:majorGridlines/>
        <c:numFmt formatCode="#,##0" sourceLinked="1"/>
        <c:majorTickMark val="out"/>
        <c:minorTickMark val="none"/>
        <c:tickLblPos val="nextTo"/>
        <c:txPr>
          <a:bodyPr/>
          <a:lstStyle/>
          <a:p>
            <a:pPr>
              <a:defRPr sz="600"/>
            </a:pPr>
            <a:endParaRPr lang="en-US"/>
          </a:p>
        </c:txPr>
        <c:crossAx val="65413120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sz="10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7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  <a:lumOff val="2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06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62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8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/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>
      <cs:styleClr val="auto"/>
    </cs:effectRef>
    <cs:fontRef idx="minor">
      <a:schemeClr val="dk1"/>
    </cs:fontRef>
    <cs:spPr>
      <a:pattFill prst="narHorz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>
  <cs:dataPoint3D>
    <cs:lnRef idx="0">
      <cs:styleClr val="auto"/>
    </cs:lnRef>
    <cs:fillRef idx="0">
      <cs:styleClr val="auto"/>
    </cs:fillRef>
    <cs:effectRef idx="0"/>
    <cs:fontRef idx="minor">
      <a:schemeClr val="tx1"/>
    </cs:fontRef>
    <cs:spPr>
      <a:pattFill prst="ltDnDiag">
        <a:fgClr>
          <a:schemeClr val="phClr"/>
        </a:fgClr>
        <a:bgClr>
          <a:schemeClr val="phClr">
            <a:lumMod val="20000"/>
            <a:lumOff val="80000"/>
          </a:schemeClr>
        </a:bgClr>
      </a:pattFill>
      <a:ln>
        <a:solidFill>
          <a:schemeClr val="phClr"/>
        </a:solidFill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/>
      </a:solidFill>
      <a:sp3d/>
    </cs:spPr>
  </cs:floor>
  <cs:gridlineMajor>
    <cs:lnRef idx="0"/>
    <cs:fillRef idx="0"/>
    <cs:effectRef idx="0"/>
    <cs:fontRef idx="minor">
      <a:schemeClr val="dk1"/>
    </cs:fontRef>
    <cs:spPr>
      <a:ln>
        <a:solidFill>
          <a:schemeClr val="tx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2200" b="1" kern="1200" cap="all" spc="1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0.36466</cdr:x>
      <cdr:y>0</cdr:y>
    </cdr:from>
    <cdr:to>
      <cdr:x>0.73059</cdr:x>
      <cdr:y>0.16261</cdr:y>
    </cdr:to>
    <cdr:sp macro="" textlink="">
      <cdr:nvSpPr>
        <cdr:cNvPr id="2" name="Title 1"/>
        <cdr:cNvSpPr txBox="1">
          <a:spLocks xmlns:a="http://schemas.openxmlformats.org/drawingml/2006/main"/>
        </cdr:cNvSpPr>
      </cdr:nvSpPr>
      <cdr:spPr>
        <a:xfrm xmlns:a="http://schemas.openxmlformats.org/drawingml/2006/main">
          <a:off x="1475951" y="-2403591"/>
          <a:ext cx="1481093" cy="363534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tx2">
              <a:lumMod val="40000"/>
              <a:lumOff val="60000"/>
            </a:schemeClr>
          </a:solidFill>
          <a:prstDash val="sysDash"/>
        </a:ln>
      </cdr:spPr>
      <cdr:txBody>
        <a:bodyPr xmlns:a="http://schemas.openxmlformats.org/drawingml/2006/main" vert="horz" lIns="91440" tIns="45720" rIns="91440" bIns="45720" rtlCol="0" anchor="b">
          <a:no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lvl="0" algn="ctr"/>
          <a:r>
            <a:rPr lang="ka-GE" sz="900" i="1" dirty="0" smtClean="0"/>
            <a:t>პორტები– </a:t>
          </a:r>
        </a:p>
        <a:p xmlns:a="http://schemas.openxmlformats.org/drawingml/2006/main">
          <a:pPr lvl="0" algn="ctr"/>
          <a:r>
            <a:rPr lang="ka-GE" sz="900" b="1" i="1" dirty="0" smtClean="0"/>
            <a:t>2 074-</a:t>
          </a:r>
          <a:r>
            <a:rPr lang="ka-GE" sz="900" i="1" dirty="0" smtClean="0"/>
            <a:t>ჯერ</a:t>
          </a:r>
          <a:endParaRPr lang="en-US" sz="900" i="1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75D8BA-589C-4C86-8FAA-DC361E304510}" type="datetimeFigureOut">
              <a:rPr lang="en-US" smtClean="0"/>
              <a:t>9/6/2022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89C2F0-1C49-41AF-915B-8A5729E21D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4238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89C2F0-1C49-41AF-915B-8A5729E21DB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603313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89C2F0-1C49-41AF-915B-8A5729E21DBE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57733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89C2F0-1C49-41AF-915B-8A5729E21DBE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66558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89C2F0-1C49-41AF-915B-8A5729E21DBE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594481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89C2F0-1C49-41AF-915B-8A5729E21DBE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6262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89C2F0-1C49-41AF-915B-8A5729E21DB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6505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89C2F0-1C49-41AF-915B-8A5729E21DB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7892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89C2F0-1C49-41AF-915B-8A5729E21DB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5189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89C2F0-1C49-41AF-915B-8A5729E21DB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66746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89C2F0-1C49-41AF-915B-8A5729E21DB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546335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89C2F0-1C49-41AF-915B-8A5729E21DB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66558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89C2F0-1C49-41AF-915B-8A5729E21DB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546335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89C2F0-1C49-41AF-915B-8A5729E21DBE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5773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01685-5A90-4ABD-A358-200BB0725D20}" type="datetimeFigureOut">
              <a:rPr lang="en-US" smtClean="0"/>
              <a:t>9/6/2022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FE97B-9D95-4D5F-921F-3A7F5C982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94703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01685-5A90-4ABD-A358-200BB0725D20}" type="datetimeFigureOut">
              <a:rPr lang="en-US" smtClean="0"/>
              <a:t>9/6/2022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FE97B-9D95-4D5F-921F-3A7F5C982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0237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01685-5A90-4ABD-A358-200BB0725D20}" type="datetimeFigureOut">
              <a:rPr lang="en-US" smtClean="0"/>
              <a:t>9/6/2022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FE97B-9D95-4D5F-921F-3A7F5C982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59161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01685-5A90-4ABD-A358-200BB0725D20}" type="datetimeFigureOut">
              <a:rPr lang="en-US" smtClean="0"/>
              <a:t>9/6/2022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FE97B-9D95-4D5F-921F-3A7F5C982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43642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01685-5A90-4ABD-A358-200BB0725D20}" type="datetimeFigureOut">
              <a:rPr lang="en-US" smtClean="0"/>
              <a:t>9/6/2022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FE97B-9D95-4D5F-921F-3A7F5C982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48394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01685-5A90-4ABD-A358-200BB0725D20}" type="datetimeFigureOut">
              <a:rPr lang="en-US" smtClean="0"/>
              <a:t>9/6/2022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FE97B-9D95-4D5F-921F-3A7F5C982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53191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01685-5A90-4ABD-A358-200BB0725D20}" type="datetimeFigureOut">
              <a:rPr lang="en-US" smtClean="0"/>
              <a:t>9/6/2022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FE97B-9D95-4D5F-921F-3A7F5C982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83882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01685-5A90-4ABD-A358-200BB0725D20}" type="datetimeFigureOut">
              <a:rPr lang="en-US" smtClean="0"/>
              <a:t>9/6/2022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FE97B-9D95-4D5F-921F-3A7F5C982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103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01685-5A90-4ABD-A358-200BB0725D20}" type="datetimeFigureOut">
              <a:rPr lang="en-US" smtClean="0"/>
              <a:t>9/6/2022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FE97B-9D95-4D5F-921F-3A7F5C982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8139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01685-5A90-4ABD-A358-200BB0725D20}" type="datetimeFigureOut">
              <a:rPr lang="en-US" smtClean="0"/>
              <a:t>9/6/2022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FE97B-9D95-4D5F-921F-3A7F5C982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08468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01685-5A90-4ABD-A358-200BB0725D20}" type="datetimeFigureOut">
              <a:rPr lang="en-US" smtClean="0"/>
              <a:t>9/6/2022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FE97B-9D95-4D5F-921F-3A7F5C982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07863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401685-5A90-4ABD-A358-200BB0725D20}" type="datetimeFigureOut">
              <a:rPr lang="en-US" smtClean="0"/>
              <a:t>9/6/2022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3FE97B-9D95-4D5F-921F-3A7F5C982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4385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chart" Target="../charts/chart17.xml"/><Relationship Id="rId3" Type="http://schemas.openxmlformats.org/officeDocument/2006/relationships/image" Target="../media/image1.png"/><Relationship Id="rId7" Type="http://schemas.microsoft.com/office/2007/relationships/hdphoto" Target="../media/hdphoto1.wdp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4.png"/><Relationship Id="rId5" Type="http://schemas.openxmlformats.org/officeDocument/2006/relationships/chart" Target="../charts/chart16.xml"/><Relationship Id="rId10" Type="http://schemas.microsoft.com/office/2007/relationships/hdphoto" Target="../media/hdphoto2.wdp"/><Relationship Id="rId4" Type="http://schemas.openxmlformats.org/officeDocument/2006/relationships/chart" Target="../charts/chart15.xml"/><Relationship Id="rId9" Type="http://schemas.openxmlformats.org/officeDocument/2006/relationships/image" Target="../media/image1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18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chart" Target="../charts/chart20.xml"/><Relationship Id="rId3" Type="http://schemas.openxmlformats.org/officeDocument/2006/relationships/image" Target="../media/image16.png"/><Relationship Id="rId7" Type="http://schemas.openxmlformats.org/officeDocument/2006/relationships/image" Target="../media/image18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7.png"/><Relationship Id="rId5" Type="http://schemas.openxmlformats.org/officeDocument/2006/relationships/chart" Target="../charts/chart19.xml"/><Relationship Id="rId4" Type="http://schemas.openxmlformats.org/officeDocument/2006/relationships/image" Target="../media/image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2.xml"/><Relationship Id="rId4" Type="http://schemas.openxmlformats.org/officeDocument/2006/relationships/chart" Target="../charts/char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5.xml"/><Relationship Id="rId4" Type="http://schemas.openxmlformats.org/officeDocument/2006/relationships/chart" Target="../charts/char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chart" Target="../charts/chart7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6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chart" Target="../charts/char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chart" Target="../charts/chart10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9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1.pn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png"/><Relationship Id="rId11" Type="http://schemas.openxmlformats.org/officeDocument/2006/relationships/image" Target="../media/image13.png"/><Relationship Id="rId5" Type="http://schemas.openxmlformats.org/officeDocument/2006/relationships/chart" Target="../charts/chart12.xml"/><Relationship Id="rId10" Type="http://schemas.openxmlformats.org/officeDocument/2006/relationships/chart" Target="../charts/chart14.xml"/><Relationship Id="rId4" Type="http://schemas.openxmlformats.org/officeDocument/2006/relationships/chart" Target="../charts/chart11.xml"/><Relationship Id="rId9" Type="http://schemas.openxmlformats.org/officeDocument/2006/relationships/chart" Target="../charts/char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7814553" y="0"/>
            <a:ext cx="13464758" cy="6858000"/>
            <a:chOff x="-14493398" y="569494"/>
            <a:chExt cx="13464758" cy="6858000"/>
          </a:xfrm>
        </p:grpSpPr>
        <p:sp>
          <p:nvSpPr>
            <p:cNvPr id="132" name="Rectangle 131"/>
            <p:cNvSpPr/>
            <p:nvPr/>
          </p:nvSpPr>
          <p:spPr>
            <a:xfrm>
              <a:off x="-14493398" y="569494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3" name="Freeform 132"/>
            <p:cNvSpPr/>
            <p:nvPr/>
          </p:nvSpPr>
          <p:spPr>
            <a:xfrm>
              <a:off x="-3517008" y="2878742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99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4" name="TextBox 133"/>
            <p:cNvSpPr txBox="1"/>
            <p:nvPr/>
          </p:nvSpPr>
          <p:spPr>
            <a:xfrm rot="16200000">
              <a:off x="-3763185" y="3952126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  <a:endParaRPr lang="en-US" sz="1600" dirty="0">
                <a:solidFill>
                  <a:schemeClr val="bg1"/>
                </a:solidFill>
                <a:latin typeface="Sylfaen" panose="010A0502050306030303" pitchFamily="18" charset="0"/>
              </a:endParaRPr>
            </a:p>
          </p:txBody>
        </p:sp>
        <p:pic>
          <p:nvPicPr>
            <p:cNvPr id="135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3126355" y="3951941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24" name="Group 123"/>
          <p:cNvGrpSpPr/>
          <p:nvPr/>
        </p:nvGrpSpPr>
        <p:grpSpPr>
          <a:xfrm>
            <a:off x="-8160772" y="0"/>
            <a:ext cx="13464758" cy="6858000"/>
            <a:chOff x="0" y="0"/>
            <a:chExt cx="13464758" cy="6858000"/>
          </a:xfrm>
        </p:grpSpPr>
        <p:sp>
          <p:nvSpPr>
            <p:cNvPr id="125" name="Rectangle 12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6" name="Freeform 12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7C8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7" name="TextBox 12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2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400382" y="3350302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9" name="Group 118"/>
          <p:cNvGrpSpPr/>
          <p:nvPr/>
        </p:nvGrpSpPr>
        <p:grpSpPr>
          <a:xfrm>
            <a:off x="-8541701" y="0"/>
            <a:ext cx="13464758" cy="6858000"/>
            <a:chOff x="0" y="0"/>
            <a:chExt cx="13464758" cy="6858000"/>
          </a:xfrm>
        </p:grpSpPr>
        <p:sp>
          <p:nvSpPr>
            <p:cNvPr id="120" name="Rectangle 11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1" name="Freeform 12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2" name="TextBox 121"/>
            <p:cNvSpPr txBox="1"/>
            <p:nvPr/>
          </p:nvSpPr>
          <p:spPr>
            <a:xfrm rot="16200000">
              <a:off x="10730211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2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400381" y="3350302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4" name="Group 113"/>
          <p:cNvGrpSpPr/>
          <p:nvPr/>
        </p:nvGrpSpPr>
        <p:grpSpPr>
          <a:xfrm>
            <a:off x="-8925619" y="0"/>
            <a:ext cx="13464758" cy="6858000"/>
            <a:chOff x="0" y="0"/>
            <a:chExt cx="13464758" cy="6858000"/>
          </a:xfrm>
        </p:grpSpPr>
        <p:sp>
          <p:nvSpPr>
            <p:cNvPr id="115" name="Rectangle 1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6" name="Freeform 11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7" name="TextBox 116"/>
            <p:cNvSpPr txBox="1"/>
            <p:nvPr/>
          </p:nvSpPr>
          <p:spPr>
            <a:xfrm rot="16200000">
              <a:off x="10730211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1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9" name="Group 108"/>
          <p:cNvGrpSpPr/>
          <p:nvPr/>
        </p:nvGrpSpPr>
        <p:grpSpPr>
          <a:xfrm>
            <a:off x="-9339171" y="0"/>
            <a:ext cx="13464758" cy="6858000"/>
            <a:chOff x="0" y="0"/>
            <a:chExt cx="13464758" cy="6858000"/>
          </a:xfrm>
        </p:grpSpPr>
        <p:sp>
          <p:nvSpPr>
            <p:cNvPr id="110" name="Rectangle 10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1" name="Freeform 11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2" name="TextBox 11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1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4" name="Group 103"/>
          <p:cNvGrpSpPr/>
          <p:nvPr/>
        </p:nvGrpSpPr>
        <p:grpSpPr>
          <a:xfrm>
            <a:off x="-9751288" y="0"/>
            <a:ext cx="13464758" cy="6858000"/>
            <a:chOff x="0" y="0"/>
            <a:chExt cx="13464758" cy="6858000"/>
          </a:xfrm>
        </p:grpSpPr>
        <p:sp>
          <p:nvSpPr>
            <p:cNvPr id="105" name="Rectangle 10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6" name="Freeform 10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7" name="TextBox 10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0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99" name="Group 98"/>
          <p:cNvGrpSpPr/>
          <p:nvPr/>
        </p:nvGrpSpPr>
        <p:grpSpPr>
          <a:xfrm>
            <a:off x="-10169502" y="0"/>
            <a:ext cx="13464758" cy="6858000"/>
            <a:chOff x="0" y="0"/>
            <a:chExt cx="13464758" cy="6858000"/>
          </a:xfrm>
        </p:grpSpPr>
        <p:sp>
          <p:nvSpPr>
            <p:cNvPr id="100" name="Rectangle 9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1" name="Freeform 10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6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2" name="TextBox 10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0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94" name="Group 93"/>
          <p:cNvGrpSpPr/>
          <p:nvPr/>
        </p:nvGrpSpPr>
        <p:grpSpPr>
          <a:xfrm>
            <a:off x="-10581041" y="0"/>
            <a:ext cx="13464758" cy="6858000"/>
            <a:chOff x="0" y="0"/>
            <a:chExt cx="13464758" cy="6858000"/>
          </a:xfrm>
        </p:grpSpPr>
        <p:sp>
          <p:nvSpPr>
            <p:cNvPr id="95" name="Rectangle 9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Freeform 9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00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TextBox 9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9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9" name="Group 88"/>
          <p:cNvGrpSpPr/>
          <p:nvPr/>
        </p:nvGrpSpPr>
        <p:grpSpPr>
          <a:xfrm>
            <a:off x="-10971642" y="0"/>
            <a:ext cx="13464758" cy="6858000"/>
            <a:chOff x="0" y="0"/>
            <a:chExt cx="13464758" cy="6858000"/>
          </a:xfrm>
        </p:grpSpPr>
        <p:sp>
          <p:nvSpPr>
            <p:cNvPr id="90" name="Rectangle 8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1" name="Freeform 9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3333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2" name="TextBox 9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9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4" name="Group 83"/>
          <p:cNvGrpSpPr/>
          <p:nvPr/>
        </p:nvGrpSpPr>
        <p:grpSpPr>
          <a:xfrm>
            <a:off x="-11396059" y="0"/>
            <a:ext cx="13464758" cy="6858000"/>
            <a:chOff x="0" y="0"/>
            <a:chExt cx="13464758" cy="6858000"/>
          </a:xfrm>
        </p:grpSpPr>
        <p:sp>
          <p:nvSpPr>
            <p:cNvPr id="85" name="Rectangle 8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6" name="Freeform 8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CC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7" name="TextBox 86"/>
            <p:cNvSpPr txBox="1"/>
            <p:nvPr/>
          </p:nvSpPr>
          <p:spPr>
            <a:xfrm rot="16200000">
              <a:off x="107302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8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79" name="Group 78"/>
          <p:cNvGrpSpPr/>
          <p:nvPr/>
        </p:nvGrpSpPr>
        <p:grpSpPr>
          <a:xfrm>
            <a:off x="-11809704" y="0"/>
            <a:ext cx="13464758" cy="6858000"/>
            <a:chOff x="0" y="0"/>
            <a:chExt cx="13464758" cy="6858000"/>
          </a:xfrm>
        </p:grpSpPr>
        <p:sp>
          <p:nvSpPr>
            <p:cNvPr id="80" name="Rectangle 7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1" name="Freeform 8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2" name="TextBox 81"/>
            <p:cNvSpPr txBox="1"/>
            <p:nvPr/>
          </p:nvSpPr>
          <p:spPr>
            <a:xfrm rot="16200000">
              <a:off x="107302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8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29" name="TextBox 1"/>
          <p:cNvSpPr txBox="1">
            <a:spLocks noChangeArrowheads="1"/>
          </p:cNvSpPr>
          <p:nvPr/>
        </p:nvSpPr>
        <p:spPr bwMode="auto">
          <a:xfrm>
            <a:off x="4965912" y="2200368"/>
            <a:ext cx="69748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a-GE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Body)"/>
              </a:rPr>
              <a:t>საქართველოს სახელმწიფო საზღვრის კვეთის სტატისტიკა</a:t>
            </a:r>
          </a:p>
          <a:p>
            <a:pPr algn="ctr">
              <a:lnSpc>
                <a:spcPct val="150000"/>
              </a:lnSpc>
            </a:pPr>
            <a:r>
              <a:rPr lang="ka-GE" sz="1600" b="1" dirty="0" smtClean="0"/>
              <a:t> </a:t>
            </a:r>
            <a:r>
              <a:rPr lang="ka-GE" sz="16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Body)"/>
              </a:rPr>
              <a:t>(დეკემბერი, </a:t>
            </a:r>
            <a:r>
              <a:rPr lang="en-US" sz="16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Body)"/>
              </a:rPr>
              <a:t>2019</a:t>
            </a:r>
            <a:r>
              <a:rPr lang="ka-GE" sz="16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Body)"/>
              </a:rPr>
              <a:t> წელი)</a:t>
            </a:r>
            <a:endParaRPr lang="en-US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ylfaen (Body)"/>
            </a:endParaRPr>
          </a:p>
        </p:txBody>
      </p:sp>
      <p:sp>
        <p:nvSpPr>
          <p:cNvPr id="130" name="Rectangle 129"/>
          <p:cNvSpPr/>
          <p:nvPr/>
        </p:nvSpPr>
        <p:spPr>
          <a:xfrm>
            <a:off x="6806666" y="6481417"/>
            <a:ext cx="5257800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ka-GE" sz="900" dirty="0"/>
              <a:t>© </a:t>
            </a:r>
            <a:r>
              <a:rPr lang="en-US" sz="900" dirty="0" smtClean="0">
                <a:latin typeface="Sylfaen (Body)"/>
              </a:rPr>
              <a:t>2022</a:t>
            </a:r>
            <a:r>
              <a:rPr lang="ka-GE" sz="900" dirty="0" smtClean="0">
                <a:latin typeface="Sylfaen (Body)"/>
              </a:rPr>
              <a:t>, </a:t>
            </a:r>
            <a:r>
              <a:rPr lang="en-US" sz="900" dirty="0" smtClean="0">
                <a:latin typeface="Sylfaen (Body)"/>
              </a:rPr>
              <a:t> </a:t>
            </a:r>
            <a:r>
              <a:rPr lang="ka-GE" sz="900" dirty="0">
                <a:latin typeface="Sylfaen (Body)"/>
              </a:rPr>
              <a:t>შსს საინფორმაციო-ანალიტიკური დეპარტამენტი</a:t>
            </a:r>
            <a:r>
              <a:rPr lang="en-US" sz="900" dirty="0">
                <a:latin typeface="Sylfaen (Body)"/>
              </a:rPr>
              <a:t> - </a:t>
            </a:r>
            <a:r>
              <a:rPr lang="ka-GE" sz="900" dirty="0">
                <a:latin typeface="Sylfaen (Body)"/>
              </a:rPr>
              <a:t>საინფორმაციო  ცენტრი</a:t>
            </a:r>
            <a:endParaRPr lang="en-US" sz="900" dirty="0">
              <a:latin typeface="Sylfaen (Body)"/>
            </a:endParaRPr>
          </a:p>
        </p:txBody>
      </p:sp>
    </p:spTree>
    <p:extLst>
      <p:ext uri="{BB962C8B-B14F-4D97-AF65-F5344CB8AC3E}">
        <p14:creationId xmlns:p14="http://schemas.microsoft.com/office/powerpoint/2010/main" val="32107172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12974" y="0"/>
            <a:ext cx="13464758" cy="6858000"/>
            <a:chOff x="-14493398" y="569494"/>
            <a:chExt cx="13464758" cy="6858000"/>
          </a:xfrm>
        </p:grpSpPr>
        <p:sp>
          <p:nvSpPr>
            <p:cNvPr id="132" name="Rectangle 131"/>
            <p:cNvSpPr/>
            <p:nvPr/>
          </p:nvSpPr>
          <p:spPr>
            <a:xfrm>
              <a:off x="-14493398" y="569494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3" name="Freeform 132"/>
            <p:cNvSpPr/>
            <p:nvPr/>
          </p:nvSpPr>
          <p:spPr>
            <a:xfrm>
              <a:off x="-3517008" y="2878742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99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4" name="TextBox 133"/>
            <p:cNvSpPr txBox="1"/>
            <p:nvPr/>
          </p:nvSpPr>
          <p:spPr>
            <a:xfrm rot="16200000">
              <a:off x="-3763185" y="3952126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35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3126355" y="3951941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24" name="Group 123"/>
          <p:cNvGrpSpPr/>
          <p:nvPr/>
        </p:nvGrpSpPr>
        <p:grpSpPr>
          <a:xfrm>
            <a:off x="-346409" y="0"/>
            <a:ext cx="13464758" cy="6858000"/>
            <a:chOff x="0" y="0"/>
            <a:chExt cx="13464758" cy="6858000"/>
          </a:xfrm>
        </p:grpSpPr>
        <p:sp>
          <p:nvSpPr>
            <p:cNvPr id="125" name="Rectangle 12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6" name="Freeform 12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7C8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7" name="TextBox 12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2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400382" y="3350302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9" name="Group 118"/>
          <p:cNvGrpSpPr/>
          <p:nvPr/>
        </p:nvGrpSpPr>
        <p:grpSpPr>
          <a:xfrm>
            <a:off x="-696052" y="0"/>
            <a:ext cx="13464758" cy="6858000"/>
            <a:chOff x="0" y="0"/>
            <a:chExt cx="13464758" cy="6858000"/>
          </a:xfrm>
        </p:grpSpPr>
        <p:sp>
          <p:nvSpPr>
            <p:cNvPr id="120" name="Rectangle 11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1" name="Freeform 12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2" name="TextBox 121"/>
            <p:cNvSpPr txBox="1"/>
            <p:nvPr/>
          </p:nvSpPr>
          <p:spPr>
            <a:xfrm rot="16200000">
              <a:off x="10730211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2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400381" y="3350302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4" name="Group 113"/>
          <p:cNvGrpSpPr/>
          <p:nvPr/>
        </p:nvGrpSpPr>
        <p:grpSpPr>
          <a:xfrm>
            <a:off x="-1042063" y="0"/>
            <a:ext cx="13464758" cy="6858000"/>
            <a:chOff x="0" y="0"/>
            <a:chExt cx="13464758" cy="6858000"/>
          </a:xfrm>
        </p:grpSpPr>
        <p:sp>
          <p:nvSpPr>
            <p:cNvPr id="115" name="Rectangle 1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6" name="Freeform 11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7" name="TextBox 116"/>
            <p:cNvSpPr txBox="1"/>
            <p:nvPr/>
          </p:nvSpPr>
          <p:spPr>
            <a:xfrm rot="16200000">
              <a:off x="10730211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1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9" name="Group 108"/>
          <p:cNvGrpSpPr/>
          <p:nvPr/>
        </p:nvGrpSpPr>
        <p:grpSpPr>
          <a:xfrm>
            <a:off x="-1427694" y="0"/>
            <a:ext cx="13464758" cy="6858000"/>
            <a:chOff x="0" y="0"/>
            <a:chExt cx="13464758" cy="6858000"/>
          </a:xfrm>
        </p:grpSpPr>
        <p:sp>
          <p:nvSpPr>
            <p:cNvPr id="110" name="Rectangle 10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1" name="Freeform 11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2" name="TextBox 11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1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4" name="Group 103"/>
          <p:cNvGrpSpPr/>
          <p:nvPr/>
        </p:nvGrpSpPr>
        <p:grpSpPr>
          <a:xfrm>
            <a:off x="-1690963" y="0"/>
            <a:ext cx="13464758" cy="6858000"/>
            <a:chOff x="0" y="0"/>
            <a:chExt cx="13464758" cy="6858000"/>
          </a:xfrm>
        </p:grpSpPr>
        <p:sp>
          <p:nvSpPr>
            <p:cNvPr id="105" name="Rectangle 10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/>
            </a:p>
          </p:txBody>
        </p:sp>
        <p:sp>
          <p:nvSpPr>
            <p:cNvPr id="106" name="Freeform 10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/>
            </a:p>
          </p:txBody>
        </p:sp>
        <p:sp>
          <p:nvSpPr>
            <p:cNvPr id="107" name="TextBox 10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0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99" name="Group 98"/>
          <p:cNvGrpSpPr/>
          <p:nvPr/>
        </p:nvGrpSpPr>
        <p:grpSpPr>
          <a:xfrm>
            <a:off x="-10178796" y="-4442"/>
            <a:ext cx="13464758" cy="6858000"/>
            <a:chOff x="0" y="0"/>
            <a:chExt cx="13464758" cy="6858000"/>
          </a:xfrm>
        </p:grpSpPr>
        <p:sp>
          <p:nvSpPr>
            <p:cNvPr id="100" name="Rectangle 9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1" name="Freeform 10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6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2" name="TextBox 10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0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94" name="Group 93"/>
          <p:cNvGrpSpPr/>
          <p:nvPr/>
        </p:nvGrpSpPr>
        <p:grpSpPr>
          <a:xfrm>
            <a:off x="-10581041" y="0"/>
            <a:ext cx="13464758" cy="6858000"/>
            <a:chOff x="0" y="0"/>
            <a:chExt cx="13464758" cy="6858000"/>
          </a:xfrm>
        </p:grpSpPr>
        <p:sp>
          <p:nvSpPr>
            <p:cNvPr id="95" name="Rectangle 9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Freeform 9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00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TextBox 9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9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9" name="Group 88"/>
          <p:cNvGrpSpPr/>
          <p:nvPr/>
        </p:nvGrpSpPr>
        <p:grpSpPr>
          <a:xfrm>
            <a:off x="-10971642" y="0"/>
            <a:ext cx="13464758" cy="6858000"/>
            <a:chOff x="0" y="0"/>
            <a:chExt cx="13464758" cy="6858000"/>
          </a:xfrm>
        </p:grpSpPr>
        <p:sp>
          <p:nvSpPr>
            <p:cNvPr id="90" name="Rectangle 8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1" name="Freeform 9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3333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2" name="TextBox 9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9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4" name="Group 83"/>
          <p:cNvGrpSpPr/>
          <p:nvPr/>
        </p:nvGrpSpPr>
        <p:grpSpPr>
          <a:xfrm>
            <a:off x="-11396059" y="0"/>
            <a:ext cx="13464758" cy="6858000"/>
            <a:chOff x="0" y="0"/>
            <a:chExt cx="13464758" cy="6858000"/>
          </a:xfrm>
        </p:grpSpPr>
        <p:sp>
          <p:nvSpPr>
            <p:cNvPr id="85" name="Rectangle 8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6" name="Freeform 8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CC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7" name="TextBox 86"/>
            <p:cNvSpPr txBox="1"/>
            <p:nvPr/>
          </p:nvSpPr>
          <p:spPr>
            <a:xfrm rot="16200000">
              <a:off x="107302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8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79" name="Group 78"/>
          <p:cNvGrpSpPr/>
          <p:nvPr/>
        </p:nvGrpSpPr>
        <p:grpSpPr>
          <a:xfrm>
            <a:off x="-11809704" y="0"/>
            <a:ext cx="13464758" cy="6858000"/>
            <a:chOff x="0" y="0"/>
            <a:chExt cx="13464758" cy="6858000"/>
          </a:xfrm>
        </p:grpSpPr>
        <p:sp>
          <p:nvSpPr>
            <p:cNvPr id="80" name="Rectangle 7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1" name="Freeform 8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2" name="TextBox 81"/>
            <p:cNvSpPr txBox="1"/>
            <p:nvPr/>
          </p:nvSpPr>
          <p:spPr>
            <a:xfrm rot="16200000">
              <a:off x="107302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8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aphicFrame>
        <p:nvGraphicFramePr>
          <p:cNvPr id="58" name="Content Placeholder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48099015"/>
              </p:ext>
            </p:extLst>
          </p:nvPr>
        </p:nvGraphicFramePr>
        <p:xfrm>
          <a:off x="2183394" y="869088"/>
          <a:ext cx="7154159" cy="14401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4" name="Title 1"/>
          <p:cNvSpPr txBox="1">
            <a:spLocks/>
          </p:cNvSpPr>
          <p:nvPr/>
        </p:nvSpPr>
        <p:spPr>
          <a:xfrm>
            <a:off x="1766672" y="95365"/>
            <a:ext cx="9383156" cy="100891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40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endParaRPr lang="ka-GE" sz="1600" b="1" dirty="0" smtClean="0"/>
          </a:p>
          <a:p>
            <a:pPr>
              <a:lnSpc>
                <a:spcPct val="150000"/>
              </a:lnSpc>
            </a:pPr>
            <a:r>
              <a:rPr lang="ka-GE" sz="3400" b="1" dirty="0" smtClean="0">
                <a:latin typeface="Sylfaen (Headings)"/>
              </a:rPr>
              <a:t>საავტომობილო ტრანსპორტის მოძრაობის დინამიკა </a:t>
            </a:r>
          </a:p>
          <a:p>
            <a:pPr>
              <a:lnSpc>
                <a:spcPct val="150000"/>
              </a:lnSpc>
            </a:pPr>
            <a:r>
              <a:rPr lang="ka-GE" sz="3400" b="1" dirty="0" smtClean="0">
                <a:latin typeface="Sylfaen (Headings)"/>
              </a:rPr>
              <a:t>სასაზღვრო-გამტარი პუნქტების მიხედვით  </a:t>
            </a:r>
          </a:p>
          <a:p>
            <a:pPr>
              <a:lnSpc>
                <a:spcPct val="150000"/>
              </a:lnSpc>
            </a:pPr>
            <a:r>
              <a:rPr lang="ka-GE" sz="30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Headings)"/>
              </a:rPr>
              <a:t>(დეკემბერი, </a:t>
            </a:r>
            <a:r>
              <a:rPr lang="en-US" sz="30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Headings)"/>
              </a:rPr>
              <a:t>2019</a:t>
            </a:r>
            <a:r>
              <a:rPr lang="ka-GE" sz="30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Headings)"/>
              </a:rPr>
              <a:t> წელი)</a:t>
            </a:r>
            <a:endParaRPr lang="en-US" sz="3000" b="1" dirty="0">
              <a:latin typeface="Sylfaen (Headings)"/>
            </a:endParaRPr>
          </a:p>
          <a:p>
            <a:pPr>
              <a:lnSpc>
                <a:spcPct val="150000"/>
              </a:lnSpc>
            </a:pPr>
            <a:endParaRPr lang="en-US" sz="1200" b="1" dirty="0"/>
          </a:p>
        </p:txBody>
      </p:sp>
      <p:graphicFrame>
        <p:nvGraphicFramePr>
          <p:cNvPr id="65" name="Content Placeholder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37872475"/>
              </p:ext>
            </p:extLst>
          </p:nvPr>
        </p:nvGraphicFramePr>
        <p:xfrm>
          <a:off x="5251887" y="2403591"/>
          <a:ext cx="4047476" cy="2235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67" name="Title 1"/>
          <p:cNvSpPr txBox="1">
            <a:spLocks/>
          </p:cNvSpPr>
          <p:nvPr/>
        </p:nvSpPr>
        <p:spPr>
          <a:xfrm>
            <a:off x="2041778" y="2749599"/>
            <a:ext cx="2902638" cy="1381328"/>
          </a:xfrm>
          <a:prstGeom prst="rect">
            <a:avLst/>
          </a:prstGeom>
          <a:ln>
            <a:solidFill>
              <a:schemeClr val="tx2">
                <a:lumMod val="40000"/>
                <a:lumOff val="60000"/>
              </a:schemeClr>
            </a:solidFill>
            <a:prstDash val="sysDash"/>
          </a:ln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lnSpc>
                <a:spcPct val="100000"/>
              </a:lnSpc>
            </a:pPr>
            <a:r>
              <a:rPr lang="ka-GE" sz="1200" b="1" dirty="0">
                <a:latin typeface="Sylfaen (Headings)"/>
              </a:rPr>
              <a:t>საავტომობილო ტრანსპორტის </a:t>
            </a:r>
            <a:r>
              <a:rPr lang="ka-GE" sz="1200" b="1" dirty="0" smtClean="0">
                <a:latin typeface="Sylfaen (Headings)"/>
              </a:rPr>
              <a:t>მოძრაობის დინამიკა მოსაზღვრე ქვეყნების მიხედვით </a:t>
            </a:r>
          </a:p>
          <a:p>
            <a:pPr lvl="0">
              <a:lnSpc>
                <a:spcPct val="100000"/>
              </a:lnSpc>
            </a:pPr>
            <a:r>
              <a:rPr lang="ka-GE" sz="1200" dirty="0" smtClean="0">
                <a:latin typeface="Sylfaen (Headings)"/>
              </a:rPr>
              <a:t>კვეთების</a:t>
            </a:r>
            <a:endParaRPr lang="en-US" sz="1200" dirty="0">
              <a:latin typeface="Sylfaen (Headings)"/>
            </a:endParaRPr>
          </a:p>
          <a:p>
            <a:pPr lvl="0">
              <a:lnSpc>
                <a:spcPct val="100000"/>
              </a:lnSpc>
            </a:pPr>
            <a:r>
              <a:rPr lang="ka-GE" sz="1200" dirty="0" smtClean="0">
                <a:latin typeface="Sylfaen (Headings)"/>
              </a:rPr>
              <a:t>რაოდენობა </a:t>
            </a:r>
            <a:r>
              <a:rPr lang="ka-GE" sz="1200" dirty="0">
                <a:latin typeface="Sylfaen (Headings)"/>
              </a:rPr>
              <a:t>ორივე </a:t>
            </a:r>
            <a:r>
              <a:rPr lang="ka-GE" sz="1200" dirty="0" smtClean="0">
                <a:latin typeface="Sylfaen (Headings)"/>
              </a:rPr>
              <a:t>მიმართულებით:  </a:t>
            </a:r>
            <a:endParaRPr lang="en-US" sz="1200" dirty="0" smtClean="0">
              <a:latin typeface="Sylfaen (Headings)"/>
            </a:endParaRPr>
          </a:p>
          <a:p>
            <a:pPr lvl="0">
              <a:lnSpc>
                <a:spcPct val="100000"/>
              </a:lnSpc>
            </a:pPr>
            <a:r>
              <a:rPr lang="ka-GE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Headings)"/>
              </a:rPr>
              <a:t>449 348</a:t>
            </a:r>
            <a:endParaRPr lang="en-US" sz="1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ylfaen (Headings)"/>
            </a:endParaRPr>
          </a:p>
        </p:txBody>
      </p:sp>
      <p:sp>
        <p:nvSpPr>
          <p:cNvPr id="68" name="Title 1"/>
          <p:cNvSpPr txBox="1">
            <a:spLocks/>
          </p:cNvSpPr>
          <p:nvPr/>
        </p:nvSpPr>
        <p:spPr>
          <a:xfrm>
            <a:off x="8293695" y="2464439"/>
            <a:ext cx="1118814" cy="570319"/>
          </a:xfrm>
          <a:prstGeom prst="rect">
            <a:avLst/>
          </a:prstGeom>
          <a:ln>
            <a:solidFill>
              <a:schemeClr val="tx2">
                <a:lumMod val="40000"/>
                <a:lumOff val="60000"/>
              </a:schemeClr>
            </a:solidFill>
            <a:prstDash val="sysDash"/>
          </a:ln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ka-GE" sz="900" i="1" dirty="0"/>
              <a:t>თურქეთისკენ/ თურქეთიდან - </a:t>
            </a:r>
            <a:r>
              <a:rPr lang="ka-GE" sz="900" i="1" dirty="0" smtClean="0"/>
              <a:t>   </a:t>
            </a:r>
            <a:r>
              <a:rPr lang="ka-GE" sz="900" b="1" i="1" dirty="0" smtClean="0"/>
              <a:t>61 964-</a:t>
            </a:r>
            <a:r>
              <a:rPr lang="ka-GE" sz="900" i="1" dirty="0" smtClean="0"/>
              <a:t>ჯერ</a:t>
            </a:r>
            <a:endParaRPr lang="ka-GE" sz="900" i="1" dirty="0"/>
          </a:p>
        </p:txBody>
      </p:sp>
      <p:sp>
        <p:nvSpPr>
          <p:cNvPr id="69" name="Title 1"/>
          <p:cNvSpPr txBox="1">
            <a:spLocks/>
          </p:cNvSpPr>
          <p:nvPr/>
        </p:nvSpPr>
        <p:spPr>
          <a:xfrm>
            <a:off x="8157508" y="3949232"/>
            <a:ext cx="1391188" cy="570319"/>
          </a:xfrm>
          <a:prstGeom prst="rect">
            <a:avLst/>
          </a:prstGeom>
          <a:ln>
            <a:solidFill>
              <a:schemeClr val="tx2">
                <a:lumMod val="40000"/>
                <a:lumOff val="60000"/>
              </a:schemeClr>
            </a:solidFill>
            <a:prstDash val="sysDash"/>
          </a:ln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ka-GE" sz="900" i="1" dirty="0"/>
              <a:t>სომხეთისკენ/</a:t>
            </a:r>
          </a:p>
          <a:p>
            <a:pPr lvl="0"/>
            <a:r>
              <a:rPr lang="ka-GE" sz="900" i="1" dirty="0"/>
              <a:t>სომხეთიდან - </a:t>
            </a:r>
            <a:endParaRPr lang="ka-GE" sz="900" i="1" dirty="0" smtClean="0"/>
          </a:p>
          <a:p>
            <a:pPr lvl="0"/>
            <a:r>
              <a:rPr lang="ka-GE" sz="900" b="1" i="1" dirty="0" smtClean="0"/>
              <a:t>194 972-</a:t>
            </a:r>
            <a:r>
              <a:rPr lang="ka-GE" sz="900" i="1" dirty="0" smtClean="0"/>
              <a:t>ჯერ</a:t>
            </a:r>
            <a:endParaRPr lang="en-US" sz="900" i="1" dirty="0"/>
          </a:p>
        </p:txBody>
      </p:sp>
      <p:sp>
        <p:nvSpPr>
          <p:cNvPr id="70" name="Title 1"/>
          <p:cNvSpPr txBox="1">
            <a:spLocks/>
          </p:cNvSpPr>
          <p:nvPr/>
        </p:nvSpPr>
        <p:spPr>
          <a:xfrm>
            <a:off x="5264667" y="3660269"/>
            <a:ext cx="1279738" cy="570319"/>
          </a:xfrm>
          <a:prstGeom prst="rect">
            <a:avLst/>
          </a:prstGeom>
          <a:ln>
            <a:solidFill>
              <a:schemeClr val="tx2">
                <a:lumMod val="40000"/>
                <a:lumOff val="60000"/>
              </a:schemeClr>
            </a:solidFill>
            <a:prstDash val="sysDash"/>
          </a:ln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ka-GE" sz="900" i="1" dirty="0"/>
              <a:t>აზერბაიჯანისკენ</a:t>
            </a:r>
          </a:p>
          <a:p>
            <a:pPr lvl="0"/>
            <a:r>
              <a:rPr lang="ka-GE" sz="900" i="1" dirty="0"/>
              <a:t>/აზერბაიჯანიდან – </a:t>
            </a:r>
            <a:r>
              <a:rPr lang="ka-GE" sz="900" b="1" i="1" dirty="0" smtClean="0"/>
              <a:t>110 608-</a:t>
            </a:r>
            <a:r>
              <a:rPr lang="ka-GE" sz="900" i="1" dirty="0" smtClean="0"/>
              <a:t>ჯერ</a:t>
            </a:r>
            <a:endParaRPr lang="en-US" sz="900" i="1" dirty="0"/>
          </a:p>
        </p:txBody>
      </p:sp>
      <p:sp>
        <p:nvSpPr>
          <p:cNvPr id="71" name="Title 1"/>
          <p:cNvSpPr txBox="1">
            <a:spLocks/>
          </p:cNvSpPr>
          <p:nvPr/>
        </p:nvSpPr>
        <p:spPr>
          <a:xfrm>
            <a:off x="5251887" y="2681323"/>
            <a:ext cx="1391188" cy="570319"/>
          </a:xfrm>
          <a:prstGeom prst="rect">
            <a:avLst/>
          </a:prstGeom>
          <a:ln>
            <a:solidFill>
              <a:schemeClr val="tx2">
                <a:lumMod val="40000"/>
                <a:lumOff val="60000"/>
              </a:schemeClr>
            </a:solidFill>
            <a:prstDash val="sysDash"/>
          </a:ln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ka-GE" sz="900" i="1" dirty="0"/>
              <a:t>რუსეთისკენ/</a:t>
            </a:r>
          </a:p>
          <a:p>
            <a:pPr lvl="0"/>
            <a:r>
              <a:rPr lang="ka-GE" sz="900" i="1" dirty="0"/>
              <a:t>რუსეთიდან – </a:t>
            </a:r>
          </a:p>
          <a:p>
            <a:pPr lvl="0"/>
            <a:r>
              <a:rPr lang="ka-GE" sz="900" b="1" i="1" dirty="0" smtClean="0"/>
              <a:t>79 730-</a:t>
            </a:r>
            <a:r>
              <a:rPr lang="ka-GE" sz="900" i="1" dirty="0" smtClean="0"/>
              <a:t>ჯერ</a:t>
            </a:r>
            <a:endParaRPr lang="en-US" sz="900" i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6" cstate="print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rightnessContrast bright="-99000" contrast="-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4360" y="985651"/>
            <a:ext cx="855274" cy="488573"/>
          </a:xfrm>
          <a:prstGeom prst="rect">
            <a:avLst/>
          </a:prstGeom>
        </p:spPr>
      </p:pic>
      <p:graphicFrame>
        <p:nvGraphicFramePr>
          <p:cNvPr id="78" name="Content Placeholder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71021082"/>
              </p:ext>
            </p:extLst>
          </p:nvPr>
        </p:nvGraphicFramePr>
        <p:xfrm>
          <a:off x="2282936" y="5095877"/>
          <a:ext cx="7154159" cy="14401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9" cstate="print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sharpenSoften amount="50000"/>
                    </a14:imgEffect>
                    <a14:imgEffect>
                      <a14:brightnessContrast bright="-100000" contrast="-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4450" y="5092535"/>
            <a:ext cx="797832" cy="625184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2183394" y="4676027"/>
            <a:ext cx="7799264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a-GE" sz="1000" b="1" dirty="0">
                <a:latin typeface="Sylfaen (Body)"/>
              </a:rPr>
              <a:t>საავტომობილო ტრანსპორტის </a:t>
            </a:r>
            <a:r>
              <a:rPr lang="ka-GE" sz="1000" b="1" dirty="0" smtClean="0">
                <a:latin typeface="Sylfaen (Body)"/>
              </a:rPr>
              <a:t>მისაბმელების მოძრაობის </a:t>
            </a:r>
            <a:r>
              <a:rPr lang="ka-GE" sz="1000" b="1" dirty="0">
                <a:latin typeface="Sylfaen (Body)"/>
              </a:rPr>
              <a:t>დინამიკა </a:t>
            </a:r>
          </a:p>
          <a:p>
            <a:pPr algn="ctr">
              <a:lnSpc>
                <a:spcPct val="150000"/>
              </a:lnSpc>
            </a:pPr>
            <a:r>
              <a:rPr lang="ka-GE" sz="1000" b="1" dirty="0">
                <a:latin typeface="Sylfaen (Body)"/>
              </a:rPr>
              <a:t>სასაზღვრო-გამტარი პუნქტების მიხედვით  </a:t>
            </a:r>
          </a:p>
          <a:p>
            <a:pPr algn="ctr">
              <a:lnSpc>
                <a:spcPct val="150000"/>
              </a:lnSpc>
            </a:pPr>
            <a:r>
              <a:rPr lang="ka-GE" sz="10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Headings)"/>
              </a:rPr>
              <a:t>(დეკემბერი, </a:t>
            </a:r>
            <a:r>
              <a:rPr lang="en-US" sz="10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Headings)"/>
              </a:rPr>
              <a:t>2019</a:t>
            </a:r>
            <a:r>
              <a:rPr lang="ka-GE" sz="10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Headings)"/>
              </a:rPr>
              <a:t> </a:t>
            </a:r>
            <a:r>
              <a:rPr lang="ka-GE" sz="1000" b="1" dirty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Headings)"/>
              </a:rPr>
              <a:t>წელი)</a:t>
            </a:r>
            <a:endParaRPr lang="en-US" sz="1000" b="1" dirty="0">
              <a:latin typeface="Sylfaen (Headings)"/>
            </a:endParaRPr>
          </a:p>
        </p:txBody>
      </p:sp>
    </p:spTree>
    <p:extLst>
      <p:ext uri="{BB962C8B-B14F-4D97-AF65-F5344CB8AC3E}">
        <p14:creationId xmlns:p14="http://schemas.microsoft.com/office/powerpoint/2010/main" val="1474424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9167E-6 0.00694 L 0.6582 0.0002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904" y="-3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9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250"/>
                            </p:stCondLst>
                            <p:childTnLst>
                              <p:par>
                                <p:cTn id="12" presetID="14" presetClass="entr" presetSubtype="1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75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250"/>
                            </p:stCondLst>
                            <p:childTnLst>
                              <p:par>
                                <p:cTn id="16" presetID="14" presetClass="entr" presetSubtype="1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75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250"/>
                            </p:stCondLst>
                            <p:childTnLst>
                              <p:par>
                                <p:cTn id="20" presetID="14" presetClass="entr" presetSubtype="1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75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6250"/>
                            </p:stCondLst>
                            <p:childTnLst>
                              <p:par>
                                <p:cTn id="24" presetID="55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75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75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75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5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75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75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75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5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75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75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75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5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75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75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75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7250"/>
                            </p:stCondLst>
                            <p:childTnLst>
                              <p:par>
                                <p:cTn id="45" presetID="14" presetClass="entr" presetSubtype="1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75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8250"/>
                            </p:stCondLst>
                            <p:childTnLst>
                              <p:par>
                                <p:cTn id="4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8250"/>
                            </p:stCondLst>
                            <p:childTnLst>
                              <p:par>
                                <p:cTn id="52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0250"/>
                            </p:stCondLst>
                            <p:childTnLst>
                              <p:par>
                                <p:cTn id="5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8" grpId="0">
        <p:bldAsOne/>
      </p:bldGraphic>
      <p:bldP spid="64" grpId="0"/>
      <p:bldGraphic spid="65" grpId="0">
        <p:bldAsOne/>
      </p:bldGraphic>
      <p:bldP spid="67" grpId="0" animBg="1"/>
      <p:bldP spid="68" grpId="0" animBg="1"/>
      <p:bldP spid="69" grpId="0" animBg="1"/>
      <p:bldP spid="70" grpId="0" animBg="1"/>
      <p:bldP spid="71" grpId="0" animBg="1"/>
      <p:bldGraphic spid="78" grpId="0">
        <p:bldAsOne/>
      </p:bldGraphic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12974" y="0"/>
            <a:ext cx="13464758" cy="6858000"/>
            <a:chOff x="-14493398" y="569494"/>
            <a:chExt cx="13464758" cy="6858000"/>
          </a:xfrm>
        </p:grpSpPr>
        <p:sp>
          <p:nvSpPr>
            <p:cNvPr id="132" name="Rectangle 131"/>
            <p:cNvSpPr/>
            <p:nvPr/>
          </p:nvSpPr>
          <p:spPr>
            <a:xfrm>
              <a:off x="-14493398" y="569494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3" name="Freeform 132"/>
            <p:cNvSpPr/>
            <p:nvPr/>
          </p:nvSpPr>
          <p:spPr>
            <a:xfrm>
              <a:off x="-3517008" y="2878742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99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4" name="TextBox 133"/>
            <p:cNvSpPr txBox="1"/>
            <p:nvPr/>
          </p:nvSpPr>
          <p:spPr>
            <a:xfrm rot="16200000">
              <a:off x="-3763185" y="3952126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35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3126355" y="3951941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24" name="Group 123"/>
          <p:cNvGrpSpPr/>
          <p:nvPr/>
        </p:nvGrpSpPr>
        <p:grpSpPr>
          <a:xfrm>
            <a:off x="-346409" y="0"/>
            <a:ext cx="13464758" cy="6858000"/>
            <a:chOff x="0" y="0"/>
            <a:chExt cx="13464758" cy="6858000"/>
          </a:xfrm>
        </p:grpSpPr>
        <p:sp>
          <p:nvSpPr>
            <p:cNvPr id="125" name="Rectangle 12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6" name="Freeform 12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7C8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7" name="TextBox 12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2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400382" y="3350302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9" name="Group 118"/>
          <p:cNvGrpSpPr/>
          <p:nvPr/>
        </p:nvGrpSpPr>
        <p:grpSpPr>
          <a:xfrm>
            <a:off x="-696052" y="0"/>
            <a:ext cx="13464758" cy="6858000"/>
            <a:chOff x="0" y="0"/>
            <a:chExt cx="13464758" cy="6858000"/>
          </a:xfrm>
        </p:grpSpPr>
        <p:sp>
          <p:nvSpPr>
            <p:cNvPr id="120" name="Rectangle 11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1" name="Freeform 12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2" name="TextBox 121"/>
            <p:cNvSpPr txBox="1"/>
            <p:nvPr/>
          </p:nvSpPr>
          <p:spPr>
            <a:xfrm rot="16200000">
              <a:off x="10730211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2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400381" y="3350302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4" name="Group 113"/>
          <p:cNvGrpSpPr/>
          <p:nvPr/>
        </p:nvGrpSpPr>
        <p:grpSpPr>
          <a:xfrm>
            <a:off x="-1037710" y="0"/>
            <a:ext cx="13464758" cy="6858000"/>
            <a:chOff x="0" y="0"/>
            <a:chExt cx="13464758" cy="6858000"/>
          </a:xfrm>
        </p:grpSpPr>
        <p:sp>
          <p:nvSpPr>
            <p:cNvPr id="115" name="Rectangle 1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6" name="Freeform 11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7" name="TextBox 116"/>
            <p:cNvSpPr txBox="1"/>
            <p:nvPr/>
          </p:nvSpPr>
          <p:spPr>
            <a:xfrm rot="16200000">
              <a:off x="10730211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1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9" name="Group 108"/>
          <p:cNvGrpSpPr/>
          <p:nvPr/>
        </p:nvGrpSpPr>
        <p:grpSpPr>
          <a:xfrm>
            <a:off x="-9323129" y="0"/>
            <a:ext cx="13464758" cy="6858000"/>
            <a:chOff x="0" y="0"/>
            <a:chExt cx="13464758" cy="6858000"/>
          </a:xfrm>
        </p:grpSpPr>
        <p:sp>
          <p:nvSpPr>
            <p:cNvPr id="110" name="Rectangle 10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1" name="Freeform 11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2" name="TextBox 11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1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4" name="Group 103"/>
          <p:cNvGrpSpPr/>
          <p:nvPr/>
        </p:nvGrpSpPr>
        <p:grpSpPr>
          <a:xfrm>
            <a:off x="-9735246" y="0"/>
            <a:ext cx="13464758" cy="6858000"/>
            <a:chOff x="0" y="0"/>
            <a:chExt cx="13464758" cy="6858000"/>
          </a:xfrm>
        </p:grpSpPr>
        <p:sp>
          <p:nvSpPr>
            <p:cNvPr id="105" name="Rectangle 10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6" name="Freeform 10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7" name="TextBox 10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0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99" name="Group 98"/>
          <p:cNvGrpSpPr/>
          <p:nvPr/>
        </p:nvGrpSpPr>
        <p:grpSpPr>
          <a:xfrm>
            <a:off x="-10169502" y="0"/>
            <a:ext cx="13464758" cy="6858000"/>
            <a:chOff x="0" y="0"/>
            <a:chExt cx="13464758" cy="6858000"/>
          </a:xfrm>
        </p:grpSpPr>
        <p:sp>
          <p:nvSpPr>
            <p:cNvPr id="100" name="Rectangle 9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1" name="Freeform 10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6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2" name="TextBox 10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0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94" name="Group 93"/>
          <p:cNvGrpSpPr/>
          <p:nvPr/>
        </p:nvGrpSpPr>
        <p:grpSpPr>
          <a:xfrm>
            <a:off x="-10581041" y="0"/>
            <a:ext cx="13464758" cy="6858000"/>
            <a:chOff x="0" y="0"/>
            <a:chExt cx="13464758" cy="6858000"/>
          </a:xfrm>
        </p:grpSpPr>
        <p:sp>
          <p:nvSpPr>
            <p:cNvPr id="95" name="Rectangle 9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Freeform 9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00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TextBox 9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9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9" name="Group 88"/>
          <p:cNvGrpSpPr/>
          <p:nvPr/>
        </p:nvGrpSpPr>
        <p:grpSpPr>
          <a:xfrm>
            <a:off x="-10971642" y="0"/>
            <a:ext cx="13464758" cy="6858000"/>
            <a:chOff x="0" y="0"/>
            <a:chExt cx="13464758" cy="6858000"/>
          </a:xfrm>
        </p:grpSpPr>
        <p:sp>
          <p:nvSpPr>
            <p:cNvPr id="90" name="Rectangle 8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1" name="Freeform 9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3333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2" name="TextBox 9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9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4" name="Group 83"/>
          <p:cNvGrpSpPr/>
          <p:nvPr/>
        </p:nvGrpSpPr>
        <p:grpSpPr>
          <a:xfrm>
            <a:off x="-11396059" y="0"/>
            <a:ext cx="13464758" cy="6858000"/>
            <a:chOff x="0" y="0"/>
            <a:chExt cx="13464758" cy="6858000"/>
          </a:xfrm>
        </p:grpSpPr>
        <p:sp>
          <p:nvSpPr>
            <p:cNvPr id="85" name="Rectangle 8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6" name="Freeform 8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CC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7" name="TextBox 86"/>
            <p:cNvSpPr txBox="1"/>
            <p:nvPr/>
          </p:nvSpPr>
          <p:spPr>
            <a:xfrm rot="16200000">
              <a:off x="107302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  <a:endParaRPr lang="en-US" sz="1600" dirty="0">
                <a:solidFill>
                  <a:schemeClr val="bg1"/>
                </a:solidFill>
                <a:latin typeface="Sylfaen" panose="010A0502050306030303" pitchFamily="18" charset="0"/>
              </a:endParaRPr>
            </a:p>
          </p:txBody>
        </p:sp>
        <p:pic>
          <p:nvPicPr>
            <p:cNvPr id="8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79" name="Group 78"/>
          <p:cNvGrpSpPr/>
          <p:nvPr/>
        </p:nvGrpSpPr>
        <p:grpSpPr>
          <a:xfrm>
            <a:off x="-11809704" y="0"/>
            <a:ext cx="13464758" cy="6858000"/>
            <a:chOff x="0" y="0"/>
            <a:chExt cx="13464758" cy="6858000"/>
          </a:xfrm>
        </p:grpSpPr>
        <p:sp>
          <p:nvSpPr>
            <p:cNvPr id="80" name="Rectangle 7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1" name="Freeform 8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2" name="TextBox 81"/>
            <p:cNvSpPr txBox="1"/>
            <p:nvPr/>
          </p:nvSpPr>
          <p:spPr>
            <a:xfrm rot="16200000">
              <a:off x="107302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8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69" name="Title 1"/>
          <p:cNvSpPr txBox="1">
            <a:spLocks/>
          </p:cNvSpPr>
          <p:nvPr/>
        </p:nvSpPr>
        <p:spPr>
          <a:xfrm>
            <a:off x="2826848" y="262331"/>
            <a:ext cx="7453490" cy="62753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en-US" sz="1300" b="1" dirty="0" smtClean="0">
                <a:solidFill>
                  <a:srgbClr val="FF0000"/>
                </a:solidFill>
                <a:latin typeface="Sylfaen" panose="010A0502050306030303" pitchFamily="18" charset="0"/>
              </a:rPr>
              <a:t/>
            </a:r>
            <a:br>
              <a:rPr lang="en-US" sz="1300" b="1" dirty="0" smtClean="0">
                <a:solidFill>
                  <a:srgbClr val="FF0000"/>
                </a:solidFill>
                <a:latin typeface="Sylfaen" panose="010A0502050306030303" pitchFamily="18" charset="0"/>
              </a:rPr>
            </a:br>
            <a:r>
              <a:rPr lang="ka-GE" sz="1400" b="1" dirty="0" smtClean="0">
                <a:latin typeface="Sylfaen (Headings)"/>
              </a:rPr>
              <a:t>საავტომობილო </a:t>
            </a:r>
            <a:r>
              <a:rPr lang="ka-GE" sz="1400" b="1" dirty="0">
                <a:latin typeface="Sylfaen (Headings)"/>
              </a:rPr>
              <a:t>ტრანსპორტის </a:t>
            </a:r>
            <a:r>
              <a:rPr lang="ka-GE" sz="1400" b="1" dirty="0" smtClean="0">
                <a:latin typeface="Sylfaen (Headings)"/>
              </a:rPr>
              <a:t>ტრანზიტული მოძრაობის დინამიკა </a:t>
            </a:r>
          </a:p>
          <a:p>
            <a:pPr>
              <a:lnSpc>
                <a:spcPct val="150000"/>
              </a:lnSpc>
            </a:pPr>
            <a:r>
              <a:rPr lang="ka-GE" sz="12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Headings)"/>
              </a:rPr>
              <a:t>(დეკემბერი, </a:t>
            </a:r>
            <a:r>
              <a:rPr lang="en-US" sz="12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Headings)"/>
              </a:rPr>
              <a:t>2019</a:t>
            </a:r>
            <a:r>
              <a:rPr lang="ka-GE" sz="12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Headings)"/>
              </a:rPr>
              <a:t> წელი)</a:t>
            </a:r>
            <a:endParaRPr lang="en-US" sz="1300" b="1" dirty="0">
              <a:latin typeface="Sylfaen (Headings)"/>
            </a:endParaRPr>
          </a:p>
        </p:txBody>
      </p:sp>
      <p:graphicFrame>
        <p:nvGraphicFramePr>
          <p:cNvPr id="70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06584604"/>
              </p:ext>
            </p:extLst>
          </p:nvPr>
        </p:nvGraphicFramePr>
        <p:xfrm>
          <a:off x="2776660" y="1729714"/>
          <a:ext cx="8137532" cy="36609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7496783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6 0.00694 L 0.65065 0.0002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396" y="-3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9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25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75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" grpId="0"/>
      <p:bldGraphic spid="70" grpId="0">
        <p:bldAsOne/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" name="Picture 2" descr="Image result for train icon 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" y="4979936"/>
            <a:ext cx="1113033" cy="11130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" name="Group 2"/>
          <p:cNvGrpSpPr/>
          <p:nvPr/>
        </p:nvGrpSpPr>
        <p:grpSpPr>
          <a:xfrm>
            <a:off x="-12974" y="0"/>
            <a:ext cx="13464758" cy="6858000"/>
            <a:chOff x="-14493398" y="569494"/>
            <a:chExt cx="13464758" cy="6858000"/>
          </a:xfrm>
        </p:grpSpPr>
        <p:sp>
          <p:nvSpPr>
            <p:cNvPr id="132" name="Rectangle 131"/>
            <p:cNvSpPr/>
            <p:nvPr/>
          </p:nvSpPr>
          <p:spPr>
            <a:xfrm>
              <a:off x="-14493398" y="569494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3" name="Freeform 132"/>
            <p:cNvSpPr/>
            <p:nvPr/>
          </p:nvSpPr>
          <p:spPr>
            <a:xfrm>
              <a:off x="-3517008" y="2878742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99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4" name="TextBox 133"/>
            <p:cNvSpPr txBox="1"/>
            <p:nvPr/>
          </p:nvSpPr>
          <p:spPr>
            <a:xfrm rot="16200000">
              <a:off x="-3763185" y="3952126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35" name="Picture 8" descr="Image result for Border icon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3126355" y="3951941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24" name="Group 123"/>
          <p:cNvGrpSpPr/>
          <p:nvPr/>
        </p:nvGrpSpPr>
        <p:grpSpPr>
          <a:xfrm>
            <a:off x="-346409" y="0"/>
            <a:ext cx="13464758" cy="6858000"/>
            <a:chOff x="0" y="0"/>
            <a:chExt cx="13464758" cy="6858000"/>
          </a:xfrm>
        </p:grpSpPr>
        <p:sp>
          <p:nvSpPr>
            <p:cNvPr id="125" name="Rectangle 12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6" name="Freeform 12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7C8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7" name="TextBox 12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2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400382" y="3350302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9" name="Group 118"/>
          <p:cNvGrpSpPr/>
          <p:nvPr/>
        </p:nvGrpSpPr>
        <p:grpSpPr>
          <a:xfrm>
            <a:off x="-696052" y="0"/>
            <a:ext cx="13464758" cy="6858000"/>
            <a:chOff x="0" y="0"/>
            <a:chExt cx="13464758" cy="6858000"/>
          </a:xfrm>
        </p:grpSpPr>
        <p:sp>
          <p:nvSpPr>
            <p:cNvPr id="120" name="Rectangle 11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1" name="Freeform 12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2" name="TextBox 121"/>
            <p:cNvSpPr txBox="1"/>
            <p:nvPr/>
          </p:nvSpPr>
          <p:spPr>
            <a:xfrm rot="16200000">
              <a:off x="10730211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2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400381" y="3350302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4" name="Group 113"/>
          <p:cNvGrpSpPr/>
          <p:nvPr/>
        </p:nvGrpSpPr>
        <p:grpSpPr>
          <a:xfrm>
            <a:off x="-1042063" y="0"/>
            <a:ext cx="13464758" cy="6858000"/>
            <a:chOff x="0" y="0"/>
            <a:chExt cx="13464758" cy="6858000"/>
          </a:xfrm>
        </p:grpSpPr>
        <p:sp>
          <p:nvSpPr>
            <p:cNvPr id="115" name="Rectangle 1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6" name="Freeform 11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7" name="TextBox 116"/>
            <p:cNvSpPr txBox="1"/>
            <p:nvPr/>
          </p:nvSpPr>
          <p:spPr>
            <a:xfrm rot="16200000">
              <a:off x="10730211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1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9" name="Group 108"/>
          <p:cNvGrpSpPr/>
          <p:nvPr/>
        </p:nvGrpSpPr>
        <p:grpSpPr>
          <a:xfrm>
            <a:off x="-1427694" y="0"/>
            <a:ext cx="13464758" cy="6858000"/>
            <a:chOff x="0" y="0"/>
            <a:chExt cx="13464758" cy="6858000"/>
          </a:xfrm>
        </p:grpSpPr>
        <p:sp>
          <p:nvSpPr>
            <p:cNvPr id="110" name="Rectangle 10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1" name="Freeform 11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2" name="TextBox 11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1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4" name="Group 103"/>
          <p:cNvGrpSpPr/>
          <p:nvPr/>
        </p:nvGrpSpPr>
        <p:grpSpPr>
          <a:xfrm>
            <a:off x="-1840925" y="0"/>
            <a:ext cx="13464758" cy="6858000"/>
            <a:chOff x="0" y="0"/>
            <a:chExt cx="13464758" cy="6858000"/>
          </a:xfrm>
        </p:grpSpPr>
        <p:sp>
          <p:nvSpPr>
            <p:cNvPr id="105" name="Rectangle 10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6" name="Freeform 10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7" name="TextBox 10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0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94" name="Group 93"/>
          <p:cNvGrpSpPr/>
          <p:nvPr/>
        </p:nvGrpSpPr>
        <p:grpSpPr>
          <a:xfrm>
            <a:off x="-10581041" y="0"/>
            <a:ext cx="13464758" cy="6858000"/>
            <a:chOff x="0" y="0"/>
            <a:chExt cx="13464758" cy="6858000"/>
          </a:xfrm>
        </p:grpSpPr>
        <p:sp>
          <p:nvSpPr>
            <p:cNvPr id="95" name="Rectangle 9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Freeform 9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00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TextBox 9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9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9" name="Group 88"/>
          <p:cNvGrpSpPr/>
          <p:nvPr/>
        </p:nvGrpSpPr>
        <p:grpSpPr>
          <a:xfrm>
            <a:off x="-10971642" y="0"/>
            <a:ext cx="13464758" cy="6858000"/>
            <a:chOff x="0" y="0"/>
            <a:chExt cx="13464758" cy="6858000"/>
          </a:xfrm>
        </p:grpSpPr>
        <p:sp>
          <p:nvSpPr>
            <p:cNvPr id="90" name="Rectangle 8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1" name="Freeform 9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3333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2" name="TextBox 9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9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4" name="Group 83"/>
          <p:cNvGrpSpPr/>
          <p:nvPr/>
        </p:nvGrpSpPr>
        <p:grpSpPr>
          <a:xfrm>
            <a:off x="-11396059" y="0"/>
            <a:ext cx="13464758" cy="6858000"/>
            <a:chOff x="0" y="0"/>
            <a:chExt cx="13464758" cy="6858000"/>
          </a:xfrm>
        </p:grpSpPr>
        <p:sp>
          <p:nvSpPr>
            <p:cNvPr id="85" name="Rectangle 8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6" name="Freeform 8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CC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7" name="TextBox 86"/>
            <p:cNvSpPr txBox="1"/>
            <p:nvPr/>
          </p:nvSpPr>
          <p:spPr>
            <a:xfrm rot="16200000">
              <a:off x="107302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8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" name="Rectangle 1"/>
          <p:cNvSpPr/>
          <p:nvPr/>
        </p:nvSpPr>
        <p:spPr>
          <a:xfrm>
            <a:off x="2645923" y="369794"/>
            <a:ext cx="606033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a-GE" sz="1400" b="1" dirty="0"/>
              <a:t> </a:t>
            </a:r>
            <a:r>
              <a:rPr lang="ka-GE" sz="1400" b="1" dirty="0">
                <a:latin typeface="Sylfaen (Body)"/>
              </a:rPr>
              <a:t>სარკინიგზო </a:t>
            </a:r>
            <a:r>
              <a:rPr lang="ka-GE" sz="1400" b="1" dirty="0" smtClean="0">
                <a:latin typeface="Sylfaen (Body)"/>
              </a:rPr>
              <a:t>ტრანსპორტის </a:t>
            </a:r>
            <a:r>
              <a:rPr lang="ka-GE" sz="1400" b="1" dirty="0">
                <a:latin typeface="Sylfaen (Body)"/>
              </a:rPr>
              <a:t>მოძრაობის დინამიკა</a:t>
            </a:r>
            <a:r>
              <a:rPr lang="en-US" sz="1400" b="1" dirty="0">
                <a:latin typeface="Sylfaen (Body)"/>
              </a:rPr>
              <a:t> </a:t>
            </a:r>
            <a:endParaRPr lang="ka-GE" sz="1400" b="1" dirty="0" smtClean="0">
              <a:latin typeface="Sylfaen (Body)"/>
            </a:endParaRPr>
          </a:p>
          <a:p>
            <a:pPr algn="ctr"/>
            <a:r>
              <a:rPr lang="ka-GE" sz="12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Headings)"/>
              </a:rPr>
              <a:t>(დეკემბერი, </a:t>
            </a:r>
            <a:r>
              <a:rPr lang="en-US" sz="12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Headings)"/>
              </a:rPr>
              <a:t>2019</a:t>
            </a:r>
            <a:r>
              <a:rPr lang="ka-GE" sz="12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Headings)"/>
              </a:rPr>
              <a:t> წელი)</a:t>
            </a:r>
            <a:endParaRPr lang="en-US" sz="1200" b="1" dirty="0">
              <a:latin typeface="Sylfaen (Headings)"/>
            </a:endParaRPr>
          </a:p>
          <a:p>
            <a:pPr algn="ctr"/>
            <a:endParaRPr lang="en-US" sz="1400" b="1" dirty="0"/>
          </a:p>
        </p:txBody>
      </p:sp>
      <p:grpSp>
        <p:nvGrpSpPr>
          <p:cNvPr id="79" name="Group 78"/>
          <p:cNvGrpSpPr/>
          <p:nvPr/>
        </p:nvGrpSpPr>
        <p:grpSpPr>
          <a:xfrm>
            <a:off x="-11772770" y="-5124"/>
            <a:ext cx="13464758" cy="6858000"/>
            <a:chOff x="0" y="0"/>
            <a:chExt cx="13464758" cy="6858000"/>
          </a:xfrm>
        </p:grpSpPr>
        <p:sp>
          <p:nvSpPr>
            <p:cNvPr id="80" name="Rectangle 7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1" name="Freeform 8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2" name="TextBox 81"/>
            <p:cNvSpPr txBox="1"/>
            <p:nvPr/>
          </p:nvSpPr>
          <p:spPr>
            <a:xfrm rot="16200000">
              <a:off x="107302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8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67" name="Rectangle 66"/>
          <p:cNvSpPr/>
          <p:nvPr/>
        </p:nvSpPr>
        <p:spPr>
          <a:xfrm>
            <a:off x="1889292" y="3385932"/>
            <a:ext cx="7273882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a-GE" sz="1400" b="1" dirty="0" smtClean="0">
                <a:latin typeface="Sylfaen (Body)"/>
              </a:rPr>
              <a:t>საზღვაო რეისების დინამიკა</a:t>
            </a:r>
            <a:r>
              <a:rPr lang="en-US" sz="1400" b="1" dirty="0" smtClean="0">
                <a:latin typeface="Sylfaen (Body)"/>
              </a:rPr>
              <a:t> </a:t>
            </a:r>
            <a:r>
              <a:rPr lang="en-US" sz="1400" b="1" dirty="0">
                <a:latin typeface="Sylfaen (Body)"/>
              </a:rPr>
              <a:t>(</a:t>
            </a:r>
            <a:r>
              <a:rPr lang="ka-GE" sz="1400" b="1" dirty="0" smtClean="0">
                <a:latin typeface="Sylfaen (Body)"/>
              </a:rPr>
              <a:t>შემოსვლა</a:t>
            </a:r>
            <a:r>
              <a:rPr lang="ka-GE" sz="1400" b="1" dirty="0">
                <a:latin typeface="Sylfaen (Body)"/>
              </a:rPr>
              <a:t> </a:t>
            </a:r>
            <a:r>
              <a:rPr lang="ka-GE" sz="1400" dirty="0" smtClean="0">
                <a:latin typeface="Sylfaen (Body)"/>
              </a:rPr>
              <a:t>+</a:t>
            </a:r>
            <a:r>
              <a:rPr lang="ka-GE" sz="1400" b="1" dirty="0" smtClean="0">
                <a:latin typeface="Sylfaen (Body)"/>
              </a:rPr>
              <a:t> გასვლა</a:t>
            </a:r>
            <a:r>
              <a:rPr lang="en-US" sz="1400" b="1" dirty="0" smtClean="0">
                <a:latin typeface="Sylfaen (Body)"/>
              </a:rPr>
              <a:t>)</a:t>
            </a:r>
            <a:br>
              <a:rPr lang="en-US" sz="1400" b="1" dirty="0" smtClean="0">
                <a:latin typeface="Sylfaen (Body)"/>
              </a:rPr>
            </a:br>
            <a:r>
              <a:rPr lang="ka-GE" sz="1400" b="1" dirty="0" smtClean="0"/>
              <a:t> </a:t>
            </a:r>
            <a:r>
              <a:rPr lang="ka-GE" sz="12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Headings)"/>
              </a:rPr>
              <a:t>(დეკემბერი, </a:t>
            </a:r>
            <a:r>
              <a:rPr lang="en-US" sz="12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Headings)"/>
              </a:rPr>
              <a:t>2019</a:t>
            </a:r>
            <a:r>
              <a:rPr lang="ka-GE" sz="12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Headings)"/>
              </a:rPr>
              <a:t> წელი)</a:t>
            </a:r>
            <a:endParaRPr lang="en-US" sz="1200" b="1" dirty="0" smtClean="0">
              <a:latin typeface="Sylfaen (Headings)"/>
            </a:endParaRPr>
          </a:p>
          <a:p>
            <a:pPr algn="ctr">
              <a:lnSpc>
                <a:spcPct val="150000"/>
              </a:lnSpc>
            </a:pPr>
            <a:endParaRPr lang="en-US" sz="1400" b="1" dirty="0"/>
          </a:p>
        </p:txBody>
      </p:sp>
      <p:graphicFrame>
        <p:nvGraphicFramePr>
          <p:cNvPr id="68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47444752"/>
              </p:ext>
            </p:extLst>
          </p:nvPr>
        </p:nvGraphicFramePr>
        <p:xfrm>
          <a:off x="2000159" y="4166700"/>
          <a:ext cx="6771308" cy="24034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pic>
        <p:nvPicPr>
          <p:cNvPr id="69" name="Picture 2" descr="Image result for ship icon png"/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8479578" y="5067319"/>
            <a:ext cx="1800760" cy="11172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mage result for train icon png"/>
          <p:cNvPicPr>
            <a:picLocks noChangeAspect="1" noChangeArrowheads="1"/>
          </p:cNvPicPr>
          <p:nvPr/>
        </p:nvPicPr>
        <p:blipFill>
          <a:blip r:embed="rId7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7994" y="1431896"/>
            <a:ext cx="1522824" cy="15228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9" name="Chart 58"/>
          <p:cNvGraphicFramePr/>
          <p:nvPr>
            <p:extLst>
              <p:ext uri="{D42A27DB-BD31-4B8C-83A1-F6EECF244321}">
                <p14:modId xmlns:p14="http://schemas.microsoft.com/office/powerpoint/2010/main" val="2954181273"/>
              </p:ext>
            </p:extLst>
          </p:nvPr>
        </p:nvGraphicFramePr>
        <p:xfrm>
          <a:off x="3336834" y="937831"/>
          <a:ext cx="5713797" cy="24359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</p:spTree>
    <p:extLst>
      <p:ext uri="{BB962C8B-B14F-4D97-AF65-F5344CB8AC3E}">
        <p14:creationId xmlns:p14="http://schemas.microsoft.com/office/powerpoint/2010/main" val="40528047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E-6 -0.00694 L 0.69063 0.0050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4531" y="60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9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75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250"/>
                            </p:stCondLst>
                            <p:childTnLst>
                              <p:par>
                                <p:cTn id="15" presetID="14" presetClass="entr" presetSubtype="1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500"/>
                            </p:stCondLst>
                            <p:childTnLst>
                              <p:par>
                                <p:cTn id="19" presetID="14" presetClass="entr" presetSubtype="1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75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4" presetClass="entr" presetSubtype="1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75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500"/>
                            </p:stCondLst>
                            <p:childTnLst>
                              <p:par>
                                <p:cTn id="26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7" grpId="0"/>
      <p:bldGraphic spid="68" grpId="0">
        <p:bldAsOne/>
      </p:bldGraphic>
      <p:bldGraphic spid="59" grpId="0">
        <p:bldAsOne/>
      </p:bldGraphic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12974" y="0"/>
            <a:ext cx="13464758" cy="6858000"/>
            <a:chOff x="-14493398" y="569494"/>
            <a:chExt cx="13464758" cy="6858000"/>
          </a:xfrm>
        </p:grpSpPr>
        <p:sp>
          <p:nvSpPr>
            <p:cNvPr id="132" name="Rectangle 131"/>
            <p:cNvSpPr/>
            <p:nvPr/>
          </p:nvSpPr>
          <p:spPr>
            <a:xfrm>
              <a:off x="-14493398" y="569494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3" name="Freeform 132"/>
            <p:cNvSpPr/>
            <p:nvPr/>
          </p:nvSpPr>
          <p:spPr>
            <a:xfrm>
              <a:off x="-3517008" y="2878742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99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4" name="TextBox 133"/>
            <p:cNvSpPr txBox="1"/>
            <p:nvPr/>
          </p:nvSpPr>
          <p:spPr>
            <a:xfrm rot="16200000">
              <a:off x="-3763185" y="3952126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35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3126355" y="3951941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24" name="Group 123"/>
          <p:cNvGrpSpPr/>
          <p:nvPr/>
        </p:nvGrpSpPr>
        <p:grpSpPr>
          <a:xfrm>
            <a:off x="-346409" y="0"/>
            <a:ext cx="13464758" cy="6858000"/>
            <a:chOff x="0" y="0"/>
            <a:chExt cx="13464758" cy="6858000"/>
          </a:xfrm>
        </p:grpSpPr>
        <p:sp>
          <p:nvSpPr>
            <p:cNvPr id="125" name="Rectangle 12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6" name="Freeform 12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7C8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7" name="TextBox 12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2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400382" y="3350302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9" name="Group 118"/>
          <p:cNvGrpSpPr/>
          <p:nvPr/>
        </p:nvGrpSpPr>
        <p:grpSpPr>
          <a:xfrm>
            <a:off x="-696052" y="0"/>
            <a:ext cx="13464758" cy="6858000"/>
            <a:chOff x="0" y="0"/>
            <a:chExt cx="13464758" cy="6858000"/>
          </a:xfrm>
        </p:grpSpPr>
        <p:sp>
          <p:nvSpPr>
            <p:cNvPr id="120" name="Rectangle 11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1" name="Freeform 12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2" name="TextBox 121"/>
            <p:cNvSpPr txBox="1"/>
            <p:nvPr/>
          </p:nvSpPr>
          <p:spPr>
            <a:xfrm rot="16200000">
              <a:off x="10730211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2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400381" y="3350302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4" name="Group 113"/>
          <p:cNvGrpSpPr/>
          <p:nvPr/>
        </p:nvGrpSpPr>
        <p:grpSpPr>
          <a:xfrm>
            <a:off x="-1042063" y="0"/>
            <a:ext cx="13464758" cy="6858000"/>
            <a:chOff x="0" y="0"/>
            <a:chExt cx="13464758" cy="6858000"/>
          </a:xfrm>
        </p:grpSpPr>
        <p:sp>
          <p:nvSpPr>
            <p:cNvPr id="115" name="Rectangle 1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6" name="Freeform 11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7" name="TextBox 116"/>
            <p:cNvSpPr txBox="1"/>
            <p:nvPr/>
          </p:nvSpPr>
          <p:spPr>
            <a:xfrm rot="16200000">
              <a:off x="10730211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1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9" name="Group 108"/>
          <p:cNvGrpSpPr/>
          <p:nvPr/>
        </p:nvGrpSpPr>
        <p:grpSpPr>
          <a:xfrm>
            <a:off x="-1427694" y="0"/>
            <a:ext cx="13464758" cy="6858000"/>
            <a:chOff x="0" y="0"/>
            <a:chExt cx="13464758" cy="6858000"/>
          </a:xfrm>
        </p:grpSpPr>
        <p:sp>
          <p:nvSpPr>
            <p:cNvPr id="110" name="Rectangle 10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1" name="Freeform 11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2" name="TextBox 11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1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4" name="Group 103"/>
          <p:cNvGrpSpPr/>
          <p:nvPr/>
        </p:nvGrpSpPr>
        <p:grpSpPr>
          <a:xfrm>
            <a:off x="-1813216" y="0"/>
            <a:ext cx="13464758" cy="6858000"/>
            <a:chOff x="0" y="0"/>
            <a:chExt cx="13464758" cy="6858000"/>
          </a:xfrm>
        </p:grpSpPr>
        <p:sp>
          <p:nvSpPr>
            <p:cNvPr id="105" name="Rectangle 10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6" name="Freeform 10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7" name="TextBox 10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0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99" name="Group 98"/>
          <p:cNvGrpSpPr/>
          <p:nvPr/>
        </p:nvGrpSpPr>
        <p:grpSpPr>
          <a:xfrm>
            <a:off x="-2181922" y="0"/>
            <a:ext cx="13464758" cy="6858000"/>
            <a:chOff x="0" y="0"/>
            <a:chExt cx="13464758" cy="6858000"/>
          </a:xfrm>
        </p:grpSpPr>
        <p:sp>
          <p:nvSpPr>
            <p:cNvPr id="100" name="Rectangle 9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1" name="Freeform 10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6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2" name="TextBox 10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0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2" name="Group 1"/>
          <p:cNvGrpSpPr/>
          <p:nvPr/>
        </p:nvGrpSpPr>
        <p:grpSpPr>
          <a:xfrm>
            <a:off x="-2542909" y="0"/>
            <a:ext cx="13433598" cy="6858000"/>
            <a:chOff x="-5126499" y="0"/>
            <a:chExt cx="13433598" cy="6858000"/>
          </a:xfrm>
        </p:grpSpPr>
        <p:sp>
          <p:nvSpPr>
            <p:cNvPr id="95" name="Rectangle 94"/>
            <p:cNvSpPr/>
            <p:nvPr/>
          </p:nvSpPr>
          <p:spPr>
            <a:xfrm>
              <a:off x="-5126499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Freeform 95"/>
            <p:cNvSpPr/>
            <p:nvPr/>
          </p:nvSpPr>
          <p:spPr>
            <a:xfrm>
              <a:off x="5818731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00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TextBox 96"/>
            <p:cNvSpPr txBox="1"/>
            <p:nvPr/>
          </p:nvSpPr>
          <p:spPr>
            <a:xfrm rot="16200000">
              <a:off x="56037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9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6240544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9" name="Group 88"/>
          <p:cNvGrpSpPr/>
          <p:nvPr/>
        </p:nvGrpSpPr>
        <p:grpSpPr>
          <a:xfrm>
            <a:off x="-2956502" y="0"/>
            <a:ext cx="13464758" cy="6858000"/>
            <a:chOff x="0" y="0"/>
            <a:chExt cx="13464758" cy="6858000"/>
          </a:xfrm>
        </p:grpSpPr>
        <p:sp>
          <p:nvSpPr>
            <p:cNvPr id="90" name="Rectangle 8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1" name="Freeform 9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3333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2" name="TextBox 9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9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4" name="Group 83"/>
          <p:cNvGrpSpPr/>
          <p:nvPr/>
        </p:nvGrpSpPr>
        <p:grpSpPr>
          <a:xfrm>
            <a:off x="-3370240" y="0"/>
            <a:ext cx="13464758" cy="6858000"/>
            <a:chOff x="0" y="0"/>
            <a:chExt cx="13464758" cy="6858000"/>
          </a:xfrm>
        </p:grpSpPr>
        <p:sp>
          <p:nvSpPr>
            <p:cNvPr id="85" name="Rectangle 8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6" name="Freeform 8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CC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7" name="TextBox 86"/>
            <p:cNvSpPr txBox="1"/>
            <p:nvPr/>
          </p:nvSpPr>
          <p:spPr>
            <a:xfrm rot="16200000">
              <a:off x="107302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8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79" name="Group 78"/>
          <p:cNvGrpSpPr/>
          <p:nvPr/>
        </p:nvGrpSpPr>
        <p:grpSpPr>
          <a:xfrm>
            <a:off x="-3774494" y="0"/>
            <a:ext cx="13464758" cy="6858000"/>
            <a:chOff x="0" y="0"/>
            <a:chExt cx="13464758" cy="6858000"/>
          </a:xfrm>
        </p:grpSpPr>
        <p:sp>
          <p:nvSpPr>
            <p:cNvPr id="80" name="Rectangle 7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1" name="Freeform 8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2" name="TextBox 81"/>
            <p:cNvSpPr txBox="1"/>
            <p:nvPr/>
          </p:nvSpPr>
          <p:spPr>
            <a:xfrm rot="16200000">
              <a:off x="107302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8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61" name="TextBox 1"/>
          <p:cNvSpPr txBox="1">
            <a:spLocks noChangeArrowheads="1"/>
          </p:cNvSpPr>
          <p:nvPr/>
        </p:nvSpPr>
        <p:spPr bwMode="auto">
          <a:xfrm>
            <a:off x="619315" y="2634516"/>
            <a:ext cx="6974800" cy="14958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a-GE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Body)"/>
              </a:rPr>
              <a:t>გმადლობთ </a:t>
            </a:r>
          </a:p>
          <a:p>
            <a:pPr algn="ctr">
              <a:lnSpc>
                <a:spcPct val="150000"/>
              </a:lnSpc>
            </a:pPr>
            <a:r>
              <a:rPr lang="ka-GE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Body)"/>
              </a:rPr>
              <a:t>ყურადღებისათვის!</a:t>
            </a:r>
            <a:endParaRPr lang="en-US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ylfaen (Body)"/>
            </a:endParaRPr>
          </a:p>
        </p:txBody>
      </p:sp>
    </p:spTree>
    <p:extLst>
      <p:ext uri="{BB962C8B-B14F-4D97-AF65-F5344CB8AC3E}">
        <p14:creationId xmlns:p14="http://schemas.microsoft.com/office/powerpoint/2010/main" val="565876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7814553" y="0"/>
            <a:ext cx="13464758" cy="6858000"/>
            <a:chOff x="-14493398" y="569494"/>
            <a:chExt cx="13464758" cy="6858000"/>
          </a:xfrm>
        </p:grpSpPr>
        <p:sp>
          <p:nvSpPr>
            <p:cNvPr id="132" name="Rectangle 131"/>
            <p:cNvSpPr/>
            <p:nvPr/>
          </p:nvSpPr>
          <p:spPr>
            <a:xfrm>
              <a:off x="-14493398" y="569494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3" name="Freeform 132"/>
            <p:cNvSpPr/>
            <p:nvPr/>
          </p:nvSpPr>
          <p:spPr>
            <a:xfrm>
              <a:off x="-3517008" y="2878742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99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4" name="TextBox 133"/>
            <p:cNvSpPr txBox="1"/>
            <p:nvPr/>
          </p:nvSpPr>
          <p:spPr>
            <a:xfrm rot="16200000">
              <a:off x="-3763185" y="3952126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35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3126355" y="3951941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24" name="Group 123"/>
          <p:cNvGrpSpPr/>
          <p:nvPr/>
        </p:nvGrpSpPr>
        <p:grpSpPr>
          <a:xfrm>
            <a:off x="-8160772" y="0"/>
            <a:ext cx="13464758" cy="6858000"/>
            <a:chOff x="0" y="0"/>
            <a:chExt cx="13464758" cy="6858000"/>
          </a:xfrm>
        </p:grpSpPr>
        <p:sp>
          <p:nvSpPr>
            <p:cNvPr id="125" name="Rectangle 12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6" name="Freeform 12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7C8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7" name="TextBox 12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2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400382" y="3350302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9" name="Group 118"/>
          <p:cNvGrpSpPr/>
          <p:nvPr/>
        </p:nvGrpSpPr>
        <p:grpSpPr>
          <a:xfrm>
            <a:off x="-8541701" y="0"/>
            <a:ext cx="13464758" cy="6858000"/>
            <a:chOff x="0" y="0"/>
            <a:chExt cx="13464758" cy="6858000"/>
          </a:xfrm>
        </p:grpSpPr>
        <p:sp>
          <p:nvSpPr>
            <p:cNvPr id="120" name="Rectangle 11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1" name="Freeform 12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2" name="TextBox 121"/>
            <p:cNvSpPr txBox="1"/>
            <p:nvPr/>
          </p:nvSpPr>
          <p:spPr>
            <a:xfrm rot="16200000">
              <a:off x="10730211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2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400381" y="3350302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4" name="Group 113"/>
          <p:cNvGrpSpPr/>
          <p:nvPr/>
        </p:nvGrpSpPr>
        <p:grpSpPr>
          <a:xfrm>
            <a:off x="-8925619" y="0"/>
            <a:ext cx="13464758" cy="6858000"/>
            <a:chOff x="0" y="0"/>
            <a:chExt cx="13464758" cy="6858000"/>
          </a:xfrm>
        </p:grpSpPr>
        <p:sp>
          <p:nvSpPr>
            <p:cNvPr id="115" name="Rectangle 1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6" name="Freeform 11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7" name="TextBox 116"/>
            <p:cNvSpPr txBox="1"/>
            <p:nvPr/>
          </p:nvSpPr>
          <p:spPr>
            <a:xfrm rot="16200000">
              <a:off x="10730211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1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9" name="Group 108"/>
          <p:cNvGrpSpPr/>
          <p:nvPr/>
        </p:nvGrpSpPr>
        <p:grpSpPr>
          <a:xfrm>
            <a:off x="-9339171" y="0"/>
            <a:ext cx="13464758" cy="6858000"/>
            <a:chOff x="0" y="0"/>
            <a:chExt cx="13464758" cy="6858000"/>
          </a:xfrm>
        </p:grpSpPr>
        <p:sp>
          <p:nvSpPr>
            <p:cNvPr id="110" name="Rectangle 10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1" name="Freeform 11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2" name="TextBox 11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1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4" name="Group 103"/>
          <p:cNvGrpSpPr/>
          <p:nvPr/>
        </p:nvGrpSpPr>
        <p:grpSpPr>
          <a:xfrm>
            <a:off x="-9751288" y="-1"/>
            <a:ext cx="13464758" cy="6858000"/>
            <a:chOff x="0" y="0"/>
            <a:chExt cx="13464758" cy="6858000"/>
          </a:xfrm>
        </p:grpSpPr>
        <p:sp>
          <p:nvSpPr>
            <p:cNvPr id="105" name="Rectangle 10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6" name="Freeform 10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7" name="TextBox 10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0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99" name="Group 98"/>
          <p:cNvGrpSpPr/>
          <p:nvPr/>
        </p:nvGrpSpPr>
        <p:grpSpPr>
          <a:xfrm>
            <a:off x="-10169502" y="0"/>
            <a:ext cx="13464758" cy="6858000"/>
            <a:chOff x="0" y="0"/>
            <a:chExt cx="13464758" cy="6858000"/>
          </a:xfrm>
        </p:grpSpPr>
        <p:sp>
          <p:nvSpPr>
            <p:cNvPr id="100" name="Rectangle 9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1" name="Freeform 10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6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2" name="TextBox 10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0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94" name="Group 93"/>
          <p:cNvGrpSpPr/>
          <p:nvPr/>
        </p:nvGrpSpPr>
        <p:grpSpPr>
          <a:xfrm>
            <a:off x="-10581041" y="0"/>
            <a:ext cx="13464758" cy="6858000"/>
            <a:chOff x="0" y="0"/>
            <a:chExt cx="13464758" cy="6858000"/>
          </a:xfrm>
        </p:grpSpPr>
        <p:sp>
          <p:nvSpPr>
            <p:cNvPr id="95" name="Rectangle 9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Freeform 9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00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TextBox 9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9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9" name="Group 88"/>
          <p:cNvGrpSpPr/>
          <p:nvPr/>
        </p:nvGrpSpPr>
        <p:grpSpPr>
          <a:xfrm>
            <a:off x="-10971642" y="0"/>
            <a:ext cx="13464758" cy="6858000"/>
            <a:chOff x="0" y="0"/>
            <a:chExt cx="13464758" cy="6858000"/>
          </a:xfrm>
        </p:grpSpPr>
        <p:sp>
          <p:nvSpPr>
            <p:cNvPr id="90" name="Rectangle 8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1" name="Freeform 9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3333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2" name="TextBox 9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9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4" name="Group 83"/>
          <p:cNvGrpSpPr/>
          <p:nvPr/>
        </p:nvGrpSpPr>
        <p:grpSpPr>
          <a:xfrm>
            <a:off x="-11396059" y="0"/>
            <a:ext cx="13464758" cy="6858000"/>
            <a:chOff x="0" y="0"/>
            <a:chExt cx="13464758" cy="6858000"/>
          </a:xfrm>
        </p:grpSpPr>
        <p:sp>
          <p:nvSpPr>
            <p:cNvPr id="85" name="Rectangle 8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6" name="Freeform 8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CC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7" name="TextBox 86"/>
            <p:cNvSpPr txBox="1"/>
            <p:nvPr/>
          </p:nvSpPr>
          <p:spPr>
            <a:xfrm rot="16200000">
              <a:off x="107302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8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79" name="Group 78"/>
          <p:cNvGrpSpPr/>
          <p:nvPr/>
        </p:nvGrpSpPr>
        <p:grpSpPr>
          <a:xfrm>
            <a:off x="-11809704" y="0"/>
            <a:ext cx="13464758" cy="6858000"/>
            <a:chOff x="0" y="0"/>
            <a:chExt cx="13464758" cy="6858000"/>
          </a:xfrm>
        </p:grpSpPr>
        <p:sp>
          <p:nvSpPr>
            <p:cNvPr id="80" name="Rectangle 7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1" name="Freeform 8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2" name="TextBox 81"/>
            <p:cNvSpPr txBox="1"/>
            <p:nvPr/>
          </p:nvSpPr>
          <p:spPr>
            <a:xfrm rot="16200000">
              <a:off x="107302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8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57" name="Rectangle 56"/>
          <p:cNvSpPr/>
          <p:nvPr/>
        </p:nvSpPr>
        <p:spPr>
          <a:xfrm>
            <a:off x="5199520" y="145501"/>
            <a:ext cx="57606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a-GE" b="1" dirty="0">
                <a:latin typeface="Sylfaen (Headings)"/>
              </a:rPr>
              <a:t>საქართველოს სახელმწიფო საზღვარი</a:t>
            </a:r>
            <a:endParaRPr lang="en-US" b="1" dirty="0">
              <a:latin typeface="Sylfaen (Headings)"/>
            </a:endParaRPr>
          </a:p>
        </p:txBody>
      </p:sp>
      <p:sp>
        <p:nvSpPr>
          <p:cNvPr id="5" name="Round Same Side Corner Rectangle 4"/>
          <p:cNvSpPr/>
          <p:nvPr/>
        </p:nvSpPr>
        <p:spPr>
          <a:xfrm>
            <a:off x="4549250" y="3814376"/>
            <a:ext cx="1738124" cy="1695579"/>
          </a:xfrm>
          <a:prstGeom prst="round2SameRect">
            <a:avLst/>
          </a:prstGeom>
          <a:solidFill>
            <a:srgbClr val="CC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Freeform 63"/>
          <p:cNvSpPr/>
          <p:nvPr/>
        </p:nvSpPr>
        <p:spPr>
          <a:xfrm rot="10800000">
            <a:off x="4549249" y="4983064"/>
            <a:ext cx="1738123" cy="1762978"/>
          </a:xfrm>
          <a:custGeom>
            <a:avLst/>
            <a:gdLst>
              <a:gd name="connsiteX0" fmla="*/ 1738123 w 1738123"/>
              <a:gd name="connsiteY0" fmla="*/ 2803159 h 2803159"/>
              <a:gd name="connsiteX1" fmla="*/ 1416203 w 1738123"/>
              <a:gd name="connsiteY1" fmla="*/ 2803159 h 2803159"/>
              <a:gd name="connsiteX2" fmla="*/ 869062 w 1738123"/>
              <a:gd name="connsiteY2" fmla="*/ 2256738 h 2803159"/>
              <a:gd name="connsiteX3" fmla="*/ 321921 w 1738123"/>
              <a:gd name="connsiteY3" fmla="*/ 2803159 h 2803159"/>
              <a:gd name="connsiteX4" fmla="*/ 0 w 1738123"/>
              <a:gd name="connsiteY4" fmla="*/ 2803159 h 2803159"/>
              <a:gd name="connsiteX5" fmla="*/ 0 w 1738123"/>
              <a:gd name="connsiteY5" fmla="*/ 289693 h 2803159"/>
              <a:gd name="connsiteX6" fmla="*/ 289693 w 1738123"/>
              <a:gd name="connsiteY6" fmla="*/ 0 h 2803159"/>
              <a:gd name="connsiteX7" fmla="*/ 1448430 w 1738123"/>
              <a:gd name="connsiteY7" fmla="*/ 0 h 2803159"/>
              <a:gd name="connsiteX8" fmla="*/ 1738123 w 1738123"/>
              <a:gd name="connsiteY8" fmla="*/ 289693 h 28031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38123" h="2803159">
                <a:moveTo>
                  <a:pt x="1738123" y="2803159"/>
                </a:moveTo>
                <a:lnTo>
                  <a:pt x="1416203" y="2803159"/>
                </a:lnTo>
                <a:cubicBezTo>
                  <a:pt x="1416203" y="2501379"/>
                  <a:pt x="1171240" y="2256738"/>
                  <a:pt x="869062" y="2256738"/>
                </a:cubicBezTo>
                <a:cubicBezTo>
                  <a:pt x="566884" y="2256738"/>
                  <a:pt x="321921" y="2501379"/>
                  <a:pt x="321921" y="2803159"/>
                </a:cubicBezTo>
                <a:lnTo>
                  <a:pt x="0" y="2803159"/>
                </a:lnTo>
                <a:lnTo>
                  <a:pt x="0" y="289693"/>
                </a:lnTo>
                <a:cubicBezTo>
                  <a:pt x="0" y="129700"/>
                  <a:pt x="129700" y="0"/>
                  <a:pt x="289693" y="0"/>
                </a:cubicBezTo>
                <a:lnTo>
                  <a:pt x="1448430" y="0"/>
                </a:lnTo>
                <a:cubicBezTo>
                  <a:pt x="1608423" y="0"/>
                  <a:pt x="1738123" y="129700"/>
                  <a:pt x="1738123" y="289693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0" sx="107000" sy="107000" algn="ctr" rotWithShape="0">
              <a:schemeClr val="tx1">
                <a:alpha val="23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567047" y="4067462"/>
            <a:ext cx="17381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a-GE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აეროპორტები</a:t>
            </a:r>
            <a:endParaRPr lang="en-US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67" name="Picture 4" descr="Image result for airport icon 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5199" y="4505185"/>
            <a:ext cx="561820" cy="5053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9" name="Rectangle 68"/>
          <p:cNvSpPr/>
          <p:nvPr/>
        </p:nvSpPr>
        <p:spPr>
          <a:xfrm>
            <a:off x="4443478" y="5432225"/>
            <a:ext cx="187220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195263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ka-GE" sz="1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თბილისის აეროპორტი</a:t>
            </a:r>
            <a:endParaRPr lang="en-US" sz="10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 lvl="0" indent="-195263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ka-GE" sz="1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ბათუმის აეროპორტი</a:t>
            </a:r>
            <a:endParaRPr lang="en-US" sz="10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 lvl="0" indent="-195263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ka-GE" sz="1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ქუთაისის აეროპორტი</a:t>
            </a:r>
            <a:endParaRPr lang="en-US" sz="10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3" name="Round Same Side Corner Rectangle 142"/>
          <p:cNvSpPr/>
          <p:nvPr/>
        </p:nvSpPr>
        <p:spPr>
          <a:xfrm>
            <a:off x="9174901" y="3814375"/>
            <a:ext cx="1738124" cy="1695579"/>
          </a:xfrm>
          <a:prstGeom prst="round2SameRect">
            <a:avLst/>
          </a:prstGeom>
          <a:solidFill>
            <a:srgbClr val="00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Freeform 143"/>
          <p:cNvSpPr/>
          <p:nvPr/>
        </p:nvSpPr>
        <p:spPr>
          <a:xfrm rot="10800000">
            <a:off x="9174901" y="4913717"/>
            <a:ext cx="1738123" cy="1832324"/>
          </a:xfrm>
          <a:custGeom>
            <a:avLst/>
            <a:gdLst>
              <a:gd name="connsiteX0" fmla="*/ 1738123 w 1738123"/>
              <a:gd name="connsiteY0" fmla="*/ 2803159 h 2803159"/>
              <a:gd name="connsiteX1" fmla="*/ 1416203 w 1738123"/>
              <a:gd name="connsiteY1" fmla="*/ 2803159 h 2803159"/>
              <a:gd name="connsiteX2" fmla="*/ 869062 w 1738123"/>
              <a:gd name="connsiteY2" fmla="*/ 2256738 h 2803159"/>
              <a:gd name="connsiteX3" fmla="*/ 321921 w 1738123"/>
              <a:gd name="connsiteY3" fmla="*/ 2803159 h 2803159"/>
              <a:gd name="connsiteX4" fmla="*/ 0 w 1738123"/>
              <a:gd name="connsiteY4" fmla="*/ 2803159 h 2803159"/>
              <a:gd name="connsiteX5" fmla="*/ 0 w 1738123"/>
              <a:gd name="connsiteY5" fmla="*/ 289693 h 2803159"/>
              <a:gd name="connsiteX6" fmla="*/ 289693 w 1738123"/>
              <a:gd name="connsiteY6" fmla="*/ 0 h 2803159"/>
              <a:gd name="connsiteX7" fmla="*/ 1448430 w 1738123"/>
              <a:gd name="connsiteY7" fmla="*/ 0 h 2803159"/>
              <a:gd name="connsiteX8" fmla="*/ 1738123 w 1738123"/>
              <a:gd name="connsiteY8" fmla="*/ 289693 h 28031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38123" h="2803159">
                <a:moveTo>
                  <a:pt x="1738123" y="2803159"/>
                </a:moveTo>
                <a:lnTo>
                  <a:pt x="1416203" y="2803159"/>
                </a:lnTo>
                <a:cubicBezTo>
                  <a:pt x="1416203" y="2501379"/>
                  <a:pt x="1171240" y="2256738"/>
                  <a:pt x="869062" y="2256738"/>
                </a:cubicBezTo>
                <a:cubicBezTo>
                  <a:pt x="566884" y="2256738"/>
                  <a:pt x="321921" y="2501379"/>
                  <a:pt x="321921" y="2803159"/>
                </a:cubicBezTo>
                <a:lnTo>
                  <a:pt x="0" y="2803159"/>
                </a:lnTo>
                <a:lnTo>
                  <a:pt x="0" y="289693"/>
                </a:lnTo>
                <a:cubicBezTo>
                  <a:pt x="0" y="129700"/>
                  <a:pt x="129700" y="0"/>
                  <a:pt x="289693" y="0"/>
                </a:cubicBezTo>
                <a:lnTo>
                  <a:pt x="1448430" y="0"/>
                </a:lnTo>
                <a:cubicBezTo>
                  <a:pt x="1608423" y="0"/>
                  <a:pt x="1738123" y="129700"/>
                  <a:pt x="1738123" y="289693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0" sx="107000" sy="107000" algn="ctr" rotWithShape="0">
              <a:schemeClr val="tx1">
                <a:alpha val="23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45" name="TextBox 144"/>
          <p:cNvSpPr txBox="1"/>
          <p:nvPr/>
        </p:nvSpPr>
        <p:spPr>
          <a:xfrm>
            <a:off x="9174901" y="4067462"/>
            <a:ext cx="17381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a-GE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რკინიგზა</a:t>
            </a:r>
            <a:endParaRPr lang="en-US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149" name="Picture 8" descr="Image result for railway icon 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85163" y="4538992"/>
            <a:ext cx="917597" cy="5590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8" name="Round Same Side Corner Rectangle 137"/>
          <p:cNvSpPr/>
          <p:nvPr/>
        </p:nvSpPr>
        <p:spPr>
          <a:xfrm>
            <a:off x="6904200" y="3802172"/>
            <a:ext cx="1738124" cy="1630054"/>
          </a:xfrm>
          <a:prstGeom prst="round2SameRect">
            <a:avLst/>
          </a:prstGeom>
          <a:solidFill>
            <a:srgbClr val="FF7C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Freeform 138"/>
          <p:cNvSpPr/>
          <p:nvPr/>
        </p:nvSpPr>
        <p:spPr>
          <a:xfrm rot="10800000">
            <a:off x="6904200" y="4901512"/>
            <a:ext cx="1738123" cy="1844529"/>
          </a:xfrm>
          <a:custGeom>
            <a:avLst/>
            <a:gdLst>
              <a:gd name="connsiteX0" fmla="*/ 1738123 w 1738123"/>
              <a:gd name="connsiteY0" fmla="*/ 2803159 h 2803159"/>
              <a:gd name="connsiteX1" fmla="*/ 1416203 w 1738123"/>
              <a:gd name="connsiteY1" fmla="*/ 2803159 h 2803159"/>
              <a:gd name="connsiteX2" fmla="*/ 869062 w 1738123"/>
              <a:gd name="connsiteY2" fmla="*/ 2256738 h 2803159"/>
              <a:gd name="connsiteX3" fmla="*/ 321921 w 1738123"/>
              <a:gd name="connsiteY3" fmla="*/ 2803159 h 2803159"/>
              <a:gd name="connsiteX4" fmla="*/ 0 w 1738123"/>
              <a:gd name="connsiteY4" fmla="*/ 2803159 h 2803159"/>
              <a:gd name="connsiteX5" fmla="*/ 0 w 1738123"/>
              <a:gd name="connsiteY5" fmla="*/ 289693 h 2803159"/>
              <a:gd name="connsiteX6" fmla="*/ 289693 w 1738123"/>
              <a:gd name="connsiteY6" fmla="*/ 0 h 2803159"/>
              <a:gd name="connsiteX7" fmla="*/ 1448430 w 1738123"/>
              <a:gd name="connsiteY7" fmla="*/ 0 h 2803159"/>
              <a:gd name="connsiteX8" fmla="*/ 1738123 w 1738123"/>
              <a:gd name="connsiteY8" fmla="*/ 289693 h 28031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38123" h="2803159">
                <a:moveTo>
                  <a:pt x="1738123" y="2803159"/>
                </a:moveTo>
                <a:lnTo>
                  <a:pt x="1416203" y="2803159"/>
                </a:lnTo>
                <a:cubicBezTo>
                  <a:pt x="1416203" y="2501379"/>
                  <a:pt x="1171240" y="2256738"/>
                  <a:pt x="869062" y="2256738"/>
                </a:cubicBezTo>
                <a:cubicBezTo>
                  <a:pt x="566884" y="2256738"/>
                  <a:pt x="321921" y="2501379"/>
                  <a:pt x="321921" y="2803159"/>
                </a:cubicBezTo>
                <a:lnTo>
                  <a:pt x="0" y="2803159"/>
                </a:lnTo>
                <a:lnTo>
                  <a:pt x="0" y="289693"/>
                </a:lnTo>
                <a:cubicBezTo>
                  <a:pt x="0" y="129700"/>
                  <a:pt x="129700" y="0"/>
                  <a:pt x="289693" y="0"/>
                </a:cubicBezTo>
                <a:lnTo>
                  <a:pt x="1448430" y="0"/>
                </a:lnTo>
                <a:cubicBezTo>
                  <a:pt x="1608423" y="0"/>
                  <a:pt x="1738123" y="129700"/>
                  <a:pt x="1738123" y="289693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0" sx="107000" sy="107000" algn="ctr" rotWithShape="0">
              <a:schemeClr val="tx1">
                <a:alpha val="23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40" name="TextBox 139"/>
          <p:cNvSpPr txBox="1"/>
          <p:nvPr/>
        </p:nvSpPr>
        <p:spPr>
          <a:xfrm>
            <a:off x="6904200" y="4048350"/>
            <a:ext cx="17381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a-GE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პორტები</a:t>
            </a:r>
            <a:endParaRPr lang="en-US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148" name="Picture 6" descr="Related image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8639" y="4551167"/>
            <a:ext cx="689245" cy="4199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0" name="Rectangle 149"/>
          <p:cNvSpPr/>
          <p:nvPr/>
        </p:nvSpPr>
        <p:spPr>
          <a:xfrm>
            <a:off x="7026014" y="5525899"/>
            <a:ext cx="1752600" cy="8987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0488" lvl="1" indent="-90488" defTabSz="488950">
              <a:lnSpc>
                <a:spcPct val="150000"/>
              </a:lnSpc>
              <a:spcBef>
                <a:spcPct val="0"/>
              </a:spcBef>
              <a:spcAft>
                <a:spcPct val="20000"/>
              </a:spcAft>
              <a:buChar char="••"/>
            </a:pPr>
            <a:r>
              <a:rPr lang="ka-GE" sz="1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ka-GE" sz="1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ბათუმის პორტი</a:t>
            </a:r>
            <a:endParaRPr lang="en-US" sz="10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90488" lvl="1" indent="-90488" defTabSz="488950">
              <a:lnSpc>
                <a:spcPct val="150000"/>
              </a:lnSpc>
              <a:spcBef>
                <a:spcPct val="0"/>
              </a:spcBef>
              <a:spcAft>
                <a:spcPct val="20000"/>
              </a:spcAft>
              <a:buChar char="••"/>
            </a:pPr>
            <a:r>
              <a:rPr lang="ka-GE" sz="1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ფოთის პორტი</a:t>
            </a:r>
            <a:endParaRPr lang="en-US" sz="10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90488" lvl="1" indent="-90488" defTabSz="488950">
              <a:lnSpc>
                <a:spcPct val="150000"/>
              </a:lnSpc>
              <a:spcBef>
                <a:spcPct val="0"/>
              </a:spcBef>
              <a:spcAft>
                <a:spcPct val="20000"/>
              </a:spcAft>
              <a:buChar char="••"/>
            </a:pPr>
            <a:r>
              <a:rPr lang="ka-GE" sz="1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ყულევის პორტი</a:t>
            </a:r>
            <a:endParaRPr lang="en-US" sz="10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1" name="Rectangle 150"/>
          <p:cNvSpPr/>
          <p:nvPr/>
        </p:nvSpPr>
        <p:spPr>
          <a:xfrm>
            <a:off x="9259149" y="5500847"/>
            <a:ext cx="208788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ka-GE" sz="1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სადახლოს</a:t>
            </a:r>
            <a:r>
              <a:rPr lang="en-US" sz="1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ka-GE" sz="1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რკინიგზა</a:t>
            </a:r>
            <a:endParaRPr lang="en-US" sz="10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71450" indent="-1714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ka-GE" sz="1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გარდაბნის რკინიგზა</a:t>
            </a:r>
            <a:endParaRPr lang="en-US" sz="10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71450" indent="-1714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ka-GE" sz="1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კარწახის რკინიგზა</a:t>
            </a:r>
            <a:endParaRPr lang="en-US" sz="10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3" name="Picture 72"/>
          <p:cNvPicPr>
            <a:picLocks noChangeAspect="1"/>
          </p:cNvPicPr>
          <p:nvPr/>
        </p:nvPicPr>
        <p:blipFill>
          <a:blip r:embed="rId7">
            <a:duotone>
              <a:prstClr val="black"/>
              <a:srgbClr val="CC99FF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38878" y="1230655"/>
            <a:ext cx="3542130" cy="1862730"/>
          </a:xfrm>
          <a:prstGeom prst="rect">
            <a:avLst/>
          </a:prstGeom>
          <a:noFill/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</p:pic>
      <p:grpSp>
        <p:nvGrpSpPr>
          <p:cNvPr id="77" name="Group 76"/>
          <p:cNvGrpSpPr/>
          <p:nvPr/>
        </p:nvGrpSpPr>
        <p:grpSpPr>
          <a:xfrm>
            <a:off x="6315686" y="909444"/>
            <a:ext cx="1186126" cy="713606"/>
            <a:chOff x="1796115" y="1237222"/>
            <a:chExt cx="1192585" cy="508426"/>
          </a:xfrm>
        </p:grpSpPr>
        <p:cxnSp>
          <p:nvCxnSpPr>
            <p:cNvPr id="78" name="Straight Connector 77"/>
            <p:cNvCxnSpPr/>
            <p:nvPr/>
          </p:nvCxnSpPr>
          <p:spPr>
            <a:xfrm>
              <a:off x="2636077" y="1247002"/>
              <a:ext cx="352623" cy="498646"/>
            </a:xfrm>
            <a:prstGeom prst="line">
              <a:avLst/>
            </a:prstGeom>
            <a:ln w="12700">
              <a:solidFill>
                <a:srgbClr val="FF7C80">
                  <a:alpha val="7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" name="Straight Connector 128"/>
            <p:cNvCxnSpPr/>
            <p:nvPr/>
          </p:nvCxnSpPr>
          <p:spPr>
            <a:xfrm>
              <a:off x="1796115" y="1237222"/>
              <a:ext cx="839962" cy="9780"/>
            </a:xfrm>
            <a:prstGeom prst="line">
              <a:avLst/>
            </a:prstGeom>
            <a:ln w="12700">
              <a:solidFill>
                <a:srgbClr val="FF7C80">
                  <a:alpha val="7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0" name="TextBox 129"/>
          <p:cNvSpPr txBox="1"/>
          <p:nvPr/>
        </p:nvSpPr>
        <p:spPr>
          <a:xfrm>
            <a:off x="4089278" y="746058"/>
            <a:ext cx="2261681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u="sng" dirty="0" err="1" smtClean="0">
                <a:solidFill>
                  <a:srgbClr val="FF7C80"/>
                </a:solidFill>
                <a:latin typeface="AcadMtavr" pitchFamily="2" charset="0"/>
              </a:rPr>
              <a:t>ruseTis</a:t>
            </a:r>
            <a:r>
              <a:rPr lang="en-US" sz="900" b="1" u="sng" dirty="0" smtClean="0">
                <a:solidFill>
                  <a:srgbClr val="FF7C80"/>
                </a:solidFill>
                <a:latin typeface="AcadMtavr" pitchFamily="2" charset="0"/>
              </a:rPr>
              <a:t> </a:t>
            </a:r>
            <a:r>
              <a:rPr lang="en-US" sz="900" b="1" u="sng" dirty="0" err="1" smtClean="0">
                <a:solidFill>
                  <a:srgbClr val="FF7C80"/>
                </a:solidFill>
                <a:latin typeface="AcadMtavr" pitchFamily="2" charset="0"/>
              </a:rPr>
              <a:t>federacia</a:t>
            </a:r>
            <a:r>
              <a:rPr lang="en-US" sz="900" b="1" u="sng" dirty="0" smtClean="0">
                <a:solidFill>
                  <a:srgbClr val="FF7C80"/>
                </a:solidFill>
                <a:latin typeface="AcadMtavr" pitchFamily="2" charset="0"/>
              </a:rPr>
              <a:t> – 894 km.</a:t>
            </a:r>
            <a:endParaRPr lang="ka-GE" sz="800" b="1" i="1" u="sng" dirty="0">
              <a:solidFill>
                <a:srgbClr val="FF7C80"/>
              </a:solidFill>
            </a:endParaRPr>
          </a:p>
          <a:p>
            <a:pPr marL="457200" lvl="0" indent="-96838">
              <a:buFont typeface="Arial" panose="020B0604020202020204" pitchFamily="34" charset="0"/>
              <a:buChar char="•"/>
            </a:pPr>
            <a:r>
              <a:rPr lang="ka-GE" sz="700" dirty="0"/>
              <a:t>ყაზბეგი</a:t>
            </a:r>
            <a:endParaRPr lang="en-US" sz="700" dirty="0"/>
          </a:p>
          <a:p>
            <a:pPr algn="r"/>
            <a:endParaRPr lang="ru-RU" sz="800" dirty="0"/>
          </a:p>
        </p:txBody>
      </p:sp>
      <p:grpSp>
        <p:nvGrpSpPr>
          <p:cNvPr id="74" name="Group 73"/>
          <p:cNvGrpSpPr/>
          <p:nvPr/>
        </p:nvGrpSpPr>
        <p:grpSpPr>
          <a:xfrm>
            <a:off x="7326455" y="1320660"/>
            <a:ext cx="284198" cy="281539"/>
            <a:chOff x="7477420" y="2661667"/>
            <a:chExt cx="397026" cy="401166"/>
          </a:xfrm>
        </p:grpSpPr>
        <p:sp>
          <p:nvSpPr>
            <p:cNvPr id="75" name="Teardrop 74"/>
            <p:cNvSpPr/>
            <p:nvPr/>
          </p:nvSpPr>
          <p:spPr>
            <a:xfrm rot="8275229">
              <a:off x="7477420" y="2661667"/>
              <a:ext cx="397026" cy="401166"/>
            </a:xfrm>
            <a:prstGeom prst="teardrop">
              <a:avLst>
                <a:gd name="adj" fmla="val 141512"/>
              </a:avLst>
            </a:prstGeom>
            <a:solidFill>
              <a:srgbClr val="FF7C80"/>
            </a:solidFill>
            <a:ln>
              <a:solidFill>
                <a:srgbClr val="FF7C80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Flowchart: Connector 75"/>
            <p:cNvSpPr/>
            <p:nvPr/>
          </p:nvSpPr>
          <p:spPr>
            <a:xfrm>
              <a:off x="7589452" y="2779659"/>
              <a:ext cx="172961" cy="174246"/>
            </a:xfrm>
            <a:prstGeom prst="flowChartConnec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1" name="Group 130"/>
          <p:cNvGrpSpPr/>
          <p:nvPr/>
        </p:nvGrpSpPr>
        <p:grpSpPr>
          <a:xfrm>
            <a:off x="8673307" y="2301641"/>
            <a:ext cx="284198" cy="281539"/>
            <a:chOff x="7477420" y="2661667"/>
            <a:chExt cx="397026" cy="401166"/>
          </a:xfrm>
        </p:grpSpPr>
        <p:sp>
          <p:nvSpPr>
            <p:cNvPr id="136" name="Teardrop 135"/>
            <p:cNvSpPr/>
            <p:nvPr/>
          </p:nvSpPr>
          <p:spPr>
            <a:xfrm rot="8275229">
              <a:off x="7477420" y="2661667"/>
              <a:ext cx="397026" cy="401166"/>
            </a:xfrm>
            <a:prstGeom prst="teardrop">
              <a:avLst>
                <a:gd name="adj" fmla="val 141512"/>
              </a:avLst>
            </a:prstGeom>
            <a:solidFill>
              <a:srgbClr val="FF7C80"/>
            </a:solidFill>
            <a:ln>
              <a:solidFill>
                <a:srgbClr val="FF7C80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" name="Flowchart: Connector 136"/>
            <p:cNvSpPr/>
            <p:nvPr/>
          </p:nvSpPr>
          <p:spPr>
            <a:xfrm>
              <a:off x="7589452" y="2779659"/>
              <a:ext cx="172961" cy="174246"/>
            </a:xfrm>
            <a:prstGeom prst="flowChartConnec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1" name="Group 140"/>
          <p:cNvGrpSpPr/>
          <p:nvPr/>
        </p:nvGrpSpPr>
        <p:grpSpPr>
          <a:xfrm>
            <a:off x="7668361" y="2389738"/>
            <a:ext cx="284198" cy="281539"/>
            <a:chOff x="7477420" y="2661667"/>
            <a:chExt cx="397026" cy="401166"/>
          </a:xfrm>
        </p:grpSpPr>
        <p:sp>
          <p:nvSpPr>
            <p:cNvPr id="142" name="Teardrop 141"/>
            <p:cNvSpPr/>
            <p:nvPr/>
          </p:nvSpPr>
          <p:spPr>
            <a:xfrm rot="8275229">
              <a:off x="7477420" y="2661667"/>
              <a:ext cx="397026" cy="401166"/>
            </a:xfrm>
            <a:prstGeom prst="teardrop">
              <a:avLst>
                <a:gd name="adj" fmla="val 141512"/>
              </a:avLst>
            </a:prstGeom>
            <a:solidFill>
              <a:srgbClr val="FF7C80"/>
            </a:solidFill>
            <a:ln>
              <a:solidFill>
                <a:srgbClr val="FF7C80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" name="Flowchart: Connector 145"/>
            <p:cNvSpPr/>
            <p:nvPr/>
          </p:nvSpPr>
          <p:spPr>
            <a:xfrm>
              <a:off x="7589452" y="2779659"/>
              <a:ext cx="172961" cy="174246"/>
            </a:xfrm>
            <a:prstGeom prst="flowChartConnec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7" name="Group 146"/>
          <p:cNvGrpSpPr/>
          <p:nvPr/>
        </p:nvGrpSpPr>
        <p:grpSpPr>
          <a:xfrm>
            <a:off x="6984998" y="1956519"/>
            <a:ext cx="284198" cy="281539"/>
            <a:chOff x="7477420" y="2661667"/>
            <a:chExt cx="397026" cy="401166"/>
          </a:xfrm>
        </p:grpSpPr>
        <p:sp>
          <p:nvSpPr>
            <p:cNvPr id="152" name="Teardrop 151"/>
            <p:cNvSpPr/>
            <p:nvPr/>
          </p:nvSpPr>
          <p:spPr>
            <a:xfrm rot="8275229">
              <a:off x="7477420" y="2661667"/>
              <a:ext cx="397026" cy="401166"/>
            </a:xfrm>
            <a:prstGeom prst="teardrop">
              <a:avLst>
                <a:gd name="adj" fmla="val 141512"/>
              </a:avLst>
            </a:prstGeom>
            <a:solidFill>
              <a:srgbClr val="FF7C80"/>
            </a:solidFill>
            <a:ln>
              <a:solidFill>
                <a:srgbClr val="FF7C80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" name="Flowchart: Connector 152"/>
            <p:cNvSpPr/>
            <p:nvPr/>
          </p:nvSpPr>
          <p:spPr>
            <a:xfrm>
              <a:off x="7589452" y="2779659"/>
              <a:ext cx="172961" cy="174246"/>
            </a:xfrm>
            <a:prstGeom prst="flowChartConnec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4" name="TextBox 153"/>
          <p:cNvSpPr txBox="1"/>
          <p:nvPr/>
        </p:nvSpPr>
        <p:spPr>
          <a:xfrm>
            <a:off x="5052094" y="2196965"/>
            <a:ext cx="1140954" cy="5886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defTabSz="685800" latinLnBrk="0"/>
            <a:r>
              <a:rPr lang="en-US" sz="750" b="1" u="sng" dirty="0" err="1">
                <a:solidFill>
                  <a:srgbClr val="FF7C80"/>
                </a:solidFill>
                <a:latin typeface="AcadMtavr" pitchFamily="2" charset="0"/>
              </a:rPr>
              <a:t>TurqeTi</a:t>
            </a:r>
            <a:r>
              <a:rPr lang="en-US" sz="750" b="1" u="sng" dirty="0">
                <a:solidFill>
                  <a:srgbClr val="FF7C80"/>
                </a:solidFill>
                <a:latin typeface="AcadMtavr" pitchFamily="2" charset="0"/>
              </a:rPr>
              <a:t> – 275 km.</a:t>
            </a:r>
            <a:endParaRPr lang="ka-GE" sz="675" b="1" i="1" u="sng" dirty="0">
              <a:solidFill>
                <a:srgbClr val="FF7C80"/>
              </a:solidFill>
              <a:latin typeface="Sylfaen" panose="010A0502050306030303" pitchFamily="18" charset="0"/>
            </a:endParaRPr>
          </a:p>
          <a:p>
            <a:pPr marL="128588" indent="-128588" defTabSz="685800" latinLnBrk="0">
              <a:buFont typeface="Arial" panose="020B0604020202020204" pitchFamily="34" charset="0"/>
              <a:buChar char="•"/>
            </a:pPr>
            <a:r>
              <a:rPr lang="ka-GE" sz="600" dirty="0">
                <a:solidFill>
                  <a:prstClr val="black"/>
                </a:solidFill>
                <a:latin typeface="Sylfaen" panose="010A0502050306030303" pitchFamily="18" charset="0"/>
              </a:rPr>
              <a:t>სარფი</a:t>
            </a:r>
            <a:endParaRPr lang="en-US" sz="600" dirty="0">
              <a:solidFill>
                <a:prstClr val="black"/>
              </a:solidFill>
              <a:latin typeface="Calibri" panose="020F0502020204030204"/>
            </a:endParaRPr>
          </a:p>
          <a:p>
            <a:pPr marL="128588" indent="-128588" defTabSz="685800" latinLnBrk="0">
              <a:buFont typeface="Arial" panose="020B0604020202020204" pitchFamily="34" charset="0"/>
              <a:buChar char="•"/>
            </a:pPr>
            <a:r>
              <a:rPr lang="ka-GE" sz="600" dirty="0">
                <a:solidFill>
                  <a:prstClr val="black"/>
                </a:solidFill>
                <a:latin typeface="Sylfaen" panose="010A0502050306030303" pitchFamily="18" charset="0"/>
              </a:rPr>
              <a:t>ვალე</a:t>
            </a:r>
            <a:endParaRPr lang="en-US" sz="600" dirty="0">
              <a:solidFill>
                <a:prstClr val="black"/>
              </a:solidFill>
              <a:latin typeface="Calibri" panose="020F0502020204030204"/>
            </a:endParaRPr>
          </a:p>
          <a:p>
            <a:pPr marL="128588" indent="-128588" defTabSz="685800" latinLnBrk="0">
              <a:buFont typeface="Arial" panose="020B0604020202020204" pitchFamily="34" charset="0"/>
              <a:buChar char="•"/>
            </a:pPr>
            <a:r>
              <a:rPr lang="ka-GE" sz="600" dirty="0">
                <a:solidFill>
                  <a:prstClr val="black"/>
                </a:solidFill>
                <a:latin typeface="Sylfaen" panose="010A0502050306030303" pitchFamily="18" charset="0"/>
              </a:rPr>
              <a:t>კარწახი</a:t>
            </a:r>
            <a:endParaRPr lang="en-US" sz="600" dirty="0">
              <a:solidFill>
                <a:prstClr val="black"/>
              </a:solidFill>
              <a:latin typeface="Calibri" panose="020F0502020204030204"/>
            </a:endParaRPr>
          </a:p>
          <a:p>
            <a:pPr algn="r" defTabSz="685800" latinLnBrk="0"/>
            <a:endParaRPr lang="ru-RU" sz="675" dirty="0">
              <a:solidFill>
                <a:prstClr val="black"/>
              </a:solidFill>
              <a:latin typeface="Calibri" panose="020F0502020204030204"/>
            </a:endParaRPr>
          </a:p>
        </p:txBody>
      </p:sp>
      <p:grpSp>
        <p:nvGrpSpPr>
          <p:cNvPr id="155" name="Group 154"/>
          <p:cNvGrpSpPr/>
          <p:nvPr/>
        </p:nvGrpSpPr>
        <p:grpSpPr>
          <a:xfrm rot="10800000" flipV="1">
            <a:off x="6131614" y="2164577"/>
            <a:ext cx="920694" cy="166752"/>
            <a:chOff x="7764240" y="5133982"/>
            <a:chExt cx="1693203" cy="1085191"/>
          </a:xfrm>
        </p:grpSpPr>
        <p:cxnSp>
          <p:nvCxnSpPr>
            <p:cNvPr id="156" name="Straight Connector 155"/>
            <p:cNvCxnSpPr/>
            <p:nvPr/>
          </p:nvCxnSpPr>
          <p:spPr>
            <a:xfrm flipH="1" flipV="1">
              <a:off x="7764240" y="5133982"/>
              <a:ext cx="889671" cy="1085191"/>
            </a:xfrm>
            <a:prstGeom prst="line">
              <a:avLst/>
            </a:prstGeom>
            <a:ln w="12700">
              <a:solidFill>
                <a:srgbClr val="FF7C80">
                  <a:alpha val="7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7" name="Straight Connector 156"/>
            <p:cNvCxnSpPr/>
            <p:nvPr/>
          </p:nvCxnSpPr>
          <p:spPr>
            <a:xfrm flipH="1">
              <a:off x="8650157" y="6205564"/>
              <a:ext cx="807286" cy="0"/>
            </a:xfrm>
            <a:prstGeom prst="line">
              <a:avLst/>
            </a:prstGeom>
            <a:ln w="12700">
              <a:solidFill>
                <a:srgbClr val="FF7C80">
                  <a:alpha val="7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8" name="TextBox 157"/>
          <p:cNvSpPr txBox="1"/>
          <p:nvPr/>
        </p:nvSpPr>
        <p:spPr>
          <a:xfrm>
            <a:off x="6307187" y="2929095"/>
            <a:ext cx="1101473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 latinLnBrk="0"/>
            <a:r>
              <a:rPr lang="en-US" sz="750" b="1" u="sng" dirty="0" err="1">
                <a:solidFill>
                  <a:srgbClr val="FF7C80"/>
                </a:solidFill>
                <a:latin typeface="AcadMtavr" pitchFamily="2" charset="0"/>
              </a:rPr>
              <a:t>somxeTi</a:t>
            </a:r>
            <a:r>
              <a:rPr lang="en-US" sz="750" b="1" u="sng" dirty="0">
                <a:solidFill>
                  <a:srgbClr val="FF7C80"/>
                </a:solidFill>
                <a:latin typeface="AcadMtavr" pitchFamily="2" charset="0"/>
              </a:rPr>
              <a:t> – 224 km.</a:t>
            </a:r>
            <a:endParaRPr lang="ka-GE" sz="675" b="1" i="1" u="sng" dirty="0">
              <a:solidFill>
                <a:srgbClr val="FF7C80"/>
              </a:solidFill>
              <a:latin typeface="Sylfaen" panose="010A0502050306030303" pitchFamily="18" charset="0"/>
            </a:endParaRPr>
          </a:p>
          <a:p>
            <a:pPr marL="128588" indent="-128588" defTabSz="685800" latinLnBrk="0">
              <a:buFont typeface="Arial" panose="020B0604020202020204" pitchFamily="34" charset="0"/>
              <a:buChar char="•"/>
            </a:pPr>
            <a:r>
              <a:rPr lang="ka-GE" sz="600" dirty="0">
                <a:solidFill>
                  <a:prstClr val="black"/>
                </a:solidFill>
                <a:latin typeface="Sylfaen" panose="010A0502050306030303" pitchFamily="18" charset="0"/>
              </a:rPr>
              <a:t>სადახლო</a:t>
            </a:r>
            <a:endParaRPr lang="en-US" sz="600" dirty="0">
              <a:solidFill>
                <a:prstClr val="black"/>
              </a:solidFill>
              <a:latin typeface="Calibri" panose="020F0502020204030204"/>
            </a:endParaRPr>
          </a:p>
          <a:p>
            <a:pPr marL="128588" indent="-128588" defTabSz="685800" latinLnBrk="0">
              <a:buFont typeface="Arial" panose="020B0604020202020204" pitchFamily="34" charset="0"/>
              <a:buChar char="•"/>
            </a:pPr>
            <a:r>
              <a:rPr lang="ka-GE" sz="600" dirty="0">
                <a:solidFill>
                  <a:prstClr val="black"/>
                </a:solidFill>
                <a:latin typeface="Sylfaen" panose="010A0502050306030303" pitchFamily="18" charset="0"/>
              </a:rPr>
              <a:t>ახკერპი</a:t>
            </a:r>
            <a:endParaRPr lang="en-US" sz="600" dirty="0">
              <a:solidFill>
                <a:prstClr val="black"/>
              </a:solidFill>
              <a:latin typeface="Calibri" panose="020F0502020204030204"/>
            </a:endParaRPr>
          </a:p>
          <a:p>
            <a:pPr marL="128588" indent="-128588" defTabSz="685800" latinLnBrk="0">
              <a:buFont typeface="Arial" panose="020B0604020202020204" pitchFamily="34" charset="0"/>
              <a:buChar char="•"/>
            </a:pPr>
            <a:r>
              <a:rPr lang="ka-GE" sz="600" dirty="0">
                <a:solidFill>
                  <a:prstClr val="black"/>
                </a:solidFill>
                <a:latin typeface="Sylfaen" panose="010A0502050306030303" pitchFamily="18" charset="0"/>
              </a:rPr>
              <a:t>გუგუთი</a:t>
            </a:r>
            <a:endParaRPr lang="en-US" sz="600" dirty="0">
              <a:solidFill>
                <a:prstClr val="black"/>
              </a:solidFill>
              <a:latin typeface="Calibri" panose="020F0502020204030204"/>
            </a:endParaRPr>
          </a:p>
          <a:p>
            <a:pPr marL="128588" indent="-128588" defTabSz="685800" latinLnBrk="0">
              <a:buFont typeface="Arial" panose="020B0604020202020204" pitchFamily="34" charset="0"/>
              <a:buChar char="•"/>
            </a:pPr>
            <a:r>
              <a:rPr lang="ka-GE" sz="600" dirty="0" smtClean="0">
                <a:solidFill>
                  <a:prstClr val="black"/>
                </a:solidFill>
                <a:latin typeface="Sylfaen" panose="010A0502050306030303" pitchFamily="18" charset="0"/>
              </a:rPr>
              <a:t>ნინოწმინდა</a:t>
            </a:r>
            <a:endParaRPr lang="ru-RU" sz="675" i="1" dirty="0">
              <a:solidFill>
                <a:srgbClr val="FF0000"/>
              </a:solidFill>
              <a:latin typeface="Calibri" panose="020F0502020204030204"/>
            </a:endParaRPr>
          </a:p>
          <a:p>
            <a:pPr defTabSz="685800" latinLnBrk="0"/>
            <a:endParaRPr lang="ru-RU" sz="675" dirty="0">
              <a:solidFill>
                <a:prstClr val="black"/>
              </a:solidFill>
              <a:latin typeface="Calibri" panose="020F0502020204030204"/>
            </a:endParaRPr>
          </a:p>
        </p:txBody>
      </p:sp>
      <p:grpSp>
        <p:nvGrpSpPr>
          <p:cNvPr id="159" name="Group 158"/>
          <p:cNvGrpSpPr/>
          <p:nvPr/>
        </p:nvGrpSpPr>
        <p:grpSpPr>
          <a:xfrm rot="10800000" flipV="1">
            <a:off x="7363533" y="2624181"/>
            <a:ext cx="382315" cy="436259"/>
            <a:chOff x="7764240" y="5133982"/>
            <a:chExt cx="1693203" cy="1085191"/>
          </a:xfrm>
        </p:grpSpPr>
        <p:cxnSp>
          <p:nvCxnSpPr>
            <p:cNvPr id="160" name="Straight Connector 159"/>
            <p:cNvCxnSpPr/>
            <p:nvPr/>
          </p:nvCxnSpPr>
          <p:spPr>
            <a:xfrm flipH="1" flipV="1">
              <a:off x="7764240" y="5133982"/>
              <a:ext cx="889671" cy="1085191"/>
            </a:xfrm>
            <a:prstGeom prst="line">
              <a:avLst/>
            </a:prstGeom>
            <a:ln w="12700">
              <a:solidFill>
                <a:srgbClr val="FF7C80">
                  <a:alpha val="7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1" name="Straight Connector 160"/>
            <p:cNvCxnSpPr/>
            <p:nvPr/>
          </p:nvCxnSpPr>
          <p:spPr>
            <a:xfrm flipH="1">
              <a:off x="8650157" y="6205564"/>
              <a:ext cx="807286" cy="0"/>
            </a:xfrm>
            <a:prstGeom prst="line">
              <a:avLst/>
            </a:prstGeom>
            <a:ln w="12700">
              <a:solidFill>
                <a:srgbClr val="FF7C80">
                  <a:alpha val="7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2" name="Group 161"/>
          <p:cNvGrpSpPr/>
          <p:nvPr/>
        </p:nvGrpSpPr>
        <p:grpSpPr>
          <a:xfrm>
            <a:off x="8811211" y="2543533"/>
            <a:ext cx="1045999" cy="385561"/>
            <a:chOff x="7683164" y="5130813"/>
            <a:chExt cx="1696957" cy="1085191"/>
          </a:xfrm>
        </p:grpSpPr>
        <p:cxnSp>
          <p:nvCxnSpPr>
            <p:cNvPr id="163" name="Straight Connector 162"/>
            <p:cNvCxnSpPr/>
            <p:nvPr/>
          </p:nvCxnSpPr>
          <p:spPr>
            <a:xfrm flipH="1" flipV="1">
              <a:off x="7683164" y="5130813"/>
              <a:ext cx="889671" cy="1085191"/>
            </a:xfrm>
            <a:prstGeom prst="line">
              <a:avLst/>
            </a:prstGeom>
            <a:ln w="12700">
              <a:solidFill>
                <a:srgbClr val="FF7C8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4" name="Straight Connector 163"/>
            <p:cNvCxnSpPr/>
            <p:nvPr/>
          </p:nvCxnSpPr>
          <p:spPr>
            <a:xfrm flipH="1">
              <a:off x="8572835" y="6209794"/>
              <a:ext cx="807286" cy="0"/>
            </a:xfrm>
            <a:prstGeom prst="line">
              <a:avLst/>
            </a:prstGeom>
            <a:ln w="12700">
              <a:solidFill>
                <a:srgbClr val="FF7C8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5" name="TextBox 164"/>
          <p:cNvSpPr txBox="1"/>
          <p:nvPr/>
        </p:nvSpPr>
        <p:spPr>
          <a:xfrm>
            <a:off x="9746293" y="2856706"/>
            <a:ext cx="1357341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 latinLnBrk="0"/>
            <a:r>
              <a:rPr lang="en-US" sz="750" b="1" u="sng" dirty="0" err="1">
                <a:solidFill>
                  <a:srgbClr val="FF7C80"/>
                </a:solidFill>
                <a:latin typeface="AcadMtavr" pitchFamily="2" charset="0"/>
              </a:rPr>
              <a:t>Aazerbaijani</a:t>
            </a:r>
            <a:r>
              <a:rPr lang="en-US" sz="750" b="1" u="sng" dirty="0">
                <a:solidFill>
                  <a:srgbClr val="FF7C80"/>
                </a:solidFill>
                <a:latin typeface="AcadMtavr" pitchFamily="2" charset="0"/>
              </a:rPr>
              <a:t>	 – 446 km.</a:t>
            </a:r>
            <a:endParaRPr lang="ka-GE" sz="675" b="1" i="1" u="sng" dirty="0">
              <a:solidFill>
                <a:srgbClr val="FF7C80"/>
              </a:solidFill>
              <a:latin typeface="Sylfaen" panose="010A0502050306030303" pitchFamily="18" charset="0"/>
            </a:endParaRPr>
          </a:p>
          <a:p>
            <a:pPr marL="128588" indent="-128588" defTabSz="685800" latinLnBrk="0">
              <a:buFont typeface="Arial" panose="020B0604020202020204" pitchFamily="34" charset="0"/>
              <a:buChar char="•"/>
            </a:pPr>
            <a:r>
              <a:rPr lang="ka-GE" sz="600" dirty="0">
                <a:solidFill>
                  <a:prstClr val="black"/>
                </a:solidFill>
                <a:latin typeface="Sylfaen" panose="010A0502050306030303" pitchFamily="18" charset="0"/>
              </a:rPr>
              <a:t>ცოდნა</a:t>
            </a:r>
            <a:endParaRPr lang="en-US" sz="600" dirty="0">
              <a:solidFill>
                <a:prstClr val="black"/>
              </a:solidFill>
              <a:latin typeface="Calibri" panose="020F0502020204030204"/>
            </a:endParaRPr>
          </a:p>
          <a:p>
            <a:pPr marL="128588" indent="-128588" defTabSz="685800" latinLnBrk="0">
              <a:buFont typeface="Arial" panose="020B0604020202020204" pitchFamily="34" charset="0"/>
              <a:buChar char="•"/>
            </a:pPr>
            <a:r>
              <a:rPr lang="ka-GE" sz="600" dirty="0">
                <a:solidFill>
                  <a:prstClr val="black"/>
                </a:solidFill>
                <a:latin typeface="Sylfaen" panose="010A0502050306030303" pitchFamily="18" charset="0"/>
              </a:rPr>
              <a:t>სამთაწყარო</a:t>
            </a:r>
            <a:endParaRPr lang="en-US" sz="600" dirty="0">
              <a:solidFill>
                <a:prstClr val="black"/>
              </a:solidFill>
              <a:latin typeface="Calibri" panose="020F0502020204030204"/>
            </a:endParaRPr>
          </a:p>
          <a:p>
            <a:pPr marL="128588" indent="-128588" defTabSz="685800" latinLnBrk="0">
              <a:buFont typeface="Arial" panose="020B0604020202020204" pitchFamily="34" charset="0"/>
              <a:buChar char="•"/>
            </a:pPr>
            <a:r>
              <a:rPr lang="ka-GE" sz="600" dirty="0">
                <a:solidFill>
                  <a:prstClr val="black"/>
                </a:solidFill>
                <a:latin typeface="Sylfaen" panose="010A0502050306030303" pitchFamily="18" charset="0"/>
              </a:rPr>
              <a:t>ვახტანგისი</a:t>
            </a:r>
            <a:endParaRPr lang="en-US" sz="600" dirty="0">
              <a:solidFill>
                <a:prstClr val="black"/>
              </a:solidFill>
              <a:latin typeface="Calibri" panose="020F0502020204030204"/>
            </a:endParaRPr>
          </a:p>
          <a:p>
            <a:pPr marL="128588" indent="-128588" defTabSz="685800" latinLnBrk="0">
              <a:buFont typeface="Arial" panose="020B0604020202020204" pitchFamily="34" charset="0"/>
              <a:buChar char="•"/>
            </a:pPr>
            <a:r>
              <a:rPr lang="ka-GE" sz="600" dirty="0">
                <a:solidFill>
                  <a:prstClr val="black"/>
                </a:solidFill>
                <a:latin typeface="Sylfaen" panose="010A0502050306030303" pitchFamily="18" charset="0"/>
              </a:rPr>
              <a:t>წითელი ხიდი</a:t>
            </a:r>
            <a:endParaRPr lang="en-US" sz="600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166" name="Rectangle 165"/>
          <p:cNvSpPr/>
          <p:nvPr/>
        </p:nvSpPr>
        <p:spPr>
          <a:xfrm>
            <a:off x="8415253" y="741176"/>
            <a:ext cx="3434626" cy="646331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defTabSz="685800" latinLnBrk="0">
              <a:lnSpc>
                <a:spcPct val="200000"/>
              </a:lnSpc>
            </a:pPr>
            <a:r>
              <a:rPr lang="ka-GE" sz="900" i="1" u="sng" dirty="0">
                <a:solidFill>
                  <a:prstClr val="black">
                    <a:lumMod val="85000"/>
                    <a:lumOff val="15000"/>
                  </a:prstClr>
                </a:solidFill>
                <a:latin typeface="Amiran" pitchFamily="34" charset="0"/>
              </a:rPr>
              <a:t>სახელმწიფო საზღვრის სიგრძე მეზობელ სახელმწიფოებთან</a:t>
            </a:r>
          </a:p>
          <a:p>
            <a:pPr defTabSz="685800" latinLnBrk="0">
              <a:lnSpc>
                <a:spcPct val="200000"/>
              </a:lnSpc>
            </a:pPr>
            <a:r>
              <a:rPr lang="ka-GE" sz="900" i="1" u="sng" dirty="0">
                <a:solidFill>
                  <a:prstClr val="black">
                    <a:lumMod val="85000"/>
                    <a:lumOff val="15000"/>
                  </a:prstClr>
                </a:solidFill>
                <a:latin typeface="Amiran" pitchFamily="34" charset="0"/>
              </a:rPr>
              <a:t>სასაზღვრო–გამტარი </a:t>
            </a:r>
            <a:r>
              <a:rPr lang="ka-GE" sz="900" i="1" u="sng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Amiran" pitchFamily="34" charset="0"/>
              </a:rPr>
              <a:t>პუნქტები</a:t>
            </a:r>
            <a:endParaRPr lang="en-US" sz="900" i="1" u="sng" dirty="0">
              <a:solidFill>
                <a:prstClr val="black">
                  <a:lumMod val="85000"/>
                  <a:lumOff val="15000"/>
                </a:prstClr>
              </a:solidFill>
              <a:latin typeface="Amiran" pitchFamily="34" charset="0"/>
            </a:endParaRPr>
          </a:p>
        </p:txBody>
      </p:sp>
      <p:sp>
        <p:nvSpPr>
          <p:cNvPr id="167" name="Rectangle 166"/>
          <p:cNvSpPr/>
          <p:nvPr/>
        </p:nvSpPr>
        <p:spPr>
          <a:xfrm>
            <a:off x="4592662" y="2977542"/>
            <a:ext cx="1538323" cy="507831"/>
          </a:xfrm>
          <a:prstGeom prst="rect">
            <a:avLst/>
          </a:prstGeom>
          <a:ln>
            <a:solidFill>
              <a:schemeClr val="bg2">
                <a:lumMod val="10000"/>
              </a:schemeClr>
            </a:solidFill>
            <a:prstDash val="sysDash"/>
          </a:ln>
        </p:spPr>
        <p:txBody>
          <a:bodyPr wrap="square" anchor="t">
            <a:spAutoFit/>
          </a:bodyPr>
          <a:lstStyle/>
          <a:p>
            <a:pPr defTabSz="685800" latinLnBrk="0">
              <a:lnSpc>
                <a:spcPct val="150000"/>
              </a:lnSpc>
            </a:pPr>
            <a:r>
              <a:rPr lang="ka-GE" sz="900" i="1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Amiran" pitchFamily="34" charset="0"/>
              </a:rPr>
              <a:t>საზღვაო საზღვარი</a:t>
            </a:r>
          </a:p>
          <a:p>
            <a:pPr defTabSz="685800" latinLnBrk="0">
              <a:lnSpc>
                <a:spcPct val="150000"/>
              </a:lnSpc>
            </a:pPr>
            <a:r>
              <a:rPr lang="ka-GE" sz="900" i="1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Amiran" pitchFamily="34" charset="0"/>
              </a:rPr>
              <a:t>სანაპირო ზოლი - 309 კმ</a:t>
            </a:r>
            <a:endParaRPr lang="en-US" sz="900" i="1" dirty="0">
              <a:solidFill>
                <a:prstClr val="black">
                  <a:lumMod val="85000"/>
                  <a:lumOff val="15000"/>
                </a:prstClr>
              </a:solidFill>
              <a:latin typeface="Amiran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52042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6 0 L 0.6388 -0.0069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940" y="-3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9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250"/>
                            </p:stCondLst>
                            <p:childTnLst>
                              <p:par>
                                <p:cTn id="1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750"/>
                            </p:stCondLst>
                            <p:childTnLst>
                              <p:par>
                                <p:cTn id="18" presetID="42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500"/>
                            </p:stCondLst>
                            <p:childTnLst>
                              <p:par>
                                <p:cTn id="3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0"/>
                            </p:stCondLst>
                            <p:childTnLst>
                              <p:par>
                                <p:cTn id="3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500"/>
                            </p:stCondLst>
                            <p:childTnLst>
                              <p:par>
                                <p:cTn id="42" presetID="42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9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9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6250"/>
                            </p:stCondLst>
                            <p:childTnLst>
                              <p:par>
                                <p:cTn id="5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6750"/>
                            </p:stCondLst>
                            <p:childTnLst>
                              <p:par>
                                <p:cTn id="6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7250"/>
                            </p:stCondLst>
                            <p:childTnLst>
                              <p:par>
                                <p:cTn id="66" presetID="42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9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3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9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6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8000"/>
                            </p:stCondLst>
                            <p:childTnLst>
                              <p:par>
                                <p:cTn id="7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8500"/>
                            </p:stCondLst>
                            <p:childTnLst>
                              <p:par>
                                <p:cTn id="84" presetID="9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6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9750"/>
                            </p:stCondLst>
                            <p:childTnLst>
                              <p:par>
                                <p:cTn id="88" presetID="47" presetClass="entr" presetSubtype="0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10350"/>
                            </p:stCondLst>
                            <p:childTnLst>
                              <p:par>
                                <p:cTn id="94" presetID="22" presetClass="entr" presetSubtype="2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6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10950"/>
                            </p:stCondLst>
                            <p:childTnLst>
                              <p:par>
                                <p:cTn id="98" presetID="53" presetClass="entr" presetSubtype="16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11550"/>
                            </p:stCondLst>
                            <p:childTnLst>
                              <p:par>
                                <p:cTn id="104" presetID="47" presetClass="entr" presetSubtype="0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12150"/>
                            </p:stCondLst>
                            <p:childTnLst>
                              <p:par>
                                <p:cTn id="110" presetID="22" presetClass="entr" presetSubtype="8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2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12750"/>
                            </p:stCondLst>
                            <p:childTnLst>
                              <p:par>
                                <p:cTn id="114" presetID="53" presetClass="entr" presetSubtype="16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13350"/>
                            </p:stCondLst>
                            <p:childTnLst>
                              <p:par>
                                <p:cTn id="120" presetID="47" presetClass="entr" presetSubtype="0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13950"/>
                            </p:stCondLst>
                            <p:childTnLst>
                              <p:par>
                                <p:cTn id="126" presetID="22" presetClass="entr" presetSubtype="2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8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14550"/>
                            </p:stCondLst>
                            <p:childTnLst>
                              <p:par>
                                <p:cTn id="130" presetID="53" presetClass="entr" presetSubtype="16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4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>
                            <p:stCondLst>
                              <p:cond delay="15150"/>
                            </p:stCondLst>
                            <p:childTnLst>
                              <p:par>
                                <p:cTn id="136" presetID="47" presetClass="entr" presetSubtype="0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15750"/>
                            </p:stCondLst>
                            <p:childTnLst>
                              <p:par>
                                <p:cTn id="142" presetID="22" presetClass="entr" presetSubtype="2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4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>
                            <p:stCondLst>
                              <p:cond delay="16350"/>
                            </p:stCondLst>
                            <p:childTnLst>
                              <p:par>
                                <p:cTn id="146" presetID="53" presetClass="entr" presetSubtype="16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5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0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>
                            <p:stCondLst>
                              <p:cond delay="16950"/>
                            </p:stCondLst>
                            <p:childTnLst>
                              <p:par>
                                <p:cTn id="152" presetID="9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4" dur="75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9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7" dur="75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" grpId="0"/>
      <p:bldP spid="5" grpId="0" animBg="1"/>
      <p:bldP spid="64" grpId="0" animBg="1"/>
      <p:bldP spid="6" grpId="0"/>
      <p:bldP spid="69" grpId="0"/>
      <p:bldP spid="143" grpId="0" animBg="1"/>
      <p:bldP spid="144" grpId="0" animBg="1"/>
      <p:bldP spid="145" grpId="0"/>
      <p:bldP spid="138" grpId="0" animBg="1"/>
      <p:bldP spid="139" grpId="0" animBg="1"/>
      <p:bldP spid="140" grpId="0"/>
      <p:bldP spid="150" grpId="0"/>
      <p:bldP spid="151" grpId="0"/>
      <p:bldP spid="130" grpId="0"/>
      <p:bldP spid="154" grpId="0"/>
      <p:bldP spid="158" grpId="0"/>
      <p:bldP spid="165" grpId="0"/>
      <p:bldP spid="166" grpId="0"/>
      <p:bldP spid="16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3068" y="-128336"/>
            <a:ext cx="13464758" cy="6858000"/>
            <a:chOff x="-14493398" y="569494"/>
            <a:chExt cx="13464758" cy="6858000"/>
          </a:xfrm>
        </p:grpSpPr>
        <p:sp>
          <p:nvSpPr>
            <p:cNvPr id="132" name="Rectangle 131"/>
            <p:cNvSpPr/>
            <p:nvPr/>
          </p:nvSpPr>
          <p:spPr>
            <a:xfrm>
              <a:off x="-14493398" y="569494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3" name="Freeform 132"/>
            <p:cNvSpPr/>
            <p:nvPr/>
          </p:nvSpPr>
          <p:spPr>
            <a:xfrm>
              <a:off x="-3517008" y="2878742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99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4" name="TextBox 133"/>
            <p:cNvSpPr txBox="1"/>
            <p:nvPr/>
          </p:nvSpPr>
          <p:spPr>
            <a:xfrm rot="16200000">
              <a:off x="-3763185" y="3952126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35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3126355" y="3951941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24" name="Group 123"/>
          <p:cNvGrpSpPr/>
          <p:nvPr/>
        </p:nvGrpSpPr>
        <p:grpSpPr>
          <a:xfrm>
            <a:off x="-8155170" y="-128336"/>
            <a:ext cx="13464758" cy="6858000"/>
            <a:chOff x="0" y="0"/>
            <a:chExt cx="13464758" cy="6858000"/>
          </a:xfrm>
        </p:grpSpPr>
        <p:sp>
          <p:nvSpPr>
            <p:cNvPr id="125" name="Rectangle 12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6" name="Freeform 12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7C8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7" name="TextBox 12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2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400382" y="3350302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9" name="Group 118"/>
          <p:cNvGrpSpPr/>
          <p:nvPr/>
        </p:nvGrpSpPr>
        <p:grpSpPr>
          <a:xfrm>
            <a:off x="-8513202" y="-128336"/>
            <a:ext cx="13464758" cy="6858000"/>
            <a:chOff x="0" y="0"/>
            <a:chExt cx="13464758" cy="6858000"/>
          </a:xfrm>
        </p:grpSpPr>
        <p:sp>
          <p:nvSpPr>
            <p:cNvPr id="120" name="Rectangle 11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1" name="Freeform 12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2" name="TextBox 121"/>
            <p:cNvSpPr txBox="1"/>
            <p:nvPr/>
          </p:nvSpPr>
          <p:spPr>
            <a:xfrm rot="16200000">
              <a:off x="10730211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  <a:endParaRPr lang="en-US" sz="1600" dirty="0">
                <a:solidFill>
                  <a:schemeClr val="bg1"/>
                </a:solidFill>
                <a:latin typeface="Sylfaen" panose="010A0502050306030303" pitchFamily="18" charset="0"/>
              </a:endParaRPr>
            </a:p>
          </p:txBody>
        </p:sp>
        <p:pic>
          <p:nvPicPr>
            <p:cNvPr id="12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400381" y="3350302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4" name="Group 113"/>
          <p:cNvGrpSpPr/>
          <p:nvPr/>
        </p:nvGrpSpPr>
        <p:grpSpPr>
          <a:xfrm>
            <a:off x="-8885092" y="-128336"/>
            <a:ext cx="13464758" cy="6858000"/>
            <a:chOff x="0" y="0"/>
            <a:chExt cx="13464758" cy="6858000"/>
          </a:xfrm>
        </p:grpSpPr>
        <p:sp>
          <p:nvSpPr>
            <p:cNvPr id="115" name="Rectangle 1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6" name="Freeform 11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7" name="TextBox 116"/>
            <p:cNvSpPr txBox="1"/>
            <p:nvPr/>
          </p:nvSpPr>
          <p:spPr>
            <a:xfrm rot="16200000">
              <a:off x="10730211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  <a:endParaRPr lang="en-US" sz="1600" dirty="0">
                <a:solidFill>
                  <a:schemeClr val="bg1"/>
                </a:solidFill>
                <a:latin typeface="Sylfaen" panose="010A0502050306030303" pitchFamily="18" charset="0"/>
              </a:endParaRPr>
            </a:p>
          </p:txBody>
        </p:sp>
        <p:pic>
          <p:nvPicPr>
            <p:cNvPr id="11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9" name="Group 108"/>
          <p:cNvGrpSpPr/>
          <p:nvPr/>
        </p:nvGrpSpPr>
        <p:grpSpPr>
          <a:xfrm>
            <a:off x="-9258682" y="-128336"/>
            <a:ext cx="13464758" cy="6858000"/>
            <a:chOff x="0" y="0"/>
            <a:chExt cx="13464758" cy="6858000"/>
          </a:xfrm>
        </p:grpSpPr>
        <p:sp>
          <p:nvSpPr>
            <p:cNvPr id="110" name="Rectangle 10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1" name="Freeform 11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2" name="TextBox 11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  <a:endParaRPr lang="en-US" sz="1600" dirty="0">
                <a:solidFill>
                  <a:schemeClr val="bg1"/>
                </a:solidFill>
                <a:latin typeface="Sylfaen" panose="010A0502050306030303" pitchFamily="18" charset="0"/>
              </a:endParaRPr>
            </a:p>
          </p:txBody>
        </p:sp>
        <p:pic>
          <p:nvPicPr>
            <p:cNvPr id="11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4" name="Group 103"/>
          <p:cNvGrpSpPr/>
          <p:nvPr/>
        </p:nvGrpSpPr>
        <p:grpSpPr>
          <a:xfrm>
            <a:off x="-9605489" y="-128336"/>
            <a:ext cx="13464758" cy="6858000"/>
            <a:chOff x="0" y="0"/>
            <a:chExt cx="13464758" cy="6858000"/>
          </a:xfrm>
        </p:grpSpPr>
        <p:sp>
          <p:nvSpPr>
            <p:cNvPr id="105" name="Rectangle 10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6" name="Freeform 10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7" name="TextBox 10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  <a:endParaRPr lang="en-US" sz="1600" dirty="0">
                <a:solidFill>
                  <a:schemeClr val="bg1"/>
                </a:solidFill>
                <a:latin typeface="Sylfaen" panose="010A0502050306030303" pitchFamily="18" charset="0"/>
              </a:endParaRPr>
            </a:p>
          </p:txBody>
        </p:sp>
        <p:pic>
          <p:nvPicPr>
            <p:cNvPr id="10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99" name="Group 98"/>
          <p:cNvGrpSpPr/>
          <p:nvPr/>
        </p:nvGrpSpPr>
        <p:grpSpPr>
          <a:xfrm>
            <a:off x="-9944044" y="-128336"/>
            <a:ext cx="13464758" cy="6858000"/>
            <a:chOff x="0" y="0"/>
            <a:chExt cx="13464758" cy="6858000"/>
          </a:xfrm>
        </p:grpSpPr>
        <p:sp>
          <p:nvSpPr>
            <p:cNvPr id="100" name="Rectangle 9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1" name="Freeform 10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6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2" name="TextBox 10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  <a:endParaRPr lang="en-US" sz="1600" dirty="0">
                <a:solidFill>
                  <a:schemeClr val="bg1"/>
                </a:solidFill>
                <a:latin typeface="Sylfaen" panose="010A0502050306030303" pitchFamily="18" charset="0"/>
              </a:endParaRPr>
            </a:p>
          </p:txBody>
        </p:sp>
        <p:pic>
          <p:nvPicPr>
            <p:cNvPr id="10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94" name="Group 93"/>
          <p:cNvGrpSpPr/>
          <p:nvPr/>
        </p:nvGrpSpPr>
        <p:grpSpPr>
          <a:xfrm>
            <a:off x="-10302077" y="-128336"/>
            <a:ext cx="13464758" cy="6858000"/>
            <a:chOff x="0" y="0"/>
            <a:chExt cx="13464758" cy="6858000"/>
          </a:xfrm>
        </p:grpSpPr>
        <p:sp>
          <p:nvSpPr>
            <p:cNvPr id="95" name="Rectangle 9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Freeform 9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00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TextBox 9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  <a:endParaRPr lang="en-US" sz="1600" dirty="0">
                <a:solidFill>
                  <a:schemeClr val="bg1"/>
                </a:solidFill>
                <a:latin typeface="Sylfaen" panose="010A0502050306030303" pitchFamily="18" charset="0"/>
              </a:endParaRPr>
            </a:p>
          </p:txBody>
        </p:sp>
        <p:pic>
          <p:nvPicPr>
            <p:cNvPr id="9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9" name="Group 88"/>
          <p:cNvGrpSpPr/>
          <p:nvPr/>
        </p:nvGrpSpPr>
        <p:grpSpPr>
          <a:xfrm>
            <a:off x="-10645235" y="-128336"/>
            <a:ext cx="13464758" cy="6858000"/>
            <a:chOff x="0" y="0"/>
            <a:chExt cx="13464758" cy="6858000"/>
          </a:xfrm>
        </p:grpSpPr>
        <p:sp>
          <p:nvSpPr>
            <p:cNvPr id="90" name="Rectangle 8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1" name="Freeform 9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3333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2" name="TextBox 9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  <a:endParaRPr lang="en-US" sz="1600" dirty="0">
                <a:solidFill>
                  <a:schemeClr val="bg1"/>
                </a:solidFill>
                <a:latin typeface="Sylfaen" panose="010A0502050306030303" pitchFamily="18" charset="0"/>
              </a:endParaRPr>
            </a:p>
          </p:txBody>
        </p:sp>
        <p:pic>
          <p:nvPicPr>
            <p:cNvPr id="9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4" name="Group 83"/>
          <p:cNvGrpSpPr/>
          <p:nvPr/>
        </p:nvGrpSpPr>
        <p:grpSpPr>
          <a:xfrm>
            <a:off x="-11030957" y="-128336"/>
            <a:ext cx="13464758" cy="6858000"/>
            <a:chOff x="0" y="0"/>
            <a:chExt cx="13464758" cy="6858000"/>
          </a:xfrm>
        </p:grpSpPr>
        <p:sp>
          <p:nvSpPr>
            <p:cNvPr id="85" name="Rectangle 8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6" name="Freeform 8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CC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7" name="TextBox 86"/>
            <p:cNvSpPr txBox="1"/>
            <p:nvPr/>
          </p:nvSpPr>
          <p:spPr>
            <a:xfrm rot="16200000">
              <a:off x="107302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  <a:endParaRPr lang="en-US" sz="1600" dirty="0">
                <a:solidFill>
                  <a:schemeClr val="bg1"/>
                </a:solidFill>
                <a:latin typeface="Sylfaen" panose="010A0502050306030303" pitchFamily="18" charset="0"/>
              </a:endParaRPr>
            </a:p>
          </p:txBody>
        </p:sp>
        <p:pic>
          <p:nvPicPr>
            <p:cNvPr id="8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79" name="Group 78"/>
          <p:cNvGrpSpPr/>
          <p:nvPr/>
        </p:nvGrpSpPr>
        <p:grpSpPr>
          <a:xfrm>
            <a:off x="-11389655" y="-121601"/>
            <a:ext cx="13464758" cy="6858000"/>
            <a:chOff x="0" y="0"/>
            <a:chExt cx="13464758" cy="6858000"/>
          </a:xfrm>
        </p:grpSpPr>
        <p:sp>
          <p:nvSpPr>
            <p:cNvPr id="80" name="Rectangle 7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1" name="Freeform 8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2" name="TextBox 81"/>
            <p:cNvSpPr txBox="1"/>
            <p:nvPr/>
          </p:nvSpPr>
          <p:spPr>
            <a:xfrm rot="16200000">
              <a:off x="107302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  <a:endParaRPr lang="en-US" sz="1600" dirty="0">
                <a:solidFill>
                  <a:schemeClr val="bg1"/>
                </a:solidFill>
                <a:latin typeface="Sylfaen" panose="010A0502050306030303" pitchFamily="18" charset="0"/>
              </a:endParaRPr>
            </a:p>
          </p:txBody>
        </p:sp>
        <p:pic>
          <p:nvPicPr>
            <p:cNvPr id="8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37" name="Title 1"/>
          <p:cNvSpPr txBox="1">
            <a:spLocks/>
          </p:cNvSpPr>
          <p:nvPr/>
        </p:nvSpPr>
        <p:spPr>
          <a:xfrm>
            <a:off x="3076748" y="172978"/>
            <a:ext cx="9144000" cy="1328742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ka-GE" sz="3600" b="1" dirty="0" smtClean="0">
                <a:latin typeface="Sylfaen (Headings)"/>
              </a:rPr>
              <a:t>საქართველოს სახელმწიფო საზღვრის კვეთის სტატისტიკა</a:t>
            </a:r>
            <a:br>
              <a:rPr lang="ka-GE" sz="3600" b="1" dirty="0" smtClean="0">
                <a:latin typeface="Sylfaen (Headings)"/>
              </a:rPr>
            </a:br>
            <a:r>
              <a:rPr lang="ka-GE" sz="3600" b="1" dirty="0" smtClean="0">
                <a:latin typeface="Sylfaen (Headings)"/>
              </a:rPr>
              <a:t>სასაზღვრო </a:t>
            </a:r>
            <a:r>
              <a:rPr lang="en-US" sz="3600" b="1" dirty="0" smtClean="0">
                <a:latin typeface="Sylfaen (Headings)"/>
              </a:rPr>
              <a:t>- </a:t>
            </a:r>
            <a:r>
              <a:rPr lang="ka-GE" sz="3600" b="1" dirty="0" smtClean="0">
                <a:latin typeface="Sylfaen (Headings)"/>
              </a:rPr>
              <a:t>გამტარი პუნქტების მიხედვით  </a:t>
            </a:r>
          </a:p>
          <a:p>
            <a:pPr>
              <a:lnSpc>
                <a:spcPct val="150000"/>
              </a:lnSpc>
            </a:pPr>
            <a:r>
              <a:rPr lang="ka-GE" sz="25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Headings)"/>
              </a:rPr>
              <a:t>(დეკემბერი, </a:t>
            </a:r>
            <a:r>
              <a:rPr lang="en-US" sz="25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Headings)"/>
              </a:rPr>
              <a:t>2019 </a:t>
            </a:r>
            <a:r>
              <a:rPr lang="ka-GE" sz="25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Headings)"/>
              </a:rPr>
              <a:t>წელი)</a:t>
            </a:r>
            <a:br>
              <a:rPr lang="ka-GE" sz="25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Headings)"/>
              </a:rPr>
            </a:br>
            <a:endParaRPr lang="en-US" sz="2500" b="1" dirty="0">
              <a:solidFill>
                <a:srgbClr val="FF7C80"/>
              </a:solidFill>
              <a:latin typeface="Sylfaen (Headings)"/>
            </a:endParaRPr>
          </a:p>
        </p:txBody>
      </p:sp>
      <p:graphicFrame>
        <p:nvGraphicFramePr>
          <p:cNvPr id="138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79155291"/>
              </p:ext>
            </p:extLst>
          </p:nvPr>
        </p:nvGraphicFramePr>
        <p:xfrm>
          <a:off x="3493962" y="2558791"/>
          <a:ext cx="8498491" cy="38420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39" name="Content Placeholder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03448917"/>
              </p:ext>
            </p:extLst>
          </p:nvPr>
        </p:nvGraphicFramePr>
        <p:xfrm>
          <a:off x="7645568" y="2849511"/>
          <a:ext cx="2808312" cy="17281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45" name="Round Same Side Corner Rectangle 144"/>
          <p:cNvSpPr/>
          <p:nvPr/>
        </p:nvSpPr>
        <p:spPr>
          <a:xfrm>
            <a:off x="4470508" y="1662429"/>
            <a:ext cx="6205158" cy="915759"/>
          </a:xfrm>
          <a:prstGeom prst="round2SameRect">
            <a:avLst/>
          </a:prstGeom>
          <a:solidFill>
            <a:schemeClr val="accent1">
              <a:lumMod val="60000"/>
              <a:lumOff val="40000"/>
              <a:alpha val="63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ka-GE" sz="1400" dirty="0">
                <a:solidFill>
                  <a:schemeClr val="tx1"/>
                </a:solidFill>
                <a:effectLst>
                  <a:outerShdw blurRad="381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Sylfaen (Headings)"/>
              </a:rPr>
              <a:t>სულ – სახელმწიფო საზღვრის კვეთა </a:t>
            </a:r>
            <a:r>
              <a:rPr lang="ka-GE" sz="1400" b="1" dirty="0" smtClean="0">
                <a:solidFill>
                  <a:schemeClr val="tx1"/>
                </a:solidFill>
                <a:effectLst>
                  <a:outerShdw blurRad="381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Sylfaen (Headings)"/>
              </a:rPr>
              <a:t>განხორციელდა</a:t>
            </a:r>
            <a:r>
              <a:rPr lang="en-US" sz="1400" b="1" dirty="0" smtClean="0">
                <a:solidFill>
                  <a:schemeClr val="tx1"/>
                </a:solidFill>
                <a:effectLst>
                  <a:outerShdw blurRad="381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Sylfaen (Headings)"/>
              </a:rPr>
              <a:t>  </a:t>
            </a:r>
            <a:r>
              <a:rPr lang="en-US" sz="1400" b="1" dirty="0" smtClean="0">
                <a:solidFill>
                  <a:srgbClr val="FF7C80"/>
                </a:solidFill>
                <a:effectLst>
                  <a:outerShdw blurRad="381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Sylfaen (Headings)"/>
              </a:rPr>
              <a:t>2 028</a:t>
            </a:r>
            <a:r>
              <a:rPr lang="ka-GE" sz="1400" b="1" dirty="0" smtClean="0">
                <a:solidFill>
                  <a:srgbClr val="FF7C80"/>
                </a:solidFill>
                <a:effectLst>
                  <a:outerShdw blurRad="381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Sylfaen (Headings)"/>
              </a:rPr>
              <a:t> </a:t>
            </a:r>
            <a:r>
              <a:rPr lang="en-US" sz="1400" b="1" dirty="0" smtClean="0">
                <a:solidFill>
                  <a:srgbClr val="FF7C80"/>
                </a:solidFill>
                <a:effectLst>
                  <a:outerShdw blurRad="381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Sylfaen (Headings)"/>
              </a:rPr>
              <a:t>938 </a:t>
            </a:r>
            <a:r>
              <a:rPr lang="ka-GE" sz="1400" b="1" dirty="0" smtClean="0">
                <a:solidFill>
                  <a:schemeClr val="tx1"/>
                </a:solidFill>
                <a:effectLst>
                  <a:outerShdw blurRad="381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Sylfaen (Headings)"/>
              </a:rPr>
              <a:t>–</a:t>
            </a:r>
            <a:r>
              <a:rPr lang="en-US" sz="1400" b="1" dirty="0">
                <a:solidFill>
                  <a:schemeClr val="tx1"/>
                </a:solidFill>
                <a:effectLst>
                  <a:outerShdw blurRad="381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Sylfaen (Headings)"/>
              </a:rPr>
              <a:t> </a:t>
            </a:r>
            <a:r>
              <a:rPr lang="ka-GE" sz="1400" b="1" dirty="0" smtClean="0">
                <a:solidFill>
                  <a:schemeClr val="tx1"/>
                </a:solidFill>
                <a:effectLst>
                  <a:outerShdw blurRad="381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Sylfaen (Headings)"/>
              </a:rPr>
              <a:t>ჯერ</a:t>
            </a:r>
            <a:r>
              <a:rPr lang="ka-GE" sz="1400" dirty="0" smtClean="0">
                <a:solidFill>
                  <a:schemeClr val="tx1"/>
                </a:solidFill>
                <a:effectLst>
                  <a:outerShdw blurRad="381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Sylfaen (Headings)"/>
              </a:rPr>
              <a:t> </a:t>
            </a:r>
            <a:r>
              <a:rPr lang="ka-GE" sz="1400" dirty="0">
                <a:solidFill>
                  <a:schemeClr val="tx1"/>
                </a:solidFill>
                <a:effectLst>
                  <a:outerShdw blurRad="381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Sylfaen (Headings)"/>
              </a:rPr>
              <a:t>(შემოსვლა + გასვლა</a:t>
            </a:r>
            <a:r>
              <a:rPr lang="ka-GE" sz="1400" dirty="0" smtClean="0">
                <a:solidFill>
                  <a:schemeClr val="tx1"/>
                </a:solidFill>
                <a:effectLst>
                  <a:outerShdw blurRad="381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Sylfaen (Headings)"/>
              </a:rPr>
              <a:t>)</a:t>
            </a:r>
            <a:endParaRPr lang="en-US" sz="1400" dirty="0">
              <a:solidFill>
                <a:schemeClr val="tx1"/>
              </a:solidFill>
              <a:latin typeface="Sylfaen (Headings)"/>
            </a:endParaRPr>
          </a:p>
        </p:txBody>
      </p:sp>
    </p:spTree>
    <p:extLst>
      <p:ext uri="{BB962C8B-B14F-4D97-AF65-F5344CB8AC3E}">
        <p14:creationId xmlns:p14="http://schemas.microsoft.com/office/powerpoint/2010/main" val="18908445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0 L 0.64271 -0.00671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135" y="-3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9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10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250"/>
                            </p:stCondLst>
                            <p:childTnLst>
                              <p:par>
                                <p:cTn id="12" presetID="42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75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75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75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75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75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75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75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75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75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" grpId="0"/>
      <p:bldGraphic spid="138" grpId="0">
        <p:bldAsOne/>
      </p:bldGraphic>
      <p:bldGraphic spid="139" grpId="0">
        <p:bldAsOne/>
      </p:bldGraphic>
      <p:bldP spid="14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12974" y="0"/>
            <a:ext cx="13464758" cy="6858000"/>
            <a:chOff x="-14493398" y="569494"/>
            <a:chExt cx="13464758" cy="6858000"/>
          </a:xfrm>
        </p:grpSpPr>
        <p:sp>
          <p:nvSpPr>
            <p:cNvPr id="132" name="Rectangle 131"/>
            <p:cNvSpPr/>
            <p:nvPr/>
          </p:nvSpPr>
          <p:spPr>
            <a:xfrm>
              <a:off x="-14493398" y="569494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3" name="Freeform 132"/>
            <p:cNvSpPr/>
            <p:nvPr/>
          </p:nvSpPr>
          <p:spPr>
            <a:xfrm>
              <a:off x="-3517008" y="2878742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99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4" name="TextBox 133"/>
            <p:cNvSpPr txBox="1"/>
            <p:nvPr/>
          </p:nvSpPr>
          <p:spPr>
            <a:xfrm rot="16200000">
              <a:off x="-3763185" y="3952126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35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3126355" y="3951941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24" name="Group 123"/>
          <p:cNvGrpSpPr/>
          <p:nvPr/>
        </p:nvGrpSpPr>
        <p:grpSpPr>
          <a:xfrm>
            <a:off x="-285142" y="17928"/>
            <a:ext cx="13464758" cy="6858000"/>
            <a:chOff x="0" y="0"/>
            <a:chExt cx="13464758" cy="6858000"/>
          </a:xfrm>
        </p:grpSpPr>
        <p:sp>
          <p:nvSpPr>
            <p:cNvPr id="125" name="Rectangle 12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6" name="Freeform 12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7C8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7" name="TextBox 12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2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400382" y="3350302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9" name="Group 118"/>
          <p:cNvGrpSpPr/>
          <p:nvPr/>
        </p:nvGrpSpPr>
        <p:grpSpPr>
          <a:xfrm>
            <a:off x="-8541701" y="0"/>
            <a:ext cx="13464758" cy="6858000"/>
            <a:chOff x="0" y="0"/>
            <a:chExt cx="13464758" cy="6858000"/>
          </a:xfrm>
        </p:grpSpPr>
        <p:sp>
          <p:nvSpPr>
            <p:cNvPr id="120" name="Rectangle 11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1" name="Freeform 12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2" name="TextBox 121"/>
            <p:cNvSpPr txBox="1"/>
            <p:nvPr/>
          </p:nvSpPr>
          <p:spPr>
            <a:xfrm rot="16200000">
              <a:off x="10730211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2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400381" y="3350302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4" name="Group 113"/>
          <p:cNvGrpSpPr/>
          <p:nvPr/>
        </p:nvGrpSpPr>
        <p:grpSpPr>
          <a:xfrm>
            <a:off x="-8925619" y="0"/>
            <a:ext cx="13464758" cy="6858000"/>
            <a:chOff x="0" y="0"/>
            <a:chExt cx="13464758" cy="6858000"/>
          </a:xfrm>
        </p:grpSpPr>
        <p:sp>
          <p:nvSpPr>
            <p:cNvPr id="115" name="Rectangle 1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6" name="Freeform 11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7" name="TextBox 116"/>
            <p:cNvSpPr txBox="1"/>
            <p:nvPr/>
          </p:nvSpPr>
          <p:spPr>
            <a:xfrm rot="16200000">
              <a:off x="10730211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1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9" name="Group 108"/>
          <p:cNvGrpSpPr/>
          <p:nvPr/>
        </p:nvGrpSpPr>
        <p:grpSpPr>
          <a:xfrm>
            <a:off x="-9339171" y="0"/>
            <a:ext cx="13464758" cy="6858000"/>
            <a:chOff x="0" y="0"/>
            <a:chExt cx="13464758" cy="6858000"/>
          </a:xfrm>
        </p:grpSpPr>
        <p:sp>
          <p:nvSpPr>
            <p:cNvPr id="110" name="Rectangle 10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1" name="Freeform 11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2" name="TextBox 11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1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4" name="Group 103"/>
          <p:cNvGrpSpPr/>
          <p:nvPr/>
        </p:nvGrpSpPr>
        <p:grpSpPr>
          <a:xfrm>
            <a:off x="-9751288" y="-1"/>
            <a:ext cx="13464758" cy="6858000"/>
            <a:chOff x="0" y="0"/>
            <a:chExt cx="13464758" cy="6858000"/>
          </a:xfrm>
        </p:grpSpPr>
        <p:sp>
          <p:nvSpPr>
            <p:cNvPr id="105" name="Rectangle 10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6" name="Freeform 10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7" name="TextBox 10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0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94" name="Group 93"/>
          <p:cNvGrpSpPr/>
          <p:nvPr/>
        </p:nvGrpSpPr>
        <p:grpSpPr>
          <a:xfrm>
            <a:off x="-10581041" y="0"/>
            <a:ext cx="13464758" cy="6858000"/>
            <a:chOff x="0" y="0"/>
            <a:chExt cx="13464758" cy="6858000"/>
          </a:xfrm>
        </p:grpSpPr>
        <p:sp>
          <p:nvSpPr>
            <p:cNvPr id="95" name="Rectangle 9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Freeform 9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00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TextBox 9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9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9" name="Group 88"/>
          <p:cNvGrpSpPr/>
          <p:nvPr/>
        </p:nvGrpSpPr>
        <p:grpSpPr>
          <a:xfrm>
            <a:off x="-10971642" y="0"/>
            <a:ext cx="13464758" cy="6858000"/>
            <a:chOff x="0" y="0"/>
            <a:chExt cx="13464758" cy="6858000"/>
          </a:xfrm>
        </p:grpSpPr>
        <p:sp>
          <p:nvSpPr>
            <p:cNvPr id="90" name="Rectangle 8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1" name="Freeform 9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3333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2" name="TextBox 9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9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4" name="Group 83"/>
          <p:cNvGrpSpPr/>
          <p:nvPr/>
        </p:nvGrpSpPr>
        <p:grpSpPr>
          <a:xfrm>
            <a:off x="-11396059" y="0"/>
            <a:ext cx="13464758" cy="6858000"/>
            <a:chOff x="0" y="0"/>
            <a:chExt cx="13464758" cy="6858000"/>
          </a:xfrm>
        </p:grpSpPr>
        <p:sp>
          <p:nvSpPr>
            <p:cNvPr id="85" name="Rectangle 8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6" name="Freeform 8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CC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7" name="TextBox 86"/>
            <p:cNvSpPr txBox="1"/>
            <p:nvPr/>
          </p:nvSpPr>
          <p:spPr>
            <a:xfrm rot="16200000">
              <a:off x="107302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8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79" name="Group 78"/>
          <p:cNvGrpSpPr/>
          <p:nvPr/>
        </p:nvGrpSpPr>
        <p:grpSpPr>
          <a:xfrm>
            <a:off x="-11809704" y="0"/>
            <a:ext cx="13464758" cy="6858000"/>
            <a:chOff x="0" y="0"/>
            <a:chExt cx="13464758" cy="6858000"/>
          </a:xfrm>
        </p:grpSpPr>
        <p:sp>
          <p:nvSpPr>
            <p:cNvPr id="80" name="Rectangle 7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1" name="Freeform 8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2" name="TextBox 81"/>
            <p:cNvSpPr txBox="1"/>
            <p:nvPr/>
          </p:nvSpPr>
          <p:spPr>
            <a:xfrm rot="16200000">
              <a:off x="107302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8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61" name="Title 1"/>
          <p:cNvSpPr txBox="1">
            <a:spLocks/>
          </p:cNvSpPr>
          <p:nvPr/>
        </p:nvSpPr>
        <p:spPr>
          <a:xfrm>
            <a:off x="2682566" y="132419"/>
            <a:ext cx="9144000" cy="99826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ka-GE" sz="1100" b="1" dirty="0" smtClean="0"/>
              <a:t/>
            </a:r>
            <a:br>
              <a:rPr lang="ka-GE" sz="1100" b="1" dirty="0" smtClean="0"/>
            </a:br>
            <a:r>
              <a:rPr lang="ka-GE" sz="1400" b="1" dirty="0" smtClean="0">
                <a:latin typeface="Sylfaen (Headings)"/>
              </a:rPr>
              <a:t>საქართველოს სახელმწიფო საზღვარზე გადაადგილებული  </a:t>
            </a:r>
            <a:br>
              <a:rPr lang="ka-GE" sz="1400" b="1" dirty="0" smtClean="0">
                <a:latin typeface="Sylfaen (Headings)"/>
              </a:rPr>
            </a:br>
            <a:r>
              <a:rPr lang="ka-GE" sz="1400" b="1" dirty="0" smtClean="0">
                <a:latin typeface="Sylfaen (Headings)"/>
              </a:rPr>
              <a:t>უცხო ქვეყნის მოქალაქეები</a:t>
            </a:r>
            <a:r>
              <a:rPr lang="ka-GE" sz="1100" b="1" dirty="0" smtClean="0">
                <a:solidFill>
                  <a:srgbClr val="C00000"/>
                </a:solidFill>
                <a:latin typeface="Sylfaen (Headings)"/>
              </a:rPr>
              <a:t/>
            </a:r>
            <a:br>
              <a:rPr lang="ka-GE" sz="1100" b="1" dirty="0" smtClean="0">
                <a:solidFill>
                  <a:srgbClr val="C00000"/>
                </a:solidFill>
                <a:latin typeface="Sylfaen (Headings)"/>
              </a:rPr>
            </a:br>
            <a:endParaRPr lang="en-US" sz="1100" b="1" dirty="0">
              <a:solidFill>
                <a:srgbClr val="C00000"/>
              </a:solidFill>
              <a:latin typeface="Sylfaen (Headings)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6083026" y="1067735"/>
            <a:ext cx="22828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Headings)"/>
              </a:rPr>
              <a:t>(</a:t>
            </a:r>
            <a:r>
              <a:rPr lang="ka-GE" sz="12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Headings)"/>
              </a:rPr>
              <a:t>დეკემბერი, </a:t>
            </a:r>
            <a:r>
              <a:rPr lang="en-US" sz="12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Headings)"/>
              </a:rPr>
              <a:t>2019</a:t>
            </a:r>
            <a:r>
              <a:rPr lang="ka-GE" sz="12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Headings)"/>
              </a:rPr>
              <a:t> წელი</a:t>
            </a:r>
            <a:r>
              <a:rPr lang="en-US" sz="12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Headings)"/>
              </a:rPr>
              <a:t>)</a:t>
            </a:r>
            <a:endParaRPr lang="en-US" sz="1200" b="1" dirty="0">
              <a:solidFill>
                <a:srgbClr val="FF7C8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ylfaen (Headings)"/>
            </a:endParaRPr>
          </a:p>
        </p:txBody>
      </p:sp>
      <p:sp>
        <p:nvSpPr>
          <p:cNvPr id="71" name="Round Same Side Corner Rectangle 70"/>
          <p:cNvSpPr/>
          <p:nvPr/>
        </p:nvSpPr>
        <p:spPr>
          <a:xfrm>
            <a:off x="5006166" y="1606568"/>
            <a:ext cx="1361299" cy="1372540"/>
          </a:xfrm>
          <a:prstGeom prst="round2SameRect">
            <a:avLst>
              <a:gd name="adj1" fmla="val 17911"/>
              <a:gd name="adj2" fmla="val 0"/>
            </a:avLst>
          </a:pr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Freeform 71"/>
          <p:cNvSpPr/>
          <p:nvPr/>
        </p:nvSpPr>
        <p:spPr>
          <a:xfrm rot="10800000">
            <a:off x="5006167" y="2013110"/>
            <a:ext cx="1361298" cy="1369335"/>
          </a:xfrm>
          <a:custGeom>
            <a:avLst/>
            <a:gdLst>
              <a:gd name="connsiteX0" fmla="*/ 1738123 w 1738123"/>
              <a:gd name="connsiteY0" fmla="*/ 2803159 h 2803159"/>
              <a:gd name="connsiteX1" fmla="*/ 1416203 w 1738123"/>
              <a:gd name="connsiteY1" fmla="*/ 2803159 h 2803159"/>
              <a:gd name="connsiteX2" fmla="*/ 869062 w 1738123"/>
              <a:gd name="connsiteY2" fmla="*/ 2256738 h 2803159"/>
              <a:gd name="connsiteX3" fmla="*/ 321921 w 1738123"/>
              <a:gd name="connsiteY3" fmla="*/ 2803159 h 2803159"/>
              <a:gd name="connsiteX4" fmla="*/ 0 w 1738123"/>
              <a:gd name="connsiteY4" fmla="*/ 2803159 h 2803159"/>
              <a:gd name="connsiteX5" fmla="*/ 0 w 1738123"/>
              <a:gd name="connsiteY5" fmla="*/ 289693 h 2803159"/>
              <a:gd name="connsiteX6" fmla="*/ 289693 w 1738123"/>
              <a:gd name="connsiteY6" fmla="*/ 0 h 2803159"/>
              <a:gd name="connsiteX7" fmla="*/ 1448430 w 1738123"/>
              <a:gd name="connsiteY7" fmla="*/ 0 h 2803159"/>
              <a:gd name="connsiteX8" fmla="*/ 1738123 w 1738123"/>
              <a:gd name="connsiteY8" fmla="*/ 289693 h 28031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38123" h="2803159">
                <a:moveTo>
                  <a:pt x="1738123" y="2803159"/>
                </a:moveTo>
                <a:lnTo>
                  <a:pt x="1416203" y="2803159"/>
                </a:lnTo>
                <a:cubicBezTo>
                  <a:pt x="1416203" y="2501379"/>
                  <a:pt x="1171240" y="2256738"/>
                  <a:pt x="869062" y="2256738"/>
                </a:cubicBezTo>
                <a:cubicBezTo>
                  <a:pt x="566884" y="2256738"/>
                  <a:pt x="321921" y="2501379"/>
                  <a:pt x="321921" y="2803159"/>
                </a:cubicBezTo>
                <a:lnTo>
                  <a:pt x="0" y="2803159"/>
                </a:lnTo>
                <a:lnTo>
                  <a:pt x="0" y="289693"/>
                </a:lnTo>
                <a:cubicBezTo>
                  <a:pt x="0" y="129700"/>
                  <a:pt x="129700" y="0"/>
                  <a:pt x="289693" y="0"/>
                </a:cubicBezTo>
                <a:lnTo>
                  <a:pt x="1448430" y="0"/>
                </a:lnTo>
                <a:cubicBezTo>
                  <a:pt x="1608423" y="0"/>
                  <a:pt x="1738123" y="129700"/>
                  <a:pt x="1738123" y="289693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  <a:ln>
            <a:solidFill>
              <a:schemeClr val="bg2">
                <a:lumMod val="50000"/>
              </a:schemeClr>
            </a:solidFill>
          </a:ln>
          <a:effectLst>
            <a:outerShdw blurRad="127000" sx="107000" sy="107000" algn="ctr" rotWithShape="0">
              <a:schemeClr val="tx1">
                <a:alpha val="23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3" name="TextBox 72"/>
          <p:cNvSpPr txBox="1"/>
          <p:nvPr/>
        </p:nvSpPr>
        <p:spPr>
          <a:xfrm>
            <a:off x="4756045" y="1688705"/>
            <a:ext cx="17381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2000" b="1" dirty="0" smtClean="0"/>
              <a:t>13</a:t>
            </a:r>
            <a:r>
              <a:rPr lang="en-US" sz="2000" b="1" dirty="0"/>
              <a:t>,</a:t>
            </a:r>
            <a:r>
              <a:rPr lang="en-US" sz="2000" b="1" dirty="0" smtClean="0"/>
              <a:t>3</a:t>
            </a:r>
            <a:r>
              <a:rPr lang="ka-GE" sz="2000" b="1" dirty="0" smtClean="0"/>
              <a:t>%</a:t>
            </a:r>
            <a:endParaRPr lang="en-US" sz="2000" b="1" dirty="0"/>
          </a:p>
        </p:txBody>
      </p:sp>
      <p:sp>
        <p:nvSpPr>
          <p:cNvPr id="75" name="Round Same Side Corner Rectangle 74"/>
          <p:cNvSpPr/>
          <p:nvPr/>
        </p:nvSpPr>
        <p:spPr>
          <a:xfrm>
            <a:off x="7891145" y="1606568"/>
            <a:ext cx="1361299" cy="1527408"/>
          </a:xfrm>
          <a:prstGeom prst="round2SameRect">
            <a:avLst/>
          </a:pr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Freeform 75"/>
          <p:cNvSpPr/>
          <p:nvPr/>
        </p:nvSpPr>
        <p:spPr>
          <a:xfrm rot="10800000">
            <a:off x="7891145" y="1944276"/>
            <a:ext cx="1361298" cy="1438169"/>
          </a:xfrm>
          <a:custGeom>
            <a:avLst/>
            <a:gdLst>
              <a:gd name="connsiteX0" fmla="*/ 1738123 w 1738123"/>
              <a:gd name="connsiteY0" fmla="*/ 2803159 h 2803159"/>
              <a:gd name="connsiteX1" fmla="*/ 1416203 w 1738123"/>
              <a:gd name="connsiteY1" fmla="*/ 2803159 h 2803159"/>
              <a:gd name="connsiteX2" fmla="*/ 869062 w 1738123"/>
              <a:gd name="connsiteY2" fmla="*/ 2256738 h 2803159"/>
              <a:gd name="connsiteX3" fmla="*/ 321921 w 1738123"/>
              <a:gd name="connsiteY3" fmla="*/ 2803159 h 2803159"/>
              <a:gd name="connsiteX4" fmla="*/ 0 w 1738123"/>
              <a:gd name="connsiteY4" fmla="*/ 2803159 h 2803159"/>
              <a:gd name="connsiteX5" fmla="*/ 0 w 1738123"/>
              <a:gd name="connsiteY5" fmla="*/ 289693 h 2803159"/>
              <a:gd name="connsiteX6" fmla="*/ 289693 w 1738123"/>
              <a:gd name="connsiteY6" fmla="*/ 0 h 2803159"/>
              <a:gd name="connsiteX7" fmla="*/ 1448430 w 1738123"/>
              <a:gd name="connsiteY7" fmla="*/ 0 h 2803159"/>
              <a:gd name="connsiteX8" fmla="*/ 1738123 w 1738123"/>
              <a:gd name="connsiteY8" fmla="*/ 289693 h 28031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38123" h="2803159">
                <a:moveTo>
                  <a:pt x="1738123" y="2803159"/>
                </a:moveTo>
                <a:lnTo>
                  <a:pt x="1416203" y="2803159"/>
                </a:lnTo>
                <a:cubicBezTo>
                  <a:pt x="1416203" y="2501379"/>
                  <a:pt x="1171240" y="2256738"/>
                  <a:pt x="869062" y="2256738"/>
                </a:cubicBezTo>
                <a:cubicBezTo>
                  <a:pt x="566884" y="2256738"/>
                  <a:pt x="321921" y="2501379"/>
                  <a:pt x="321921" y="2803159"/>
                </a:cubicBezTo>
                <a:lnTo>
                  <a:pt x="0" y="2803159"/>
                </a:lnTo>
                <a:lnTo>
                  <a:pt x="0" y="289693"/>
                </a:lnTo>
                <a:cubicBezTo>
                  <a:pt x="0" y="129700"/>
                  <a:pt x="129700" y="0"/>
                  <a:pt x="289693" y="0"/>
                </a:cubicBezTo>
                <a:lnTo>
                  <a:pt x="1448430" y="0"/>
                </a:lnTo>
                <a:cubicBezTo>
                  <a:pt x="1608423" y="0"/>
                  <a:pt x="1738123" y="129700"/>
                  <a:pt x="1738123" y="289693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  <a:ln>
            <a:solidFill>
              <a:schemeClr val="bg2">
                <a:lumMod val="50000"/>
              </a:schemeClr>
            </a:solidFill>
          </a:ln>
          <a:effectLst>
            <a:outerShdw blurRad="127000" sx="107000" sy="107000" algn="ctr" rotWithShape="0">
              <a:schemeClr val="tx1">
                <a:alpha val="23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7" name="TextBox 76"/>
          <p:cNvSpPr txBox="1"/>
          <p:nvPr/>
        </p:nvSpPr>
        <p:spPr>
          <a:xfrm>
            <a:off x="7808536" y="1652079"/>
            <a:ext cx="154230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2000" b="1" dirty="0" smtClean="0"/>
              <a:t>11,2</a:t>
            </a:r>
            <a:r>
              <a:rPr lang="ka-GE" sz="2000" b="1" dirty="0" smtClean="0"/>
              <a:t>%</a:t>
            </a:r>
            <a:endParaRPr lang="en-US" sz="2000" b="1" dirty="0"/>
          </a:p>
        </p:txBody>
      </p:sp>
      <p:sp>
        <p:nvSpPr>
          <p:cNvPr id="78" name="Rectangle 77"/>
          <p:cNvSpPr/>
          <p:nvPr/>
        </p:nvSpPr>
        <p:spPr>
          <a:xfrm>
            <a:off x="7955920" y="2488662"/>
            <a:ext cx="123174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ka-GE" sz="1000" b="1" dirty="0" smtClean="0"/>
              <a:t>სხვა</a:t>
            </a:r>
          </a:p>
          <a:p>
            <a:pPr lvl="0" algn="ctr"/>
            <a:r>
              <a:rPr lang="ka-GE" sz="1000" b="1" dirty="0" smtClean="0"/>
              <a:t>(24 საათამდე</a:t>
            </a:r>
            <a:r>
              <a:rPr lang="ka-GE" sz="1000" b="1" dirty="0"/>
              <a:t>) </a:t>
            </a:r>
            <a:endParaRPr lang="en-US" sz="1000" b="1" dirty="0"/>
          </a:p>
        </p:txBody>
      </p:sp>
      <p:sp>
        <p:nvSpPr>
          <p:cNvPr id="150" name="Freeform 149"/>
          <p:cNvSpPr/>
          <p:nvPr/>
        </p:nvSpPr>
        <p:spPr>
          <a:xfrm>
            <a:off x="9389536" y="1852134"/>
            <a:ext cx="2023801" cy="1273056"/>
          </a:xfrm>
          <a:custGeom>
            <a:avLst/>
            <a:gdLst>
              <a:gd name="connsiteX0" fmla="*/ 226888 w 1361299"/>
              <a:gd name="connsiteY0" fmla="*/ 0 h 1917119"/>
              <a:gd name="connsiteX1" fmla="*/ 1134411 w 1361299"/>
              <a:gd name="connsiteY1" fmla="*/ 0 h 1917119"/>
              <a:gd name="connsiteX2" fmla="*/ 1361299 w 1361299"/>
              <a:gd name="connsiteY2" fmla="*/ 226888 h 1917119"/>
              <a:gd name="connsiteX3" fmla="*/ 1361299 w 1361299"/>
              <a:gd name="connsiteY3" fmla="*/ 393999 h 1917119"/>
              <a:gd name="connsiteX4" fmla="*/ 1361299 w 1361299"/>
              <a:gd name="connsiteY4" fmla="*/ 1657544 h 1917119"/>
              <a:gd name="connsiteX5" fmla="*/ 1361299 w 1361299"/>
              <a:gd name="connsiteY5" fmla="*/ 1759712 h 1917119"/>
              <a:gd name="connsiteX6" fmla="*/ 1134411 w 1361299"/>
              <a:gd name="connsiteY6" fmla="*/ 1917119 h 1917119"/>
              <a:gd name="connsiteX7" fmla="*/ 226889 w 1361299"/>
              <a:gd name="connsiteY7" fmla="*/ 1917119 h 1917119"/>
              <a:gd name="connsiteX8" fmla="*/ 1 w 1361299"/>
              <a:gd name="connsiteY8" fmla="*/ 1759712 h 1917119"/>
              <a:gd name="connsiteX9" fmla="*/ 1 w 1361299"/>
              <a:gd name="connsiteY9" fmla="*/ 1657544 h 1917119"/>
              <a:gd name="connsiteX10" fmla="*/ 0 w 1361299"/>
              <a:gd name="connsiteY10" fmla="*/ 1657544 h 1917119"/>
              <a:gd name="connsiteX11" fmla="*/ 0 w 1361299"/>
              <a:gd name="connsiteY11" fmla="*/ 226888 h 1917119"/>
              <a:gd name="connsiteX12" fmla="*/ 226888 w 1361299"/>
              <a:gd name="connsiteY12" fmla="*/ 0 h 1917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361299" h="1917119">
                <a:moveTo>
                  <a:pt x="226888" y="0"/>
                </a:moveTo>
                <a:lnTo>
                  <a:pt x="1134411" y="0"/>
                </a:lnTo>
                <a:cubicBezTo>
                  <a:pt x="1259718" y="0"/>
                  <a:pt x="1361299" y="101581"/>
                  <a:pt x="1361299" y="226888"/>
                </a:cubicBezTo>
                <a:lnTo>
                  <a:pt x="1361299" y="393999"/>
                </a:lnTo>
                <a:lnTo>
                  <a:pt x="1361299" y="1657544"/>
                </a:lnTo>
                <a:lnTo>
                  <a:pt x="1361299" y="1759712"/>
                </a:lnTo>
                <a:cubicBezTo>
                  <a:pt x="1361299" y="1846646"/>
                  <a:pt x="1259718" y="1917119"/>
                  <a:pt x="1134411" y="1917119"/>
                </a:cubicBezTo>
                <a:lnTo>
                  <a:pt x="226889" y="1917119"/>
                </a:lnTo>
                <a:cubicBezTo>
                  <a:pt x="101582" y="1917119"/>
                  <a:pt x="1" y="1846646"/>
                  <a:pt x="1" y="1759712"/>
                </a:cubicBezTo>
                <a:lnTo>
                  <a:pt x="1" y="1657544"/>
                </a:lnTo>
                <a:lnTo>
                  <a:pt x="0" y="1657544"/>
                </a:lnTo>
                <a:lnTo>
                  <a:pt x="0" y="226888"/>
                </a:lnTo>
                <a:cubicBezTo>
                  <a:pt x="0" y="101581"/>
                  <a:pt x="101581" y="0"/>
                  <a:pt x="226888" y="0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51" name="TextBox 150"/>
          <p:cNvSpPr txBox="1"/>
          <p:nvPr/>
        </p:nvSpPr>
        <p:spPr>
          <a:xfrm>
            <a:off x="9365523" y="1900728"/>
            <a:ext cx="2176201" cy="1246495"/>
          </a:xfrm>
          <a:prstGeom prst="rect">
            <a:avLst/>
          </a:prstGeom>
          <a:noFill/>
          <a:ln>
            <a:noFill/>
          </a:ln>
          <a:effectLst>
            <a:outerShdw sx="1000" sy="1000" algn="l" rotWithShape="0">
              <a:prstClr val="black"/>
            </a:outerShdw>
          </a:effectLst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a-GE" sz="1000" b="1" dirty="0" smtClean="0">
                <a:latin typeface="Sylfaen (Headings)"/>
              </a:rPr>
              <a:t>შემოსვლების საერთო რაოდენობა - </a:t>
            </a:r>
            <a:r>
              <a:rPr lang="en-US" sz="1000" b="1" dirty="0" smtClean="0">
                <a:solidFill>
                  <a:srgbClr val="FF7C80"/>
                </a:solidFill>
                <a:latin typeface="Sylfaen (Headings)"/>
              </a:rPr>
              <a:t>713</a:t>
            </a:r>
            <a:r>
              <a:rPr lang="ka-GE" sz="1000" b="1" dirty="0" smtClean="0">
                <a:solidFill>
                  <a:srgbClr val="FF7C80"/>
                </a:solidFill>
                <a:latin typeface="Sylfaen (Headings)"/>
              </a:rPr>
              <a:t> </a:t>
            </a:r>
            <a:r>
              <a:rPr lang="en-US" sz="1000" b="1" dirty="0" smtClean="0">
                <a:solidFill>
                  <a:srgbClr val="FF7C80"/>
                </a:solidFill>
                <a:latin typeface="Sylfaen (Headings)"/>
              </a:rPr>
              <a:t>141</a:t>
            </a:r>
            <a:endParaRPr lang="ka-GE" sz="1000" b="1" dirty="0" smtClean="0">
              <a:solidFill>
                <a:srgbClr val="FF7C80"/>
              </a:solidFill>
              <a:latin typeface="Sylfaen (Headings)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a-GE" sz="1000" b="1" dirty="0" smtClean="0">
                <a:latin typeface="Sylfaen (Headings)"/>
              </a:rPr>
              <a:t>24 საათი და მეტი - </a:t>
            </a:r>
            <a:r>
              <a:rPr lang="en-US" sz="1000" b="1" dirty="0" smtClean="0">
                <a:solidFill>
                  <a:srgbClr val="FF7C80"/>
                </a:solidFill>
                <a:latin typeface="Sylfaen (Headings)"/>
              </a:rPr>
              <a:t>302</a:t>
            </a:r>
            <a:r>
              <a:rPr lang="ka-GE" sz="1000" b="1" dirty="0" smtClean="0">
                <a:solidFill>
                  <a:srgbClr val="FF7C80"/>
                </a:solidFill>
                <a:latin typeface="Sylfaen (Headings)"/>
              </a:rPr>
              <a:t> </a:t>
            </a:r>
            <a:r>
              <a:rPr lang="en-US" sz="1000" b="1" dirty="0" smtClean="0">
                <a:solidFill>
                  <a:srgbClr val="FF7C80"/>
                </a:solidFill>
                <a:latin typeface="Sylfaen (Headings)"/>
              </a:rPr>
              <a:t>688</a:t>
            </a:r>
            <a:endParaRPr lang="ka-GE" sz="1000" b="1" dirty="0" smtClean="0">
              <a:solidFill>
                <a:srgbClr val="FF7C80"/>
              </a:solidFill>
              <a:latin typeface="Sylfaen (Headings)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a-GE" sz="1000" b="1" dirty="0" smtClean="0">
                <a:latin typeface="Sylfaen (Headings)"/>
              </a:rPr>
              <a:t>ტრანზიტი - </a:t>
            </a:r>
            <a:r>
              <a:rPr lang="en-US" sz="1000" b="1" dirty="0" smtClean="0">
                <a:solidFill>
                  <a:srgbClr val="FF7C80"/>
                </a:solidFill>
                <a:latin typeface="Sylfaen (Headings)"/>
              </a:rPr>
              <a:t>155</a:t>
            </a:r>
            <a:r>
              <a:rPr lang="ka-GE" sz="1000" b="1" dirty="0" smtClean="0">
                <a:solidFill>
                  <a:srgbClr val="FF7C80"/>
                </a:solidFill>
                <a:latin typeface="Sylfaen (Headings)"/>
              </a:rPr>
              <a:t> </a:t>
            </a:r>
            <a:r>
              <a:rPr lang="en-US" sz="1000" b="1" dirty="0" smtClean="0">
                <a:solidFill>
                  <a:srgbClr val="FF7C80"/>
                </a:solidFill>
                <a:latin typeface="Sylfaen (Headings)"/>
              </a:rPr>
              <a:t>427</a:t>
            </a:r>
            <a:endParaRPr lang="ka-GE" sz="1000" b="1" dirty="0" smtClean="0">
              <a:solidFill>
                <a:srgbClr val="FF7C80"/>
              </a:solidFill>
              <a:latin typeface="Sylfaen (Headings)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a-GE" sz="1000" b="1" dirty="0" smtClean="0">
                <a:latin typeface="Sylfaen (Headings)"/>
              </a:rPr>
              <a:t>სხვა - </a:t>
            </a:r>
            <a:r>
              <a:rPr lang="en-US" sz="1000" b="1" dirty="0" smtClean="0">
                <a:solidFill>
                  <a:srgbClr val="FF7C80"/>
                </a:solidFill>
                <a:latin typeface="Sylfaen (Headings)"/>
              </a:rPr>
              <a:t>255</a:t>
            </a:r>
            <a:r>
              <a:rPr lang="ka-GE" sz="1000" b="1" dirty="0" smtClean="0">
                <a:solidFill>
                  <a:srgbClr val="FF7C80"/>
                </a:solidFill>
                <a:latin typeface="Sylfaen (Headings)"/>
              </a:rPr>
              <a:t> </a:t>
            </a:r>
            <a:r>
              <a:rPr lang="en-US" sz="1000" b="1" dirty="0" smtClean="0">
                <a:solidFill>
                  <a:srgbClr val="FF7C80"/>
                </a:solidFill>
                <a:latin typeface="Sylfaen (Headings)"/>
              </a:rPr>
              <a:t>026</a:t>
            </a:r>
            <a:endParaRPr lang="ka-GE" sz="1000" b="1" dirty="0" smtClean="0">
              <a:solidFill>
                <a:srgbClr val="FF7C80"/>
              </a:solidFill>
              <a:latin typeface="Sylfaen (Headings)"/>
            </a:endParaRPr>
          </a:p>
        </p:txBody>
      </p:sp>
      <p:graphicFrame>
        <p:nvGraphicFramePr>
          <p:cNvPr id="147" name="Chart 146"/>
          <p:cNvGraphicFramePr/>
          <p:nvPr>
            <p:extLst>
              <p:ext uri="{D42A27DB-BD31-4B8C-83A1-F6EECF244321}">
                <p14:modId xmlns:p14="http://schemas.microsoft.com/office/powerpoint/2010/main" val="2616067711"/>
              </p:ext>
            </p:extLst>
          </p:nvPr>
        </p:nvGraphicFramePr>
        <p:xfrm>
          <a:off x="3190109" y="3428998"/>
          <a:ext cx="7689558" cy="31242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30" name="TextBox 129"/>
          <p:cNvSpPr txBox="1"/>
          <p:nvPr/>
        </p:nvSpPr>
        <p:spPr>
          <a:xfrm>
            <a:off x="6483412" y="2545890"/>
            <a:ext cx="154230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ka-GE" sz="1600" b="1" dirty="0" smtClean="0"/>
              <a:t>- 7,2%</a:t>
            </a:r>
            <a:endParaRPr lang="en-US" sz="1600" b="1" dirty="0"/>
          </a:p>
        </p:txBody>
      </p:sp>
      <p:sp>
        <p:nvSpPr>
          <p:cNvPr id="153" name="Rectangle 152"/>
          <p:cNvSpPr/>
          <p:nvPr/>
        </p:nvSpPr>
        <p:spPr>
          <a:xfrm>
            <a:off x="4981769" y="2399643"/>
            <a:ext cx="1231747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ka-GE" sz="1000" b="1" dirty="0" smtClean="0">
                <a:latin typeface="Sylfaen" panose="010A0502050306030303" pitchFamily="18" charset="0"/>
              </a:rPr>
              <a:t>ვიზიტორი</a:t>
            </a:r>
          </a:p>
          <a:p>
            <a:pPr lvl="0" algn="ctr"/>
            <a:r>
              <a:rPr lang="ka-GE" sz="1000" b="1" dirty="0">
                <a:latin typeface="Sylfaen" panose="010A0502050306030303" pitchFamily="18" charset="0"/>
              </a:rPr>
              <a:t>(</a:t>
            </a:r>
            <a:r>
              <a:rPr lang="en-US" sz="1000" b="1" dirty="0" smtClean="0">
                <a:latin typeface="Sylfaen" panose="010A0502050306030303" pitchFamily="18" charset="0"/>
              </a:rPr>
              <a:t>24 </a:t>
            </a:r>
            <a:r>
              <a:rPr lang="ka-GE" sz="1000" b="1" dirty="0"/>
              <a:t>საათი და </a:t>
            </a:r>
            <a:r>
              <a:rPr lang="ka-GE" sz="1000" b="1" dirty="0" smtClean="0"/>
              <a:t>მეტი)</a:t>
            </a:r>
            <a:endParaRPr lang="en-US" sz="1000" b="1" dirty="0">
              <a:latin typeface="Sylfaen" panose="010A0502050306030303" pitchFamily="18" charset="0"/>
            </a:endParaRPr>
          </a:p>
        </p:txBody>
      </p:sp>
      <p:sp>
        <p:nvSpPr>
          <p:cNvPr id="155" name="Round Same Side Corner Rectangle 154"/>
          <p:cNvSpPr/>
          <p:nvPr/>
        </p:nvSpPr>
        <p:spPr>
          <a:xfrm>
            <a:off x="3557677" y="1595692"/>
            <a:ext cx="1361299" cy="1436178"/>
          </a:xfrm>
          <a:prstGeom prst="round2SameRect">
            <a:avLst>
              <a:gd name="adj1" fmla="val 17911"/>
              <a:gd name="adj2" fmla="val 0"/>
            </a:avLst>
          </a:pr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Freeform 66"/>
          <p:cNvSpPr/>
          <p:nvPr/>
        </p:nvSpPr>
        <p:spPr>
          <a:xfrm rot="10800000">
            <a:off x="3557677" y="1971695"/>
            <a:ext cx="1365380" cy="1410750"/>
          </a:xfrm>
          <a:custGeom>
            <a:avLst/>
            <a:gdLst>
              <a:gd name="connsiteX0" fmla="*/ 1738123 w 1738123"/>
              <a:gd name="connsiteY0" fmla="*/ 2803159 h 2803159"/>
              <a:gd name="connsiteX1" fmla="*/ 1416203 w 1738123"/>
              <a:gd name="connsiteY1" fmla="*/ 2803159 h 2803159"/>
              <a:gd name="connsiteX2" fmla="*/ 869062 w 1738123"/>
              <a:gd name="connsiteY2" fmla="*/ 2256738 h 2803159"/>
              <a:gd name="connsiteX3" fmla="*/ 321921 w 1738123"/>
              <a:gd name="connsiteY3" fmla="*/ 2803159 h 2803159"/>
              <a:gd name="connsiteX4" fmla="*/ 0 w 1738123"/>
              <a:gd name="connsiteY4" fmla="*/ 2803159 h 2803159"/>
              <a:gd name="connsiteX5" fmla="*/ 0 w 1738123"/>
              <a:gd name="connsiteY5" fmla="*/ 289693 h 2803159"/>
              <a:gd name="connsiteX6" fmla="*/ 289693 w 1738123"/>
              <a:gd name="connsiteY6" fmla="*/ 0 h 2803159"/>
              <a:gd name="connsiteX7" fmla="*/ 1448430 w 1738123"/>
              <a:gd name="connsiteY7" fmla="*/ 0 h 2803159"/>
              <a:gd name="connsiteX8" fmla="*/ 1738123 w 1738123"/>
              <a:gd name="connsiteY8" fmla="*/ 289693 h 28031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38123" h="2803159">
                <a:moveTo>
                  <a:pt x="1738123" y="2803159"/>
                </a:moveTo>
                <a:lnTo>
                  <a:pt x="1416203" y="2803159"/>
                </a:lnTo>
                <a:cubicBezTo>
                  <a:pt x="1416203" y="2501379"/>
                  <a:pt x="1171240" y="2256738"/>
                  <a:pt x="869062" y="2256738"/>
                </a:cubicBezTo>
                <a:cubicBezTo>
                  <a:pt x="566884" y="2256738"/>
                  <a:pt x="321921" y="2501379"/>
                  <a:pt x="321921" y="2803159"/>
                </a:cubicBezTo>
                <a:lnTo>
                  <a:pt x="0" y="2803159"/>
                </a:lnTo>
                <a:lnTo>
                  <a:pt x="0" y="289693"/>
                </a:lnTo>
                <a:cubicBezTo>
                  <a:pt x="0" y="129700"/>
                  <a:pt x="129700" y="0"/>
                  <a:pt x="289693" y="0"/>
                </a:cubicBezTo>
                <a:lnTo>
                  <a:pt x="1448430" y="0"/>
                </a:lnTo>
                <a:cubicBezTo>
                  <a:pt x="1608423" y="0"/>
                  <a:pt x="1738123" y="129700"/>
                  <a:pt x="1738123" y="289693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  <a:ln>
            <a:solidFill>
              <a:schemeClr val="bg2">
                <a:lumMod val="50000"/>
              </a:schemeClr>
            </a:solidFill>
          </a:ln>
          <a:effectLst>
            <a:outerShdw blurRad="127000" sx="107000" sy="107000" algn="ctr" rotWithShape="0">
              <a:schemeClr val="tx1">
                <a:alpha val="23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6" name="Rectangle 155"/>
          <p:cNvSpPr/>
          <p:nvPr/>
        </p:nvSpPr>
        <p:spPr>
          <a:xfrm>
            <a:off x="3565409" y="2414234"/>
            <a:ext cx="1231747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ka-GE" sz="1000" b="1" dirty="0" smtClean="0">
                <a:latin typeface="Sylfaen" panose="010A0502050306030303" pitchFamily="18" charset="0"/>
              </a:rPr>
              <a:t>შემოსვლების საერთო რაოდენობა</a:t>
            </a:r>
            <a:endParaRPr lang="en-US" sz="1000" b="1" dirty="0">
              <a:latin typeface="Sylfaen" panose="010A0502050306030303" pitchFamily="18" charset="0"/>
            </a:endParaRPr>
          </a:p>
        </p:txBody>
      </p:sp>
      <p:sp>
        <p:nvSpPr>
          <p:cNvPr id="157" name="TextBox 156"/>
          <p:cNvSpPr txBox="1"/>
          <p:nvPr/>
        </p:nvSpPr>
        <p:spPr>
          <a:xfrm>
            <a:off x="3369264" y="1700673"/>
            <a:ext cx="17381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2000" b="1" dirty="0" smtClean="0"/>
              <a:t>17,5</a:t>
            </a:r>
            <a:r>
              <a:rPr lang="ka-GE" sz="2000" b="1" dirty="0" smtClean="0"/>
              <a:t>%</a:t>
            </a:r>
            <a:endParaRPr lang="en-US" sz="2000" b="1" dirty="0"/>
          </a:p>
        </p:txBody>
      </p:sp>
      <p:sp>
        <p:nvSpPr>
          <p:cNvPr id="158" name="Round Same Side Corner Rectangle 157"/>
          <p:cNvSpPr/>
          <p:nvPr/>
        </p:nvSpPr>
        <p:spPr>
          <a:xfrm>
            <a:off x="6447238" y="1606568"/>
            <a:ext cx="1347182" cy="1361664"/>
          </a:xfrm>
          <a:prstGeom prst="round2SameRect">
            <a:avLst>
              <a:gd name="adj1" fmla="val 17911"/>
              <a:gd name="adj2" fmla="val 0"/>
            </a:avLst>
          </a:pr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Freeform 142"/>
          <p:cNvSpPr/>
          <p:nvPr/>
        </p:nvSpPr>
        <p:spPr>
          <a:xfrm rot="10800000">
            <a:off x="6447236" y="2130806"/>
            <a:ext cx="1361299" cy="1251640"/>
          </a:xfrm>
          <a:custGeom>
            <a:avLst/>
            <a:gdLst>
              <a:gd name="connsiteX0" fmla="*/ 1738123 w 1738123"/>
              <a:gd name="connsiteY0" fmla="*/ 2803159 h 2803159"/>
              <a:gd name="connsiteX1" fmla="*/ 1416203 w 1738123"/>
              <a:gd name="connsiteY1" fmla="*/ 2803159 h 2803159"/>
              <a:gd name="connsiteX2" fmla="*/ 869062 w 1738123"/>
              <a:gd name="connsiteY2" fmla="*/ 2256738 h 2803159"/>
              <a:gd name="connsiteX3" fmla="*/ 321921 w 1738123"/>
              <a:gd name="connsiteY3" fmla="*/ 2803159 h 2803159"/>
              <a:gd name="connsiteX4" fmla="*/ 0 w 1738123"/>
              <a:gd name="connsiteY4" fmla="*/ 2803159 h 2803159"/>
              <a:gd name="connsiteX5" fmla="*/ 0 w 1738123"/>
              <a:gd name="connsiteY5" fmla="*/ 289693 h 2803159"/>
              <a:gd name="connsiteX6" fmla="*/ 289693 w 1738123"/>
              <a:gd name="connsiteY6" fmla="*/ 0 h 2803159"/>
              <a:gd name="connsiteX7" fmla="*/ 1448430 w 1738123"/>
              <a:gd name="connsiteY7" fmla="*/ 0 h 2803159"/>
              <a:gd name="connsiteX8" fmla="*/ 1738123 w 1738123"/>
              <a:gd name="connsiteY8" fmla="*/ 289693 h 28031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38123" h="2803159">
                <a:moveTo>
                  <a:pt x="1738123" y="2803159"/>
                </a:moveTo>
                <a:lnTo>
                  <a:pt x="1416203" y="2803159"/>
                </a:lnTo>
                <a:cubicBezTo>
                  <a:pt x="1416203" y="2501379"/>
                  <a:pt x="1171240" y="2256738"/>
                  <a:pt x="869062" y="2256738"/>
                </a:cubicBezTo>
                <a:cubicBezTo>
                  <a:pt x="566884" y="2256738"/>
                  <a:pt x="321921" y="2501379"/>
                  <a:pt x="321921" y="2803159"/>
                </a:cubicBezTo>
                <a:lnTo>
                  <a:pt x="0" y="2803159"/>
                </a:lnTo>
                <a:lnTo>
                  <a:pt x="0" y="289693"/>
                </a:lnTo>
                <a:cubicBezTo>
                  <a:pt x="0" y="129700"/>
                  <a:pt x="129700" y="0"/>
                  <a:pt x="289693" y="0"/>
                </a:cubicBezTo>
                <a:lnTo>
                  <a:pt x="1448430" y="0"/>
                </a:lnTo>
                <a:cubicBezTo>
                  <a:pt x="1608423" y="0"/>
                  <a:pt x="1738123" y="129700"/>
                  <a:pt x="1738123" y="289693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  <a:ln>
            <a:solidFill>
              <a:schemeClr val="bg2">
                <a:lumMod val="50000"/>
              </a:schemeClr>
            </a:solidFill>
          </a:ln>
          <a:effectLst>
            <a:outerShdw blurRad="127000" sx="107000" sy="107000" algn="ctr" rotWithShape="0">
              <a:schemeClr val="tx1">
                <a:alpha val="23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1" name="TextBox 160"/>
          <p:cNvSpPr txBox="1"/>
          <p:nvPr/>
        </p:nvSpPr>
        <p:spPr>
          <a:xfrm>
            <a:off x="6217796" y="1669895"/>
            <a:ext cx="17381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2000" b="1" dirty="0" smtClean="0"/>
              <a:t>40</a:t>
            </a:r>
            <a:r>
              <a:rPr lang="en-US" sz="2000" b="1" dirty="0"/>
              <a:t>,</a:t>
            </a:r>
            <a:r>
              <a:rPr lang="en-US" sz="2000" b="1" dirty="0" smtClean="0"/>
              <a:t>8</a:t>
            </a:r>
            <a:r>
              <a:rPr lang="ka-GE" sz="2000" b="1" dirty="0" smtClean="0"/>
              <a:t>%</a:t>
            </a:r>
            <a:endParaRPr lang="en-US" sz="2000" b="1" dirty="0"/>
          </a:p>
        </p:txBody>
      </p:sp>
      <p:sp>
        <p:nvSpPr>
          <p:cNvPr id="162" name="Rectangle 161"/>
          <p:cNvSpPr/>
          <p:nvPr/>
        </p:nvSpPr>
        <p:spPr>
          <a:xfrm>
            <a:off x="6461353" y="2363488"/>
            <a:ext cx="1333066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1000" b="1" dirty="0" smtClean="0">
                <a:latin typeface="Sylfaen" panose="010A0502050306030303" pitchFamily="18" charset="0"/>
              </a:rPr>
              <a:t>ტ</a:t>
            </a:r>
            <a:r>
              <a:rPr lang="ka-GE" sz="1000" b="1" dirty="0" err="1" smtClean="0">
                <a:latin typeface="Sylfaen" panose="010A0502050306030303" pitchFamily="18" charset="0"/>
              </a:rPr>
              <a:t>რანზიტი</a:t>
            </a:r>
            <a:r>
              <a:rPr lang="ka-GE" sz="1000" b="1" dirty="0" smtClean="0">
                <a:latin typeface="Sylfaen" panose="010A0502050306030303" pitchFamily="18" charset="0"/>
              </a:rPr>
              <a:t> </a:t>
            </a:r>
          </a:p>
          <a:p>
            <a:pPr lvl="0" algn="ctr"/>
            <a:r>
              <a:rPr lang="ka-GE" sz="1000" b="1" dirty="0" smtClean="0">
                <a:latin typeface="Sylfaen" panose="010A0502050306030303" pitchFamily="18" charset="0"/>
              </a:rPr>
              <a:t>(24 საათზე ნაკლებ დროში სხვადასხვა ქვეყანასთან საზღვრის კვეთა)</a:t>
            </a:r>
            <a:endParaRPr lang="en-US" sz="1000" b="1" dirty="0">
              <a:latin typeface="Sylfaen" panose="010A05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47706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0 L 0.63724 -0.00671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862" y="-3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000"/>
                            </p:stCondLst>
                            <p:childTnLst>
                              <p:par>
                                <p:cTn id="12" presetID="9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750"/>
                            </p:stCondLst>
                            <p:childTnLst>
                              <p:par>
                                <p:cTn id="16" presetID="42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4500"/>
                            </p:stCondLst>
                            <p:childTnLst>
                              <p:par>
                                <p:cTn id="22" presetID="42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250"/>
                            </p:stCondLst>
                            <p:childTnLst>
                              <p:par>
                                <p:cTn id="2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750"/>
                            </p:stCondLst>
                            <p:childTnLst>
                              <p:par>
                                <p:cTn id="3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6250"/>
                            </p:stCondLst>
                            <p:childTnLst>
                              <p:par>
                                <p:cTn id="4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6750"/>
                            </p:stCondLst>
                            <p:childTnLst>
                              <p:par>
                                <p:cTn id="4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3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3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250"/>
                            </p:stCondLst>
                            <p:childTnLst>
                              <p:par>
                                <p:cTn id="61" presetID="42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8000"/>
                            </p:stCondLst>
                            <p:childTnLst>
                              <p:par>
                                <p:cTn id="6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8100"/>
                            </p:stCondLst>
                            <p:childTnLst>
                              <p:par>
                                <p:cTn id="7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2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2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2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9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0" dur="3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9300"/>
                            </p:stCondLst>
                            <p:childTnLst>
                              <p:par>
                                <p:cTn id="82" presetID="42" presetClass="entr" presetSubtype="0" fill="hold" grpId="0" nodeType="afterEffect">
                                  <p:stCondLst>
                                    <p:cond delay="160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11400"/>
                            </p:stCondLst>
                            <p:childTnLst>
                              <p:par>
                                <p:cTn id="88" presetID="42" presetClass="entr" presetSubtype="0" fill="hold" grpId="0" nodeType="afterEffect">
                                  <p:stCondLst>
                                    <p:cond delay="65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1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9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5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12150"/>
                            </p:stCondLst>
                            <p:childTnLst>
                              <p:par>
                                <p:cTn id="97" presetID="42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12900"/>
                            </p:stCondLst>
                            <p:childTnLst>
                              <p:par>
                                <p:cTn id="103" presetID="42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8" presetID="42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13650"/>
                            </p:stCondLst>
                            <p:childTnLst>
                              <p:par>
                                <p:cTn id="114" presetID="22" presetClass="entr" presetSubtype="4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6" dur="450"/>
                                        <p:tgtEl>
                                          <p:spTgt spid="147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14350"/>
                            </p:stCondLst>
                            <p:childTnLst>
                              <p:par>
                                <p:cTn id="118" presetID="22" presetClass="entr" presetSubtype="4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>
                                            <p:graphicEl>
                                              <a:chart seriesIdx="0" categoryIdx="0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0" dur="500"/>
                                        <p:tgtEl>
                                          <p:spTgt spid="147">
                                            <p:graphicEl>
                                              <a:chart seriesIdx="0" categoryIdx="0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15100"/>
                            </p:stCondLst>
                            <p:childTnLst>
                              <p:par>
                                <p:cTn id="12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>
                                            <p:graphicEl>
                                              <a:chart seriesIdx="0" categoryIdx="1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4" dur="500"/>
                                        <p:tgtEl>
                                          <p:spTgt spid="147">
                                            <p:graphicEl>
                                              <a:chart seriesIdx="0" categoryIdx="1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15600"/>
                            </p:stCondLst>
                            <p:childTnLst>
                              <p:par>
                                <p:cTn id="12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>
                                            <p:graphicEl>
                                              <a:chart seriesIdx="0" categoryIdx="2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8" dur="500"/>
                                        <p:tgtEl>
                                          <p:spTgt spid="147">
                                            <p:graphicEl>
                                              <a:chart seriesIdx="0" categoryIdx="2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16100"/>
                            </p:stCondLst>
                            <p:childTnLst>
                              <p:par>
                                <p:cTn id="13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>
                                            <p:graphicEl>
                                              <a:chart seriesIdx="0" categoryIdx="3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2" dur="500"/>
                                        <p:tgtEl>
                                          <p:spTgt spid="147">
                                            <p:graphicEl>
                                              <a:chart seriesIdx="0" categoryIdx="3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16600"/>
                            </p:stCondLst>
                            <p:childTnLst>
                              <p:par>
                                <p:cTn id="13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>
                                            <p:graphicEl>
                                              <a:chart seriesIdx="0" categoryIdx="4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6" dur="500"/>
                                        <p:tgtEl>
                                          <p:spTgt spid="147">
                                            <p:graphicEl>
                                              <a:chart seriesIdx="0" categoryIdx="4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17100"/>
                            </p:stCondLst>
                            <p:childTnLst>
                              <p:par>
                                <p:cTn id="13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>
                                            <p:graphicEl>
                                              <a:chart seriesIdx="0" categoryIdx="5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0" dur="500"/>
                                        <p:tgtEl>
                                          <p:spTgt spid="147">
                                            <p:graphicEl>
                                              <a:chart seriesIdx="0" categoryIdx="5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17600"/>
                            </p:stCondLst>
                            <p:childTnLst>
                              <p:par>
                                <p:cTn id="14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>
                                            <p:graphicEl>
                                              <a:chart seriesIdx="0" categoryIdx="6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4" dur="500"/>
                                        <p:tgtEl>
                                          <p:spTgt spid="147">
                                            <p:graphicEl>
                                              <a:chart seriesIdx="0" categoryIdx="6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>
                            <p:stCondLst>
                              <p:cond delay="18100"/>
                            </p:stCondLst>
                            <p:childTnLst>
                              <p:par>
                                <p:cTn id="14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>
                                            <p:graphicEl>
                                              <a:chart seriesIdx="0" categoryIdx="7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8" dur="500"/>
                                        <p:tgtEl>
                                          <p:spTgt spid="147">
                                            <p:graphicEl>
                                              <a:chart seriesIdx="0" categoryIdx="7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" grpId="0"/>
      <p:bldP spid="68" grpId="0"/>
      <p:bldP spid="71" grpId="0" animBg="1"/>
      <p:bldP spid="72" grpId="0" animBg="1"/>
      <p:bldP spid="73" grpId="0"/>
      <p:bldP spid="75" grpId="0" animBg="1"/>
      <p:bldP spid="76" grpId="0" animBg="1"/>
      <p:bldP spid="77" grpId="0"/>
      <p:bldP spid="78" grpId="0"/>
      <p:bldP spid="150" grpId="0" animBg="1"/>
      <p:bldP spid="151" grpId="0"/>
      <p:bldGraphic spid="147" grpId="0" uiExpand="1">
        <p:bldSub>
          <a:bldChart bld="categoryEl"/>
        </p:bldSub>
      </p:bldGraphic>
      <p:bldP spid="130" grpId="0"/>
      <p:bldP spid="153" grpId="0"/>
      <p:bldP spid="155" grpId="0" animBg="1"/>
      <p:bldP spid="67" grpId="0" animBg="1"/>
      <p:bldP spid="156" grpId="0"/>
      <p:bldP spid="157" grpId="0"/>
      <p:bldP spid="158" grpId="0" animBg="1"/>
      <p:bldP spid="143" grpId="0" animBg="1"/>
      <p:bldP spid="161" grpId="0"/>
      <p:bldP spid="16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12974" y="0"/>
            <a:ext cx="13464758" cy="6858000"/>
            <a:chOff x="-14493398" y="569494"/>
            <a:chExt cx="13464758" cy="6858000"/>
          </a:xfrm>
        </p:grpSpPr>
        <p:sp>
          <p:nvSpPr>
            <p:cNvPr id="132" name="Rectangle 131"/>
            <p:cNvSpPr/>
            <p:nvPr/>
          </p:nvSpPr>
          <p:spPr>
            <a:xfrm>
              <a:off x="-14493398" y="569494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3" name="Freeform 132"/>
            <p:cNvSpPr/>
            <p:nvPr/>
          </p:nvSpPr>
          <p:spPr>
            <a:xfrm>
              <a:off x="-3517008" y="2878742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99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4" name="TextBox 133"/>
            <p:cNvSpPr txBox="1"/>
            <p:nvPr/>
          </p:nvSpPr>
          <p:spPr>
            <a:xfrm rot="16200000">
              <a:off x="-3763185" y="3952126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35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3126355" y="3951941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24" name="Group 123"/>
          <p:cNvGrpSpPr/>
          <p:nvPr/>
        </p:nvGrpSpPr>
        <p:grpSpPr>
          <a:xfrm>
            <a:off x="-346409" y="0"/>
            <a:ext cx="13464758" cy="6858000"/>
            <a:chOff x="0" y="0"/>
            <a:chExt cx="13464758" cy="6858000"/>
          </a:xfrm>
        </p:grpSpPr>
        <p:sp>
          <p:nvSpPr>
            <p:cNvPr id="125" name="Rectangle 12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6" name="Freeform 12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7C8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7" name="TextBox 12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2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400382" y="3350302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9" name="Group 118"/>
          <p:cNvGrpSpPr/>
          <p:nvPr/>
        </p:nvGrpSpPr>
        <p:grpSpPr>
          <a:xfrm>
            <a:off x="-697479" y="0"/>
            <a:ext cx="13464758" cy="6858000"/>
            <a:chOff x="0" y="0"/>
            <a:chExt cx="13464758" cy="6858000"/>
          </a:xfrm>
        </p:grpSpPr>
        <p:sp>
          <p:nvSpPr>
            <p:cNvPr id="120" name="Rectangle 11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1" name="Freeform 12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2" name="TextBox 121"/>
            <p:cNvSpPr txBox="1"/>
            <p:nvPr/>
          </p:nvSpPr>
          <p:spPr>
            <a:xfrm rot="16200000">
              <a:off x="10730211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2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400381" y="3350302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4" name="Group 113"/>
          <p:cNvGrpSpPr/>
          <p:nvPr/>
        </p:nvGrpSpPr>
        <p:grpSpPr>
          <a:xfrm>
            <a:off x="-8925619" y="0"/>
            <a:ext cx="13464758" cy="6858000"/>
            <a:chOff x="0" y="0"/>
            <a:chExt cx="13464758" cy="6858000"/>
          </a:xfrm>
        </p:grpSpPr>
        <p:sp>
          <p:nvSpPr>
            <p:cNvPr id="115" name="Rectangle 1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6" name="Freeform 11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7" name="TextBox 116"/>
            <p:cNvSpPr txBox="1"/>
            <p:nvPr/>
          </p:nvSpPr>
          <p:spPr>
            <a:xfrm rot="16200000">
              <a:off x="10730211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1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9" name="Group 108"/>
          <p:cNvGrpSpPr/>
          <p:nvPr/>
        </p:nvGrpSpPr>
        <p:grpSpPr>
          <a:xfrm>
            <a:off x="-9339171" y="0"/>
            <a:ext cx="13464758" cy="6858000"/>
            <a:chOff x="0" y="0"/>
            <a:chExt cx="13464758" cy="6858000"/>
          </a:xfrm>
        </p:grpSpPr>
        <p:sp>
          <p:nvSpPr>
            <p:cNvPr id="110" name="Rectangle 10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1" name="Freeform 11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2" name="TextBox 11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1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4" name="Group 103"/>
          <p:cNvGrpSpPr/>
          <p:nvPr/>
        </p:nvGrpSpPr>
        <p:grpSpPr>
          <a:xfrm>
            <a:off x="-9751288" y="0"/>
            <a:ext cx="13464758" cy="6858000"/>
            <a:chOff x="0" y="0"/>
            <a:chExt cx="13464758" cy="6858000"/>
          </a:xfrm>
        </p:grpSpPr>
        <p:sp>
          <p:nvSpPr>
            <p:cNvPr id="105" name="Rectangle 10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6" name="Freeform 10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7" name="TextBox 10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0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99" name="Group 98"/>
          <p:cNvGrpSpPr/>
          <p:nvPr/>
        </p:nvGrpSpPr>
        <p:grpSpPr>
          <a:xfrm>
            <a:off x="-10169502" y="0"/>
            <a:ext cx="13464758" cy="6858000"/>
            <a:chOff x="0" y="0"/>
            <a:chExt cx="13464758" cy="6858000"/>
          </a:xfrm>
        </p:grpSpPr>
        <p:sp>
          <p:nvSpPr>
            <p:cNvPr id="100" name="Rectangle 9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1" name="Freeform 10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6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2" name="TextBox 10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0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94" name="Group 93"/>
          <p:cNvGrpSpPr/>
          <p:nvPr/>
        </p:nvGrpSpPr>
        <p:grpSpPr>
          <a:xfrm>
            <a:off x="-10581041" y="0"/>
            <a:ext cx="13464758" cy="6858000"/>
            <a:chOff x="0" y="0"/>
            <a:chExt cx="13464758" cy="6858000"/>
          </a:xfrm>
        </p:grpSpPr>
        <p:sp>
          <p:nvSpPr>
            <p:cNvPr id="95" name="Rectangle 9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Freeform 9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00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TextBox 9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9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9" name="Group 88"/>
          <p:cNvGrpSpPr/>
          <p:nvPr/>
        </p:nvGrpSpPr>
        <p:grpSpPr>
          <a:xfrm>
            <a:off x="-10971642" y="0"/>
            <a:ext cx="13464758" cy="6858000"/>
            <a:chOff x="0" y="0"/>
            <a:chExt cx="13464758" cy="6858000"/>
          </a:xfrm>
        </p:grpSpPr>
        <p:sp>
          <p:nvSpPr>
            <p:cNvPr id="90" name="Rectangle 8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1" name="Freeform 9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3333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2" name="TextBox 9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9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4" name="Group 83"/>
          <p:cNvGrpSpPr/>
          <p:nvPr/>
        </p:nvGrpSpPr>
        <p:grpSpPr>
          <a:xfrm>
            <a:off x="-11396059" y="0"/>
            <a:ext cx="13464758" cy="6858000"/>
            <a:chOff x="0" y="0"/>
            <a:chExt cx="13464758" cy="6858000"/>
          </a:xfrm>
        </p:grpSpPr>
        <p:sp>
          <p:nvSpPr>
            <p:cNvPr id="85" name="Rectangle 8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6" name="Freeform 8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CC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7" name="TextBox 86"/>
            <p:cNvSpPr txBox="1"/>
            <p:nvPr/>
          </p:nvSpPr>
          <p:spPr>
            <a:xfrm rot="16200000">
              <a:off x="107302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8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79" name="Group 78"/>
          <p:cNvGrpSpPr/>
          <p:nvPr/>
        </p:nvGrpSpPr>
        <p:grpSpPr>
          <a:xfrm>
            <a:off x="-11809704" y="0"/>
            <a:ext cx="13464758" cy="6858000"/>
            <a:chOff x="0" y="0"/>
            <a:chExt cx="13464758" cy="6858000"/>
          </a:xfrm>
        </p:grpSpPr>
        <p:sp>
          <p:nvSpPr>
            <p:cNvPr id="80" name="Rectangle 7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1" name="Freeform 8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2" name="TextBox 81"/>
            <p:cNvSpPr txBox="1"/>
            <p:nvPr/>
          </p:nvSpPr>
          <p:spPr>
            <a:xfrm rot="16200000">
              <a:off x="107302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  <a:endParaRPr lang="en-US" sz="1600" dirty="0">
                <a:solidFill>
                  <a:schemeClr val="bg1"/>
                </a:solidFill>
                <a:latin typeface="Sylfaen" panose="010A0502050306030303" pitchFamily="18" charset="0"/>
              </a:endParaRPr>
            </a:p>
          </p:txBody>
        </p:sp>
        <p:pic>
          <p:nvPicPr>
            <p:cNvPr id="8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64" name="Title 1"/>
          <p:cNvSpPr txBox="1">
            <a:spLocks/>
          </p:cNvSpPr>
          <p:nvPr/>
        </p:nvSpPr>
        <p:spPr>
          <a:xfrm>
            <a:off x="2988664" y="214898"/>
            <a:ext cx="8575267" cy="117184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en-US" sz="1300" b="1" dirty="0" smtClean="0">
                <a:solidFill>
                  <a:srgbClr val="FF0000"/>
                </a:solidFill>
                <a:latin typeface="Sylfaen" panose="010A0502050306030303" pitchFamily="18" charset="0"/>
              </a:rPr>
              <a:t/>
            </a:r>
            <a:br>
              <a:rPr lang="en-US" sz="1300" b="1" dirty="0" smtClean="0">
                <a:solidFill>
                  <a:srgbClr val="FF0000"/>
                </a:solidFill>
                <a:latin typeface="Sylfaen" panose="010A0502050306030303" pitchFamily="18" charset="0"/>
              </a:rPr>
            </a:br>
            <a:r>
              <a:rPr lang="en-US" sz="1300" b="1" dirty="0" smtClean="0">
                <a:solidFill>
                  <a:srgbClr val="FF0000"/>
                </a:solidFill>
                <a:latin typeface="Sylfaen" panose="010A0502050306030303" pitchFamily="18" charset="0"/>
              </a:rPr>
              <a:t/>
            </a:r>
            <a:br>
              <a:rPr lang="en-US" sz="1300" b="1" dirty="0" smtClean="0">
                <a:solidFill>
                  <a:srgbClr val="FF0000"/>
                </a:solidFill>
                <a:latin typeface="Sylfaen" panose="010A0502050306030303" pitchFamily="18" charset="0"/>
              </a:rPr>
            </a:br>
            <a:r>
              <a:rPr lang="ka-GE" sz="1300" b="1" dirty="0" smtClean="0">
                <a:latin typeface="Sylfaen (Body)"/>
              </a:rPr>
              <a:t>ქვეყნების</a:t>
            </a:r>
            <a:r>
              <a:rPr lang="ka-GE" sz="1300" b="1" dirty="0" smtClean="0">
                <a:solidFill>
                  <a:srgbClr val="FF0000"/>
                </a:solidFill>
                <a:latin typeface="Sylfaen (Body)"/>
              </a:rPr>
              <a:t> </a:t>
            </a:r>
            <a:r>
              <a:rPr lang="ka-GE" sz="1300" b="1" dirty="0" smtClean="0">
                <a:latin typeface="Sylfaen (Body)"/>
              </a:rPr>
              <a:t>პირველი ექვსეული და ევროკავშირი კვეთების რაოდენობის მიხედვით</a:t>
            </a:r>
            <a:r>
              <a:rPr lang="en-US" sz="1300" b="1" dirty="0" smtClean="0">
                <a:latin typeface="Sylfaen (Body)"/>
              </a:rPr>
              <a:t> (</a:t>
            </a:r>
            <a:r>
              <a:rPr lang="ka-GE" sz="1300" b="1" dirty="0" smtClean="0">
                <a:latin typeface="Sylfaen (Body)"/>
              </a:rPr>
              <a:t>შემოსვლა</a:t>
            </a:r>
            <a:r>
              <a:rPr lang="en-US" sz="1300" b="1" dirty="0" smtClean="0">
                <a:latin typeface="Sylfaen (Body)"/>
              </a:rPr>
              <a:t>)</a:t>
            </a:r>
            <a:endParaRPr lang="ka-GE" sz="1300" b="1" dirty="0" smtClean="0">
              <a:latin typeface="Sylfaen (Body)"/>
            </a:endParaRPr>
          </a:p>
          <a:p>
            <a:pPr>
              <a:lnSpc>
                <a:spcPct val="150000"/>
              </a:lnSpc>
            </a:pPr>
            <a:r>
              <a:rPr lang="ru-RU" sz="1300" b="1" dirty="0" smtClean="0">
                <a:latin typeface="Sylfaen" panose="010A0502050306030303" pitchFamily="18" charset="0"/>
              </a:rPr>
              <a:t> </a:t>
            </a:r>
            <a:r>
              <a:rPr lang="ka-GE" sz="12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Body)"/>
              </a:rPr>
              <a:t>(დეკემბერი, </a:t>
            </a:r>
            <a:r>
              <a:rPr lang="en-US" sz="12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Body)"/>
              </a:rPr>
              <a:t>2019</a:t>
            </a:r>
            <a:r>
              <a:rPr lang="ka-GE" sz="12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Body)"/>
              </a:rPr>
              <a:t> წელი)</a:t>
            </a:r>
            <a:r>
              <a:rPr lang="ru-RU" sz="1300" b="1" dirty="0" smtClean="0">
                <a:latin typeface="Sylfaen (Body)"/>
              </a:rPr>
              <a:t/>
            </a:r>
            <a:br>
              <a:rPr lang="ru-RU" sz="1300" b="1" dirty="0" smtClean="0">
                <a:latin typeface="Sylfaen (Body)"/>
              </a:rPr>
            </a:br>
            <a:endParaRPr lang="en-US" sz="1300" b="1" dirty="0">
              <a:latin typeface="Sylfaen (Body)"/>
            </a:endParaRPr>
          </a:p>
        </p:txBody>
      </p:sp>
      <p:graphicFrame>
        <p:nvGraphicFramePr>
          <p:cNvPr id="165" name="Chart 164"/>
          <p:cNvGraphicFramePr/>
          <p:nvPr>
            <p:extLst>
              <p:ext uri="{D42A27DB-BD31-4B8C-83A1-F6EECF244321}">
                <p14:modId xmlns:p14="http://schemas.microsoft.com/office/powerpoint/2010/main" val="4284337976"/>
              </p:ext>
            </p:extLst>
          </p:nvPr>
        </p:nvGraphicFramePr>
        <p:xfrm>
          <a:off x="3571033" y="1047496"/>
          <a:ext cx="6955840" cy="2381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66" name="TextBox 165"/>
          <p:cNvSpPr txBox="1"/>
          <p:nvPr/>
        </p:nvSpPr>
        <p:spPr>
          <a:xfrm>
            <a:off x="4233645" y="1143109"/>
            <a:ext cx="994256" cy="25391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050" dirty="0" smtClean="0">
                <a:solidFill>
                  <a:schemeClr val="accent1">
                    <a:lumMod val="50000"/>
                  </a:schemeClr>
                </a:solidFill>
              </a:rPr>
              <a:t>26</a:t>
            </a:r>
            <a:r>
              <a:rPr lang="ka-GE" sz="1050" dirty="0" smtClean="0">
                <a:solidFill>
                  <a:schemeClr val="accent1">
                    <a:lumMod val="50000"/>
                  </a:schemeClr>
                </a:solidFill>
              </a:rPr>
              <a:t>%</a:t>
            </a:r>
            <a:endParaRPr lang="en-US" sz="105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67" name="TextBox 166"/>
          <p:cNvSpPr txBox="1"/>
          <p:nvPr/>
        </p:nvSpPr>
        <p:spPr>
          <a:xfrm>
            <a:off x="5133407" y="1443404"/>
            <a:ext cx="947583" cy="25391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050" dirty="0" smtClean="0">
                <a:solidFill>
                  <a:schemeClr val="accent1">
                    <a:lumMod val="50000"/>
                  </a:schemeClr>
                </a:solidFill>
              </a:rPr>
              <a:t>10</a:t>
            </a:r>
            <a:r>
              <a:rPr lang="ka-GE" sz="1050" dirty="0" smtClean="0">
                <a:solidFill>
                  <a:schemeClr val="accent1">
                    <a:lumMod val="50000"/>
                  </a:schemeClr>
                </a:solidFill>
              </a:rPr>
              <a:t>%</a:t>
            </a:r>
            <a:endParaRPr lang="en-US" sz="105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68" name="TextBox 167"/>
          <p:cNvSpPr txBox="1"/>
          <p:nvPr/>
        </p:nvSpPr>
        <p:spPr>
          <a:xfrm>
            <a:off x="6019257" y="1843602"/>
            <a:ext cx="943805" cy="25391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ka-GE" sz="105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1050" dirty="0" smtClean="0">
                <a:solidFill>
                  <a:schemeClr val="accent1">
                    <a:lumMod val="50000"/>
                  </a:schemeClr>
                </a:solidFill>
              </a:rPr>
              <a:t>17</a:t>
            </a:r>
            <a:r>
              <a:rPr lang="ka-GE" sz="1050" dirty="0" smtClean="0">
                <a:solidFill>
                  <a:schemeClr val="accent1">
                    <a:lumMod val="50000"/>
                  </a:schemeClr>
                </a:solidFill>
              </a:rPr>
              <a:t>%</a:t>
            </a:r>
            <a:endParaRPr lang="en-US" sz="105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69" name="TextBox 168"/>
          <p:cNvSpPr txBox="1"/>
          <p:nvPr/>
        </p:nvSpPr>
        <p:spPr>
          <a:xfrm>
            <a:off x="6883478" y="1840395"/>
            <a:ext cx="913964" cy="25391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ka-GE" sz="105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1050" dirty="0">
                <a:solidFill>
                  <a:schemeClr val="accent1">
                    <a:lumMod val="50000"/>
                  </a:schemeClr>
                </a:solidFill>
              </a:rPr>
              <a:t>4</a:t>
            </a:r>
            <a:r>
              <a:rPr lang="ka-GE" sz="1050" dirty="0" smtClean="0">
                <a:solidFill>
                  <a:schemeClr val="accent1">
                    <a:lumMod val="50000"/>
                  </a:schemeClr>
                </a:solidFill>
              </a:rPr>
              <a:t>%</a:t>
            </a:r>
            <a:endParaRPr lang="en-US" sz="105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70" name="TextBox 169"/>
          <p:cNvSpPr txBox="1"/>
          <p:nvPr/>
        </p:nvSpPr>
        <p:spPr>
          <a:xfrm>
            <a:off x="7769495" y="2261815"/>
            <a:ext cx="950853" cy="25391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050" dirty="0" smtClean="0">
                <a:solidFill>
                  <a:schemeClr val="accent1">
                    <a:lumMod val="50000"/>
                  </a:schemeClr>
                </a:solidFill>
              </a:rPr>
              <a:t>37</a:t>
            </a:r>
            <a:r>
              <a:rPr lang="ka-GE" sz="1050" dirty="0" smtClean="0">
                <a:solidFill>
                  <a:schemeClr val="accent1">
                    <a:lumMod val="50000"/>
                  </a:schemeClr>
                </a:solidFill>
              </a:rPr>
              <a:t>%</a:t>
            </a:r>
            <a:endParaRPr lang="en-US" sz="105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71" name="TextBox 170"/>
          <p:cNvSpPr txBox="1"/>
          <p:nvPr/>
        </p:nvSpPr>
        <p:spPr>
          <a:xfrm>
            <a:off x="9498306" y="2328009"/>
            <a:ext cx="918325" cy="25391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050" dirty="0" smtClean="0">
                <a:solidFill>
                  <a:schemeClr val="accent1">
                    <a:lumMod val="50000"/>
                  </a:schemeClr>
                </a:solidFill>
              </a:rPr>
              <a:t>20</a:t>
            </a:r>
            <a:r>
              <a:rPr lang="ka-GE" sz="1050" dirty="0" smtClean="0">
                <a:solidFill>
                  <a:schemeClr val="accent1">
                    <a:lumMod val="50000"/>
                  </a:schemeClr>
                </a:solidFill>
              </a:rPr>
              <a:t>%</a:t>
            </a:r>
            <a:endParaRPr lang="en-US" sz="1050" dirty="0">
              <a:solidFill>
                <a:schemeClr val="accent1">
                  <a:lumMod val="50000"/>
                </a:schemeClr>
              </a:solidFill>
            </a:endParaRPr>
          </a:p>
        </p:txBody>
      </p:sp>
      <p:graphicFrame>
        <p:nvGraphicFramePr>
          <p:cNvPr id="173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08778464"/>
              </p:ext>
            </p:extLst>
          </p:nvPr>
        </p:nvGraphicFramePr>
        <p:xfrm>
          <a:off x="3312000" y="4140995"/>
          <a:ext cx="7979905" cy="25466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72" name="Title 1"/>
          <p:cNvSpPr txBox="1">
            <a:spLocks/>
          </p:cNvSpPr>
          <p:nvPr/>
        </p:nvSpPr>
        <p:spPr>
          <a:xfrm>
            <a:off x="3539447" y="3389308"/>
            <a:ext cx="7144695" cy="76144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en-US" sz="1200" b="1" dirty="0" smtClean="0">
                <a:solidFill>
                  <a:srgbClr val="FF0000"/>
                </a:solidFill>
                <a:latin typeface="Sylfaen" panose="010A0502050306030303" pitchFamily="18" charset="0"/>
              </a:rPr>
              <a:t/>
            </a:r>
            <a:br>
              <a:rPr lang="en-US" sz="1200" b="1" dirty="0" smtClean="0">
                <a:solidFill>
                  <a:srgbClr val="FF0000"/>
                </a:solidFill>
                <a:latin typeface="Sylfaen" panose="010A0502050306030303" pitchFamily="18" charset="0"/>
              </a:rPr>
            </a:br>
            <a:r>
              <a:rPr lang="en-US" sz="1200" b="1" dirty="0" smtClean="0">
                <a:solidFill>
                  <a:srgbClr val="FF0000"/>
                </a:solidFill>
                <a:latin typeface="Sylfaen" panose="010A0502050306030303" pitchFamily="18" charset="0"/>
              </a:rPr>
              <a:t/>
            </a:r>
            <a:br>
              <a:rPr lang="en-US" sz="1200" b="1" dirty="0" smtClean="0">
                <a:solidFill>
                  <a:srgbClr val="FF0000"/>
                </a:solidFill>
                <a:latin typeface="Sylfaen" panose="010A0502050306030303" pitchFamily="18" charset="0"/>
              </a:rPr>
            </a:br>
            <a:r>
              <a:rPr lang="ka-GE" sz="1200" b="1" dirty="0" smtClean="0">
                <a:latin typeface="Sylfaen (Headings)"/>
              </a:rPr>
              <a:t>ქვეყნების ოცეული (პირველი ექვსეულის შემდეგ) კვეთების რაოდენობის მიხედვით </a:t>
            </a:r>
            <a:r>
              <a:rPr lang="en-US" sz="1200" b="1" dirty="0" smtClean="0">
                <a:latin typeface="Sylfaen (Headings)"/>
              </a:rPr>
              <a:t>(</a:t>
            </a:r>
            <a:r>
              <a:rPr lang="ka-GE" sz="1200" b="1" dirty="0" smtClean="0">
                <a:latin typeface="Sylfaen (Headings)"/>
              </a:rPr>
              <a:t>შემოსვლა</a:t>
            </a:r>
            <a:r>
              <a:rPr lang="en-US" sz="1200" b="1" dirty="0" smtClean="0">
                <a:latin typeface="Sylfaen (Headings)"/>
              </a:rPr>
              <a:t>)</a:t>
            </a:r>
            <a:endParaRPr lang="ka-GE" sz="1200" b="1" dirty="0" smtClean="0">
              <a:latin typeface="Sylfaen (Headings)"/>
            </a:endParaRPr>
          </a:p>
          <a:p>
            <a:pPr>
              <a:lnSpc>
                <a:spcPct val="150000"/>
              </a:lnSpc>
            </a:pPr>
            <a:r>
              <a:rPr lang="ka-GE" sz="12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Headings)"/>
              </a:rPr>
              <a:t>(დეკემბერი, </a:t>
            </a:r>
            <a:r>
              <a:rPr lang="en-US" sz="12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Headings)"/>
              </a:rPr>
              <a:t>2019</a:t>
            </a:r>
            <a:r>
              <a:rPr lang="ka-GE" sz="12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Headings)"/>
              </a:rPr>
              <a:t> წელი)</a:t>
            </a:r>
            <a:endParaRPr lang="en-US" sz="1200" b="1" dirty="0">
              <a:latin typeface="Sylfaen (Headings)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8634702" y="2311496"/>
            <a:ext cx="918325" cy="25391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050" dirty="0" smtClean="0">
                <a:solidFill>
                  <a:schemeClr val="accent1">
                    <a:lumMod val="50000"/>
                  </a:schemeClr>
                </a:solidFill>
              </a:rPr>
              <a:t>66</a:t>
            </a:r>
            <a:r>
              <a:rPr lang="ka-GE" sz="1050" dirty="0" smtClean="0">
                <a:solidFill>
                  <a:schemeClr val="accent1">
                    <a:lumMod val="50000"/>
                  </a:schemeClr>
                </a:solidFill>
              </a:rPr>
              <a:t>%</a:t>
            </a:r>
            <a:endParaRPr lang="en-US" sz="105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9636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9167E-6 0 L 0.64558 -0.00671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279" y="-3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9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10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250"/>
                            </p:stCondLst>
                            <p:childTnLst>
                              <p:par>
                                <p:cTn id="12" presetID="9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75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9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75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75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75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75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75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75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75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250"/>
                            </p:stCondLst>
                            <p:childTnLst>
                              <p:par>
                                <p:cTn id="37" presetID="9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10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9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75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" grpId="0"/>
      <p:bldGraphic spid="165" grpId="0">
        <p:bldAsOne/>
      </p:bldGraphic>
      <p:bldP spid="166" grpId="0"/>
      <p:bldP spid="167" grpId="0"/>
      <p:bldP spid="168" grpId="0"/>
      <p:bldP spid="169" grpId="0"/>
      <p:bldP spid="170" grpId="0"/>
      <p:bldP spid="171" grpId="0"/>
      <p:bldGraphic spid="173" grpId="0">
        <p:bldAsOne/>
      </p:bldGraphic>
      <p:bldP spid="172" grpId="0"/>
      <p:bldP spid="6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12974" y="0"/>
            <a:ext cx="13464758" cy="6858000"/>
            <a:chOff x="-14493398" y="569494"/>
            <a:chExt cx="13464758" cy="6858000"/>
          </a:xfrm>
        </p:grpSpPr>
        <p:sp>
          <p:nvSpPr>
            <p:cNvPr id="132" name="Rectangle 131"/>
            <p:cNvSpPr/>
            <p:nvPr/>
          </p:nvSpPr>
          <p:spPr>
            <a:xfrm>
              <a:off x="-14493398" y="569494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3" name="Freeform 132"/>
            <p:cNvSpPr/>
            <p:nvPr/>
          </p:nvSpPr>
          <p:spPr>
            <a:xfrm>
              <a:off x="-3517008" y="2878742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99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4" name="TextBox 133"/>
            <p:cNvSpPr txBox="1"/>
            <p:nvPr/>
          </p:nvSpPr>
          <p:spPr>
            <a:xfrm rot="16200000">
              <a:off x="-3763185" y="3952126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35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3126355" y="3951941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24" name="Group 123"/>
          <p:cNvGrpSpPr/>
          <p:nvPr/>
        </p:nvGrpSpPr>
        <p:grpSpPr>
          <a:xfrm>
            <a:off x="-346409" y="0"/>
            <a:ext cx="13464758" cy="6858000"/>
            <a:chOff x="0" y="0"/>
            <a:chExt cx="13464758" cy="6858000"/>
          </a:xfrm>
        </p:grpSpPr>
        <p:sp>
          <p:nvSpPr>
            <p:cNvPr id="125" name="Rectangle 12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6" name="Freeform 12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7C8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7" name="TextBox 12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2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400382" y="3350302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9" name="Group 118"/>
          <p:cNvGrpSpPr/>
          <p:nvPr/>
        </p:nvGrpSpPr>
        <p:grpSpPr>
          <a:xfrm>
            <a:off x="-696052" y="0"/>
            <a:ext cx="13464758" cy="6858000"/>
            <a:chOff x="0" y="0"/>
            <a:chExt cx="13464758" cy="6858000"/>
          </a:xfrm>
        </p:grpSpPr>
        <p:sp>
          <p:nvSpPr>
            <p:cNvPr id="120" name="Rectangle 11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1" name="Freeform 12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2" name="TextBox 121"/>
            <p:cNvSpPr txBox="1"/>
            <p:nvPr/>
          </p:nvSpPr>
          <p:spPr>
            <a:xfrm rot="16200000">
              <a:off x="10730211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2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400381" y="3350302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4" name="Group 113"/>
          <p:cNvGrpSpPr/>
          <p:nvPr/>
        </p:nvGrpSpPr>
        <p:grpSpPr>
          <a:xfrm>
            <a:off x="-1042063" y="0"/>
            <a:ext cx="13464758" cy="6858000"/>
            <a:chOff x="0" y="0"/>
            <a:chExt cx="13464758" cy="6858000"/>
          </a:xfrm>
        </p:grpSpPr>
        <p:sp>
          <p:nvSpPr>
            <p:cNvPr id="115" name="Rectangle 1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6" name="Freeform 11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7" name="TextBox 116"/>
            <p:cNvSpPr txBox="1"/>
            <p:nvPr/>
          </p:nvSpPr>
          <p:spPr>
            <a:xfrm rot="16200000">
              <a:off x="10730211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1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9" name="Group 108"/>
          <p:cNvGrpSpPr/>
          <p:nvPr/>
        </p:nvGrpSpPr>
        <p:grpSpPr>
          <a:xfrm>
            <a:off x="-1427694" y="0"/>
            <a:ext cx="13464758" cy="6858000"/>
            <a:chOff x="0" y="0"/>
            <a:chExt cx="13464758" cy="6858000"/>
          </a:xfrm>
        </p:grpSpPr>
        <p:sp>
          <p:nvSpPr>
            <p:cNvPr id="110" name="Rectangle 10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1" name="Freeform 11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2" name="TextBox 11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1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4" name="Group 103"/>
          <p:cNvGrpSpPr/>
          <p:nvPr/>
        </p:nvGrpSpPr>
        <p:grpSpPr>
          <a:xfrm>
            <a:off x="-1813216" y="0"/>
            <a:ext cx="13464758" cy="6858000"/>
            <a:chOff x="0" y="0"/>
            <a:chExt cx="13464758" cy="6858000"/>
          </a:xfrm>
        </p:grpSpPr>
        <p:sp>
          <p:nvSpPr>
            <p:cNvPr id="105" name="Rectangle 10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6" name="Freeform 10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7" name="TextBox 10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0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99" name="Group 98"/>
          <p:cNvGrpSpPr/>
          <p:nvPr/>
        </p:nvGrpSpPr>
        <p:grpSpPr>
          <a:xfrm>
            <a:off x="-2181922" y="0"/>
            <a:ext cx="13464758" cy="6858000"/>
            <a:chOff x="0" y="0"/>
            <a:chExt cx="13464758" cy="6858000"/>
          </a:xfrm>
        </p:grpSpPr>
        <p:sp>
          <p:nvSpPr>
            <p:cNvPr id="100" name="Rectangle 9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1" name="Freeform 10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6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2" name="TextBox 10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0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2" name="Group 1"/>
          <p:cNvGrpSpPr/>
          <p:nvPr/>
        </p:nvGrpSpPr>
        <p:grpSpPr>
          <a:xfrm>
            <a:off x="-2470182" y="-14470"/>
            <a:ext cx="13433598" cy="6858000"/>
            <a:chOff x="-5126499" y="0"/>
            <a:chExt cx="13433598" cy="6858000"/>
          </a:xfrm>
        </p:grpSpPr>
        <p:sp>
          <p:nvSpPr>
            <p:cNvPr id="95" name="Rectangle 94"/>
            <p:cNvSpPr/>
            <p:nvPr/>
          </p:nvSpPr>
          <p:spPr>
            <a:xfrm>
              <a:off x="-5126499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Freeform 95"/>
            <p:cNvSpPr/>
            <p:nvPr/>
          </p:nvSpPr>
          <p:spPr>
            <a:xfrm>
              <a:off x="5818731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00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TextBox 96"/>
            <p:cNvSpPr txBox="1"/>
            <p:nvPr/>
          </p:nvSpPr>
          <p:spPr>
            <a:xfrm rot="16200000">
              <a:off x="56037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9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6240544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9" name="Group 88"/>
          <p:cNvGrpSpPr/>
          <p:nvPr/>
        </p:nvGrpSpPr>
        <p:grpSpPr>
          <a:xfrm>
            <a:off x="-10971642" y="0"/>
            <a:ext cx="13464758" cy="6858000"/>
            <a:chOff x="0" y="0"/>
            <a:chExt cx="13464758" cy="6858000"/>
          </a:xfrm>
        </p:grpSpPr>
        <p:sp>
          <p:nvSpPr>
            <p:cNvPr id="90" name="Rectangle 8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1" name="Freeform 9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3333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2" name="TextBox 9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9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4" name="Group 83"/>
          <p:cNvGrpSpPr/>
          <p:nvPr/>
        </p:nvGrpSpPr>
        <p:grpSpPr>
          <a:xfrm>
            <a:off x="-11379872" y="16042"/>
            <a:ext cx="13464758" cy="6858000"/>
            <a:chOff x="0" y="0"/>
            <a:chExt cx="13464758" cy="6858000"/>
          </a:xfrm>
        </p:grpSpPr>
        <p:sp>
          <p:nvSpPr>
            <p:cNvPr id="85" name="Rectangle 8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6" name="Freeform 8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CC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7" name="TextBox 86"/>
            <p:cNvSpPr txBox="1"/>
            <p:nvPr/>
          </p:nvSpPr>
          <p:spPr>
            <a:xfrm rot="16200000">
              <a:off x="107302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8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4" name="Rectangle 3"/>
          <p:cNvSpPr/>
          <p:nvPr/>
        </p:nvSpPr>
        <p:spPr>
          <a:xfrm>
            <a:off x="1882844" y="130371"/>
            <a:ext cx="727388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a-GE" sz="1200" b="1" dirty="0"/>
              <a:t> </a:t>
            </a:r>
            <a:r>
              <a:rPr lang="ka-GE" sz="1200" b="1" dirty="0">
                <a:latin typeface="Sylfaen (Body)"/>
              </a:rPr>
              <a:t>საქართველოს სახელმწიფო </a:t>
            </a:r>
            <a:r>
              <a:rPr lang="ka-GE" sz="1200" b="1" dirty="0" smtClean="0">
                <a:latin typeface="Sylfaen (Body)"/>
              </a:rPr>
              <a:t>საზღვარზე გადაადგილებულ უცხო ქვეყნის მოქალაქეთა </a:t>
            </a:r>
            <a:endParaRPr lang="en-US" sz="1200" b="1" dirty="0" smtClean="0">
              <a:latin typeface="Sylfaen (Body)"/>
            </a:endParaRPr>
          </a:p>
          <a:p>
            <a:pPr algn="ctr">
              <a:lnSpc>
                <a:spcPct val="150000"/>
              </a:lnSpc>
            </a:pPr>
            <a:r>
              <a:rPr lang="ka-GE" sz="1200" b="1" dirty="0" smtClean="0">
                <a:latin typeface="Sylfaen (Body)"/>
              </a:rPr>
              <a:t>საზღვრის კვეთის სტატისტიკური მონაცემები სქესის და ასაკის მიხედვით</a:t>
            </a:r>
            <a:endParaRPr lang="ka-GE" sz="1200" b="1" dirty="0">
              <a:latin typeface="Sylfaen (Body)"/>
            </a:endParaRPr>
          </a:p>
          <a:p>
            <a:pPr algn="ctr">
              <a:lnSpc>
                <a:spcPct val="150000"/>
              </a:lnSpc>
            </a:pPr>
            <a:r>
              <a:rPr lang="ka-GE" sz="12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Headings)"/>
              </a:rPr>
              <a:t>(დეკემბერი, </a:t>
            </a:r>
            <a:r>
              <a:rPr lang="en-US" sz="12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Headings)"/>
              </a:rPr>
              <a:t>2019</a:t>
            </a:r>
            <a:r>
              <a:rPr lang="ka-GE" sz="12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Headings)"/>
              </a:rPr>
              <a:t> წელი)</a:t>
            </a:r>
            <a:endParaRPr lang="en-US" sz="1400" b="1" dirty="0">
              <a:latin typeface="Sylfaen (Headings)"/>
            </a:endParaRPr>
          </a:p>
          <a:p>
            <a:pPr algn="ctr">
              <a:lnSpc>
                <a:spcPct val="150000"/>
              </a:lnSpc>
            </a:pPr>
            <a:endParaRPr lang="en-US" sz="1200" b="1" dirty="0"/>
          </a:p>
        </p:txBody>
      </p:sp>
      <p:grpSp>
        <p:nvGrpSpPr>
          <p:cNvPr id="79" name="Group 78"/>
          <p:cNvGrpSpPr/>
          <p:nvPr/>
        </p:nvGrpSpPr>
        <p:grpSpPr>
          <a:xfrm>
            <a:off x="-11778071" y="16042"/>
            <a:ext cx="13464758" cy="6858000"/>
            <a:chOff x="0" y="-16042"/>
            <a:chExt cx="13464758" cy="6858000"/>
          </a:xfrm>
        </p:grpSpPr>
        <p:sp>
          <p:nvSpPr>
            <p:cNvPr id="80" name="Rectangle 79"/>
            <p:cNvSpPr/>
            <p:nvPr/>
          </p:nvSpPr>
          <p:spPr>
            <a:xfrm>
              <a:off x="0" y="-16042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1" name="Freeform 8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2" name="TextBox 81"/>
            <p:cNvSpPr txBox="1"/>
            <p:nvPr/>
          </p:nvSpPr>
          <p:spPr>
            <a:xfrm rot="16200000">
              <a:off x="107302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8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66" name="Picture 65" descr="manblue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453553" y="1570567"/>
            <a:ext cx="846555" cy="1295400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pic>
        <p:nvPicPr>
          <p:cNvPr id="70" name="Picture 69" descr="womanblue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457021" y="4197021"/>
            <a:ext cx="851646" cy="1260207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1989587260"/>
              </p:ext>
            </p:extLst>
          </p:nvPr>
        </p:nvGraphicFramePr>
        <p:xfrm>
          <a:off x="2872870" y="1054831"/>
          <a:ext cx="6646333" cy="24468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64" name="Chart 63"/>
          <p:cNvGraphicFramePr/>
          <p:nvPr>
            <p:extLst>
              <p:ext uri="{D42A27DB-BD31-4B8C-83A1-F6EECF244321}">
                <p14:modId xmlns:p14="http://schemas.microsoft.com/office/powerpoint/2010/main" val="1229301189"/>
              </p:ext>
            </p:extLst>
          </p:nvPr>
        </p:nvGraphicFramePr>
        <p:xfrm>
          <a:off x="2872870" y="3770028"/>
          <a:ext cx="6646333" cy="24468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  <p:extLst>
      <p:ext uri="{BB962C8B-B14F-4D97-AF65-F5344CB8AC3E}">
        <p14:creationId xmlns:p14="http://schemas.microsoft.com/office/powerpoint/2010/main" val="1706186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75E-6 0.00694 L 0.66211 0.0002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112" y="-3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9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12974" y="0"/>
            <a:ext cx="13464758" cy="6858000"/>
            <a:chOff x="-14493398" y="569494"/>
            <a:chExt cx="13464758" cy="6858000"/>
          </a:xfrm>
        </p:grpSpPr>
        <p:sp>
          <p:nvSpPr>
            <p:cNvPr id="132" name="Rectangle 131"/>
            <p:cNvSpPr/>
            <p:nvPr/>
          </p:nvSpPr>
          <p:spPr>
            <a:xfrm>
              <a:off x="-14493398" y="569494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3" name="Freeform 132"/>
            <p:cNvSpPr/>
            <p:nvPr/>
          </p:nvSpPr>
          <p:spPr>
            <a:xfrm>
              <a:off x="-3517008" y="2878742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99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4" name="TextBox 133"/>
            <p:cNvSpPr txBox="1"/>
            <p:nvPr/>
          </p:nvSpPr>
          <p:spPr>
            <a:xfrm rot="16200000">
              <a:off x="-3763185" y="3952126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35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3126355" y="3951941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24" name="Group 123"/>
          <p:cNvGrpSpPr/>
          <p:nvPr/>
        </p:nvGrpSpPr>
        <p:grpSpPr>
          <a:xfrm>
            <a:off x="-346409" y="0"/>
            <a:ext cx="13464758" cy="6858000"/>
            <a:chOff x="0" y="0"/>
            <a:chExt cx="13464758" cy="6858000"/>
          </a:xfrm>
        </p:grpSpPr>
        <p:sp>
          <p:nvSpPr>
            <p:cNvPr id="125" name="Rectangle 12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6" name="Freeform 12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7C8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7" name="TextBox 12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2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400382" y="3350302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9" name="Group 118"/>
          <p:cNvGrpSpPr/>
          <p:nvPr/>
        </p:nvGrpSpPr>
        <p:grpSpPr>
          <a:xfrm>
            <a:off x="-696052" y="0"/>
            <a:ext cx="13464758" cy="6858000"/>
            <a:chOff x="0" y="0"/>
            <a:chExt cx="13464758" cy="6858000"/>
          </a:xfrm>
        </p:grpSpPr>
        <p:sp>
          <p:nvSpPr>
            <p:cNvPr id="120" name="Rectangle 11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1" name="Freeform 12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2" name="TextBox 121"/>
            <p:cNvSpPr txBox="1"/>
            <p:nvPr/>
          </p:nvSpPr>
          <p:spPr>
            <a:xfrm rot="16200000">
              <a:off x="10730211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2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400381" y="3350302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4" name="Group 113"/>
          <p:cNvGrpSpPr/>
          <p:nvPr/>
        </p:nvGrpSpPr>
        <p:grpSpPr>
          <a:xfrm>
            <a:off x="-1037710" y="0"/>
            <a:ext cx="13464758" cy="6858000"/>
            <a:chOff x="0" y="0"/>
            <a:chExt cx="13464758" cy="6858000"/>
          </a:xfrm>
        </p:grpSpPr>
        <p:sp>
          <p:nvSpPr>
            <p:cNvPr id="115" name="Rectangle 1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6" name="Freeform 11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7" name="TextBox 116"/>
            <p:cNvSpPr txBox="1"/>
            <p:nvPr/>
          </p:nvSpPr>
          <p:spPr>
            <a:xfrm rot="16200000">
              <a:off x="10730211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1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9" name="Group 108"/>
          <p:cNvGrpSpPr/>
          <p:nvPr/>
        </p:nvGrpSpPr>
        <p:grpSpPr>
          <a:xfrm>
            <a:off x="-9323129" y="0"/>
            <a:ext cx="13464758" cy="6858000"/>
            <a:chOff x="0" y="0"/>
            <a:chExt cx="13464758" cy="6858000"/>
          </a:xfrm>
        </p:grpSpPr>
        <p:sp>
          <p:nvSpPr>
            <p:cNvPr id="110" name="Rectangle 10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1" name="Freeform 11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2" name="TextBox 11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1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4" name="Group 103"/>
          <p:cNvGrpSpPr/>
          <p:nvPr/>
        </p:nvGrpSpPr>
        <p:grpSpPr>
          <a:xfrm>
            <a:off x="-9735246" y="0"/>
            <a:ext cx="13464758" cy="6858000"/>
            <a:chOff x="0" y="0"/>
            <a:chExt cx="13464758" cy="6858000"/>
          </a:xfrm>
        </p:grpSpPr>
        <p:sp>
          <p:nvSpPr>
            <p:cNvPr id="105" name="Rectangle 10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6" name="Freeform 10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7" name="TextBox 10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0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99" name="Group 98"/>
          <p:cNvGrpSpPr/>
          <p:nvPr/>
        </p:nvGrpSpPr>
        <p:grpSpPr>
          <a:xfrm>
            <a:off x="-10169502" y="0"/>
            <a:ext cx="13464758" cy="6858000"/>
            <a:chOff x="0" y="0"/>
            <a:chExt cx="13464758" cy="6858000"/>
          </a:xfrm>
        </p:grpSpPr>
        <p:sp>
          <p:nvSpPr>
            <p:cNvPr id="100" name="Rectangle 9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1" name="Freeform 10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6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2" name="TextBox 10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0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94" name="Group 93"/>
          <p:cNvGrpSpPr/>
          <p:nvPr/>
        </p:nvGrpSpPr>
        <p:grpSpPr>
          <a:xfrm>
            <a:off x="-10581041" y="0"/>
            <a:ext cx="13464758" cy="6858000"/>
            <a:chOff x="0" y="0"/>
            <a:chExt cx="13464758" cy="6858000"/>
          </a:xfrm>
        </p:grpSpPr>
        <p:sp>
          <p:nvSpPr>
            <p:cNvPr id="95" name="Rectangle 9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Freeform 9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00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TextBox 9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9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9" name="Group 88"/>
          <p:cNvGrpSpPr/>
          <p:nvPr/>
        </p:nvGrpSpPr>
        <p:grpSpPr>
          <a:xfrm>
            <a:off x="-10971642" y="0"/>
            <a:ext cx="13464758" cy="6858000"/>
            <a:chOff x="0" y="0"/>
            <a:chExt cx="13464758" cy="6858000"/>
          </a:xfrm>
        </p:grpSpPr>
        <p:sp>
          <p:nvSpPr>
            <p:cNvPr id="90" name="Rectangle 8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1" name="Freeform 9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3333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2" name="TextBox 9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9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4" name="Group 83"/>
          <p:cNvGrpSpPr/>
          <p:nvPr/>
        </p:nvGrpSpPr>
        <p:grpSpPr>
          <a:xfrm>
            <a:off x="-11396059" y="0"/>
            <a:ext cx="13464758" cy="6858000"/>
            <a:chOff x="0" y="0"/>
            <a:chExt cx="13464758" cy="6858000"/>
          </a:xfrm>
        </p:grpSpPr>
        <p:sp>
          <p:nvSpPr>
            <p:cNvPr id="85" name="Rectangle 8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6" name="Freeform 8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CC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7" name="TextBox 86"/>
            <p:cNvSpPr txBox="1"/>
            <p:nvPr/>
          </p:nvSpPr>
          <p:spPr>
            <a:xfrm rot="16200000">
              <a:off x="107302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  <a:endParaRPr lang="en-US" sz="1600" dirty="0">
                <a:solidFill>
                  <a:schemeClr val="bg1"/>
                </a:solidFill>
                <a:latin typeface="Sylfaen" panose="010A0502050306030303" pitchFamily="18" charset="0"/>
              </a:endParaRPr>
            </a:p>
          </p:txBody>
        </p:sp>
        <p:pic>
          <p:nvPicPr>
            <p:cNvPr id="8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79" name="Group 78"/>
          <p:cNvGrpSpPr/>
          <p:nvPr/>
        </p:nvGrpSpPr>
        <p:grpSpPr>
          <a:xfrm>
            <a:off x="-11809704" y="0"/>
            <a:ext cx="13464758" cy="6858000"/>
            <a:chOff x="0" y="0"/>
            <a:chExt cx="13464758" cy="6858000"/>
          </a:xfrm>
        </p:grpSpPr>
        <p:sp>
          <p:nvSpPr>
            <p:cNvPr id="80" name="Rectangle 7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1" name="Freeform 8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2" name="TextBox 81"/>
            <p:cNvSpPr txBox="1"/>
            <p:nvPr/>
          </p:nvSpPr>
          <p:spPr>
            <a:xfrm rot="16200000">
              <a:off x="107302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8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69" name="Title 1"/>
          <p:cNvSpPr txBox="1">
            <a:spLocks/>
          </p:cNvSpPr>
          <p:nvPr/>
        </p:nvSpPr>
        <p:spPr>
          <a:xfrm>
            <a:off x="2455319" y="262331"/>
            <a:ext cx="7453490" cy="62753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en-US" sz="1300" b="1" dirty="0" smtClean="0">
                <a:solidFill>
                  <a:srgbClr val="FF0000"/>
                </a:solidFill>
                <a:latin typeface="Sylfaen" panose="010A0502050306030303" pitchFamily="18" charset="0"/>
              </a:rPr>
              <a:t/>
            </a:r>
            <a:br>
              <a:rPr lang="en-US" sz="1300" b="1" dirty="0" smtClean="0">
                <a:solidFill>
                  <a:srgbClr val="FF0000"/>
                </a:solidFill>
                <a:latin typeface="Sylfaen" panose="010A0502050306030303" pitchFamily="18" charset="0"/>
              </a:rPr>
            </a:br>
            <a:r>
              <a:rPr lang="ka-GE" sz="1300" b="1" dirty="0" smtClean="0">
                <a:latin typeface="Sylfaen (Headings)"/>
              </a:rPr>
              <a:t>საქართველოს მოქალაქეთა საზღვრის კვეთა</a:t>
            </a:r>
          </a:p>
          <a:p>
            <a:pPr>
              <a:lnSpc>
                <a:spcPct val="150000"/>
              </a:lnSpc>
            </a:pPr>
            <a:r>
              <a:rPr lang="ka-GE" sz="1300" b="1" dirty="0" smtClean="0">
                <a:latin typeface="Sylfaen" panose="010A0502050306030303" pitchFamily="18" charset="0"/>
              </a:rPr>
              <a:t> </a:t>
            </a:r>
            <a:r>
              <a:rPr lang="ka-GE" sz="12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Headings)"/>
              </a:rPr>
              <a:t>(დეკემბერი, </a:t>
            </a:r>
            <a:r>
              <a:rPr lang="en-US" sz="12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Headings)"/>
              </a:rPr>
              <a:t>2019</a:t>
            </a:r>
            <a:r>
              <a:rPr lang="ka-GE" sz="12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Headings)"/>
              </a:rPr>
              <a:t> წელი)</a:t>
            </a:r>
            <a:endParaRPr lang="en-US" sz="1300" b="1" dirty="0">
              <a:latin typeface="Sylfaen (Headings)"/>
            </a:endParaRPr>
          </a:p>
        </p:txBody>
      </p:sp>
      <p:graphicFrame>
        <p:nvGraphicFramePr>
          <p:cNvPr id="70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55146913"/>
              </p:ext>
            </p:extLst>
          </p:nvPr>
        </p:nvGraphicFramePr>
        <p:xfrm>
          <a:off x="2916441" y="1519851"/>
          <a:ext cx="8137532" cy="36609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75" name="Picture 74"/>
          <p:cNvPicPr>
            <a:picLocks noChangeAspect="1"/>
          </p:cNvPicPr>
          <p:nvPr/>
        </p:nvPicPr>
        <p:blipFill>
          <a:blip r:embed="rId5" cstate="print">
            <a:duotone>
              <a:prstClr val="black"/>
              <a:srgbClr val="CC99FF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0800" y="2065448"/>
            <a:ext cx="2658533" cy="1115054"/>
          </a:xfrm>
          <a:prstGeom prst="rect">
            <a:avLst/>
          </a:prstGeom>
          <a:noFill/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</p:pic>
      <p:pic>
        <p:nvPicPr>
          <p:cNvPr id="1026" name="Picture 2" descr="Image result for walking man icon png"/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965487" y="1903499"/>
            <a:ext cx="383631" cy="6480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6" name="Picture 2" descr="Image result for walking man icon png"/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9746864" y="2551554"/>
            <a:ext cx="383631" cy="6480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401849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6 0.00694 L 0.65065 0.0002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396" y="-3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9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25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75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250"/>
                            </p:stCondLst>
                            <p:childTnLst>
                              <p:par>
                                <p:cTn id="1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250"/>
                            </p:stCondLst>
                            <p:childTnLst>
                              <p:par>
                                <p:cTn id="20" presetID="55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75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75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75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6250"/>
                            </p:stCondLst>
                            <p:childTnLst>
                              <p:par>
                                <p:cTn id="26" presetID="55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75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75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75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" grpId="0"/>
      <p:bldGraphic spid="70" grpId="0">
        <p:bldAsOne/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12974" y="0"/>
            <a:ext cx="13464758" cy="6858000"/>
            <a:chOff x="-14493398" y="569494"/>
            <a:chExt cx="13464758" cy="6858000"/>
          </a:xfrm>
        </p:grpSpPr>
        <p:sp>
          <p:nvSpPr>
            <p:cNvPr id="132" name="Rectangle 131"/>
            <p:cNvSpPr/>
            <p:nvPr/>
          </p:nvSpPr>
          <p:spPr>
            <a:xfrm>
              <a:off x="-14493398" y="569494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3" name="Freeform 132"/>
            <p:cNvSpPr/>
            <p:nvPr/>
          </p:nvSpPr>
          <p:spPr>
            <a:xfrm>
              <a:off x="-3517008" y="2878742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99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4" name="TextBox 133"/>
            <p:cNvSpPr txBox="1"/>
            <p:nvPr/>
          </p:nvSpPr>
          <p:spPr>
            <a:xfrm rot="16200000">
              <a:off x="-3763185" y="3952126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35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3126355" y="3951941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24" name="Group 123"/>
          <p:cNvGrpSpPr/>
          <p:nvPr/>
        </p:nvGrpSpPr>
        <p:grpSpPr>
          <a:xfrm>
            <a:off x="-346409" y="0"/>
            <a:ext cx="13464758" cy="6858000"/>
            <a:chOff x="0" y="0"/>
            <a:chExt cx="13464758" cy="6858000"/>
          </a:xfrm>
        </p:grpSpPr>
        <p:sp>
          <p:nvSpPr>
            <p:cNvPr id="125" name="Rectangle 12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6" name="Freeform 12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7C8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7" name="TextBox 12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2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400382" y="3350302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9" name="Group 118"/>
          <p:cNvGrpSpPr/>
          <p:nvPr/>
        </p:nvGrpSpPr>
        <p:grpSpPr>
          <a:xfrm>
            <a:off x="-696052" y="0"/>
            <a:ext cx="13464758" cy="6858000"/>
            <a:chOff x="0" y="0"/>
            <a:chExt cx="13464758" cy="6858000"/>
          </a:xfrm>
        </p:grpSpPr>
        <p:sp>
          <p:nvSpPr>
            <p:cNvPr id="120" name="Rectangle 11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1" name="Freeform 12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2" name="TextBox 121"/>
            <p:cNvSpPr txBox="1"/>
            <p:nvPr/>
          </p:nvSpPr>
          <p:spPr>
            <a:xfrm rot="16200000">
              <a:off x="10730211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2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400381" y="3350302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4" name="Group 113"/>
          <p:cNvGrpSpPr/>
          <p:nvPr/>
        </p:nvGrpSpPr>
        <p:grpSpPr>
          <a:xfrm>
            <a:off x="-1042063" y="0"/>
            <a:ext cx="13464758" cy="6858000"/>
            <a:chOff x="0" y="0"/>
            <a:chExt cx="13464758" cy="6858000"/>
          </a:xfrm>
        </p:grpSpPr>
        <p:sp>
          <p:nvSpPr>
            <p:cNvPr id="115" name="Rectangle 1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6" name="Freeform 11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7" name="TextBox 116"/>
            <p:cNvSpPr txBox="1"/>
            <p:nvPr/>
          </p:nvSpPr>
          <p:spPr>
            <a:xfrm rot="16200000">
              <a:off x="10730211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1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9" name="Group 108"/>
          <p:cNvGrpSpPr/>
          <p:nvPr/>
        </p:nvGrpSpPr>
        <p:grpSpPr>
          <a:xfrm>
            <a:off x="-1427694" y="0"/>
            <a:ext cx="13464758" cy="6858000"/>
            <a:chOff x="0" y="0"/>
            <a:chExt cx="13464758" cy="6858000"/>
          </a:xfrm>
        </p:grpSpPr>
        <p:sp>
          <p:nvSpPr>
            <p:cNvPr id="110" name="Rectangle 10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1" name="Freeform 11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2" name="TextBox 11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1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4" name="Group 103"/>
          <p:cNvGrpSpPr/>
          <p:nvPr/>
        </p:nvGrpSpPr>
        <p:grpSpPr>
          <a:xfrm>
            <a:off x="-1813216" y="0"/>
            <a:ext cx="13464758" cy="6858000"/>
            <a:chOff x="0" y="0"/>
            <a:chExt cx="13464758" cy="6858000"/>
          </a:xfrm>
        </p:grpSpPr>
        <p:sp>
          <p:nvSpPr>
            <p:cNvPr id="105" name="Rectangle 10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6" name="Freeform 10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7" name="TextBox 10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0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99" name="Group 98"/>
          <p:cNvGrpSpPr/>
          <p:nvPr/>
        </p:nvGrpSpPr>
        <p:grpSpPr>
          <a:xfrm>
            <a:off x="-2181922" y="0"/>
            <a:ext cx="13464758" cy="6858000"/>
            <a:chOff x="0" y="0"/>
            <a:chExt cx="13464758" cy="6858000"/>
          </a:xfrm>
        </p:grpSpPr>
        <p:sp>
          <p:nvSpPr>
            <p:cNvPr id="100" name="Rectangle 9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1" name="Freeform 10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6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2" name="TextBox 10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0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2" name="Group 1"/>
          <p:cNvGrpSpPr/>
          <p:nvPr/>
        </p:nvGrpSpPr>
        <p:grpSpPr>
          <a:xfrm>
            <a:off x="-2470182" y="-14470"/>
            <a:ext cx="13433598" cy="6858000"/>
            <a:chOff x="-5126499" y="0"/>
            <a:chExt cx="13433598" cy="6858000"/>
          </a:xfrm>
        </p:grpSpPr>
        <p:sp>
          <p:nvSpPr>
            <p:cNvPr id="95" name="Rectangle 94"/>
            <p:cNvSpPr/>
            <p:nvPr/>
          </p:nvSpPr>
          <p:spPr>
            <a:xfrm>
              <a:off x="-5126499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Freeform 95"/>
            <p:cNvSpPr/>
            <p:nvPr/>
          </p:nvSpPr>
          <p:spPr>
            <a:xfrm>
              <a:off x="5818731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00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TextBox 96"/>
            <p:cNvSpPr txBox="1"/>
            <p:nvPr/>
          </p:nvSpPr>
          <p:spPr>
            <a:xfrm rot="16200000">
              <a:off x="56037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9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6240544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9" name="Group 88"/>
          <p:cNvGrpSpPr/>
          <p:nvPr/>
        </p:nvGrpSpPr>
        <p:grpSpPr>
          <a:xfrm>
            <a:off x="-10971642" y="0"/>
            <a:ext cx="13464758" cy="6858000"/>
            <a:chOff x="0" y="0"/>
            <a:chExt cx="13464758" cy="6858000"/>
          </a:xfrm>
        </p:grpSpPr>
        <p:sp>
          <p:nvSpPr>
            <p:cNvPr id="90" name="Rectangle 8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1" name="Freeform 9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3333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2" name="TextBox 9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9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4" name="Group 83"/>
          <p:cNvGrpSpPr/>
          <p:nvPr/>
        </p:nvGrpSpPr>
        <p:grpSpPr>
          <a:xfrm>
            <a:off x="-11379872" y="16042"/>
            <a:ext cx="13464758" cy="6858000"/>
            <a:chOff x="0" y="0"/>
            <a:chExt cx="13464758" cy="6858000"/>
          </a:xfrm>
        </p:grpSpPr>
        <p:sp>
          <p:nvSpPr>
            <p:cNvPr id="85" name="Rectangle 8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6" name="Freeform 8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CC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7" name="TextBox 86"/>
            <p:cNvSpPr txBox="1"/>
            <p:nvPr/>
          </p:nvSpPr>
          <p:spPr>
            <a:xfrm rot="16200000">
              <a:off x="107302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8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4" name="Rectangle 3"/>
          <p:cNvSpPr/>
          <p:nvPr/>
        </p:nvSpPr>
        <p:spPr>
          <a:xfrm>
            <a:off x="1882844" y="130371"/>
            <a:ext cx="727388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a-GE" sz="1200" b="1" dirty="0"/>
              <a:t> </a:t>
            </a:r>
            <a:r>
              <a:rPr lang="ka-GE" sz="1200" b="1" dirty="0">
                <a:latin typeface="Sylfaen (Body)"/>
              </a:rPr>
              <a:t>საქართველოს სახელმწიფო </a:t>
            </a:r>
            <a:r>
              <a:rPr lang="ka-GE" sz="1200" b="1" dirty="0" smtClean="0">
                <a:latin typeface="Sylfaen (Body)"/>
              </a:rPr>
              <a:t>საზღვარზე გადაადგილებულ საქართველოს მოქალაქეთა </a:t>
            </a:r>
            <a:endParaRPr lang="en-US" sz="1200" b="1" dirty="0" smtClean="0">
              <a:latin typeface="Sylfaen (Body)"/>
            </a:endParaRPr>
          </a:p>
          <a:p>
            <a:pPr algn="ctr">
              <a:lnSpc>
                <a:spcPct val="150000"/>
              </a:lnSpc>
            </a:pPr>
            <a:r>
              <a:rPr lang="ka-GE" sz="1200" b="1" dirty="0" smtClean="0">
                <a:latin typeface="Sylfaen (Body)"/>
              </a:rPr>
              <a:t>საზღვრის კვეთის სტატისტიკური მონაცემები სქესის და ასაკის მიხედვით</a:t>
            </a:r>
            <a:endParaRPr lang="ka-GE" sz="1200" b="1" dirty="0">
              <a:latin typeface="Sylfaen (Body)"/>
            </a:endParaRPr>
          </a:p>
          <a:p>
            <a:pPr algn="ctr">
              <a:lnSpc>
                <a:spcPct val="150000"/>
              </a:lnSpc>
            </a:pPr>
            <a:r>
              <a:rPr lang="ka-GE" sz="12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Headings)"/>
              </a:rPr>
              <a:t>(დეკემბერი, </a:t>
            </a:r>
            <a:r>
              <a:rPr lang="en-US" sz="12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Headings)"/>
              </a:rPr>
              <a:t>2019</a:t>
            </a:r>
            <a:r>
              <a:rPr lang="ka-GE" sz="12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Headings)"/>
              </a:rPr>
              <a:t> წელი)</a:t>
            </a:r>
            <a:endParaRPr lang="en-US" sz="1400" b="1" dirty="0">
              <a:latin typeface="Sylfaen (Headings)"/>
            </a:endParaRPr>
          </a:p>
          <a:p>
            <a:pPr algn="ctr">
              <a:lnSpc>
                <a:spcPct val="150000"/>
              </a:lnSpc>
            </a:pPr>
            <a:endParaRPr lang="en-US" sz="1200" b="1" dirty="0"/>
          </a:p>
        </p:txBody>
      </p:sp>
      <p:grpSp>
        <p:nvGrpSpPr>
          <p:cNvPr id="79" name="Group 78"/>
          <p:cNvGrpSpPr/>
          <p:nvPr/>
        </p:nvGrpSpPr>
        <p:grpSpPr>
          <a:xfrm>
            <a:off x="-11778071" y="16042"/>
            <a:ext cx="13464758" cy="6858000"/>
            <a:chOff x="0" y="-16042"/>
            <a:chExt cx="13464758" cy="6858000"/>
          </a:xfrm>
        </p:grpSpPr>
        <p:sp>
          <p:nvSpPr>
            <p:cNvPr id="80" name="Rectangle 79"/>
            <p:cNvSpPr/>
            <p:nvPr/>
          </p:nvSpPr>
          <p:spPr>
            <a:xfrm>
              <a:off x="0" y="-16042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1" name="Freeform 8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2" name="TextBox 81"/>
            <p:cNvSpPr txBox="1"/>
            <p:nvPr/>
          </p:nvSpPr>
          <p:spPr>
            <a:xfrm rot="16200000">
              <a:off x="107302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8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66" name="Picture 65" descr="manblue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453553" y="1570567"/>
            <a:ext cx="846555" cy="1295400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pic>
        <p:nvPicPr>
          <p:cNvPr id="70" name="Picture 69" descr="womanblue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457021" y="4197021"/>
            <a:ext cx="851646" cy="1260207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2251162088"/>
              </p:ext>
            </p:extLst>
          </p:nvPr>
        </p:nvGraphicFramePr>
        <p:xfrm>
          <a:off x="2907494" y="1054831"/>
          <a:ext cx="6646333" cy="24468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64" name="Chart 63"/>
          <p:cNvGraphicFramePr/>
          <p:nvPr>
            <p:extLst>
              <p:ext uri="{D42A27DB-BD31-4B8C-83A1-F6EECF244321}">
                <p14:modId xmlns:p14="http://schemas.microsoft.com/office/powerpoint/2010/main" val="983454980"/>
              </p:ext>
            </p:extLst>
          </p:nvPr>
        </p:nvGraphicFramePr>
        <p:xfrm>
          <a:off x="2902363" y="3763923"/>
          <a:ext cx="6646333" cy="24468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  <p:extLst>
      <p:ext uri="{BB962C8B-B14F-4D97-AF65-F5344CB8AC3E}">
        <p14:creationId xmlns:p14="http://schemas.microsoft.com/office/powerpoint/2010/main" val="2253493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75E-6 0.00694 L 0.66211 0.0002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112" y="-3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9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12974" y="0"/>
            <a:ext cx="13464758" cy="6858000"/>
            <a:chOff x="-14493398" y="569494"/>
            <a:chExt cx="13464758" cy="6858000"/>
          </a:xfrm>
        </p:grpSpPr>
        <p:sp>
          <p:nvSpPr>
            <p:cNvPr id="132" name="Rectangle 131"/>
            <p:cNvSpPr/>
            <p:nvPr/>
          </p:nvSpPr>
          <p:spPr>
            <a:xfrm>
              <a:off x="-14493398" y="569494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3" name="Freeform 132"/>
            <p:cNvSpPr/>
            <p:nvPr/>
          </p:nvSpPr>
          <p:spPr>
            <a:xfrm>
              <a:off x="-3517008" y="2878742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99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4" name="TextBox 133"/>
            <p:cNvSpPr txBox="1"/>
            <p:nvPr/>
          </p:nvSpPr>
          <p:spPr>
            <a:xfrm rot="16200000">
              <a:off x="-3763185" y="3952126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35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3126355" y="3951941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24" name="Group 123"/>
          <p:cNvGrpSpPr/>
          <p:nvPr/>
        </p:nvGrpSpPr>
        <p:grpSpPr>
          <a:xfrm>
            <a:off x="-346409" y="0"/>
            <a:ext cx="13464758" cy="6858000"/>
            <a:chOff x="0" y="0"/>
            <a:chExt cx="13464758" cy="6858000"/>
          </a:xfrm>
        </p:grpSpPr>
        <p:sp>
          <p:nvSpPr>
            <p:cNvPr id="125" name="Rectangle 12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6" name="Freeform 12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7C8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7" name="TextBox 12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2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400382" y="3350302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9" name="Group 118"/>
          <p:cNvGrpSpPr/>
          <p:nvPr/>
        </p:nvGrpSpPr>
        <p:grpSpPr>
          <a:xfrm>
            <a:off x="-696052" y="0"/>
            <a:ext cx="13464758" cy="6858000"/>
            <a:chOff x="0" y="0"/>
            <a:chExt cx="13464758" cy="6858000"/>
          </a:xfrm>
        </p:grpSpPr>
        <p:sp>
          <p:nvSpPr>
            <p:cNvPr id="120" name="Rectangle 11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1" name="Freeform 12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2" name="TextBox 121"/>
            <p:cNvSpPr txBox="1"/>
            <p:nvPr/>
          </p:nvSpPr>
          <p:spPr>
            <a:xfrm rot="16200000">
              <a:off x="10730211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2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400381" y="3350302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4" name="Group 113"/>
          <p:cNvGrpSpPr/>
          <p:nvPr/>
        </p:nvGrpSpPr>
        <p:grpSpPr>
          <a:xfrm>
            <a:off x="-1042063" y="0"/>
            <a:ext cx="13464758" cy="6858000"/>
            <a:chOff x="0" y="0"/>
            <a:chExt cx="13464758" cy="6858000"/>
          </a:xfrm>
        </p:grpSpPr>
        <p:sp>
          <p:nvSpPr>
            <p:cNvPr id="115" name="Rectangle 1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6" name="Freeform 11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7" name="TextBox 116"/>
            <p:cNvSpPr txBox="1"/>
            <p:nvPr/>
          </p:nvSpPr>
          <p:spPr>
            <a:xfrm rot="16200000">
              <a:off x="10730211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1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9" name="Group 108"/>
          <p:cNvGrpSpPr/>
          <p:nvPr/>
        </p:nvGrpSpPr>
        <p:grpSpPr>
          <a:xfrm>
            <a:off x="-1220957" y="-78698"/>
            <a:ext cx="13464758" cy="6858000"/>
            <a:chOff x="0" y="0"/>
            <a:chExt cx="13464758" cy="6858000"/>
          </a:xfrm>
        </p:grpSpPr>
        <p:sp>
          <p:nvSpPr>
            <p:cNvPr id="110" name="Rectangle 10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1" name="Freeform 11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2" name="TextBox 11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1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99" name="Group 98"/>
          <p:cNvGrpSpPr/>
          <p:nvPr/>
        </p:nvGrpSpPr>
        <p:grpSpPr>
          <a:xfrm>
            <a:off x="-10178796" y="-4442"/>
            <a:ext cx="13464758" cy="6858000"/>
            <a:chOff x="0" y="0"/>
            <a:chExt cx="13464758" cy="6858000"/>
          </a:xfrm>
        </p:grpSpPr>
        <p:sp>
          <p:nvSpPr>
            <p:cNvPr id="100" name="Rectangle 9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1" name="Freeform 10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6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2" name="TextBox 10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0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94" name="Group 93"/>
          <p:cNvGrpSpPr/>
          <p:nvPr/>
        </p:nvGrpSpPr>
        <p:grpSpPr>
          <a:xfrm>
            <a:off x="-10581041" y="0"/>
            <a:ext cx="13464758" cy="6858000"/>
            <a:chOff x="0" y="0"/>
            <a:chExt cx="13464758" cy="6858000"/>
          </a:xfrm>
        </p:grpSpPr>
        <p:sp>
          <p:nvSpPr>
            <p:cNvPr id="95" name="Rectangle 9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Freeform 9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00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TextBox 9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9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9" name="Group 88"/>
          <p:cNvGrpSpPr/>
          <p:nvPr/>
        </p:nvGrpSpPr>
        <p:grpSpPr>
          <a:xfrm>
            <a:off x="-10971642" y="0"/>
            <a:ext cx="13464758" cy="6858000"/>
            <a:chOff x="0" y="0"/>
            <a:chExt cx="13464758" cy="6858000"/>
          </a:xfrm>
        </p:grpSpPr>
        <p:sp>
          <p:nvSpPr>
            <p:cNvPr id="90" name="Rectangle 8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1" name="Freeform 9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3333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2" name="TextBox 9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9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4" name="Group 83"/>
          <p:cNvGrpSpPr/>
          <p:nvPr/>
        </p:nvGrpSpPr>
        <p:grpSpPr>
          <a:xfrm>
            <a:off x="-11396059" y="0"/>
            <a:ext cx="13464758" cy="6858000"/>
            <a:chOff x="0" y="0"/>
            <a:chExt cx="13464758" cy="6858000"/>
          </a:xfrm>
        </p:grpSpPr>
        <p:sp>
          <p:nvSpPr>
            <p:cNvPr id="85" name="Rectangle 8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6" name="Freeform 8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CC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7" name="TextBox 86"/>
            <p:cNvSpPr txBox="1"/>
            <p:nvPr/>
          </p:nvSpPr>
          <p:spPr>
            <a:xfrm rot="16200000">
              <a:off x="107302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8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79" name="Group 78"/>
          <p:cNvGrpSpPr/>
          <p:nvPr/>
        </p:nvGrpSpPr>
        <p:grpSpPr>
          <a:xfrm>
            <a:off x="-11809704" y="0"/>
            <a:ext cx="13464758" cy="6858000"/>
            <a:chOff x="0" y="0"/>
            <a:chExt cx="13464758" cy="6858000"/>
          </a:xfrm>
        </p:grpSpPr>
        <p:sp>
          <p:nvSpPr>
            <p:cNvPr id="80" name="Rectangle 7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1" name="Freeform 8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2" name="TextBox 81"/>
            <p:cNvSpPr txBox="1"/>
            <p:nvPr/>
          </p:nvSpPr>
          <p:spPr>
            <a:xfrm rot="16200000">
              <a:off x="107302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8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aphicFrame>
        <p:nvGraphicFramePr>
          <p:cNvPr id="58" name="Content Placeholder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75637871"/>
              </p:ext>
            </p:extLst>
          </p:nvPr>
        </p:nvGraphicFramePr>
        <p:xfrm>
          <a:off x="2274851" y="849893"/>
          <a:ext cx="7154159" cy="14401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60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06419995"/>
              </p:ext>
            </p:extLst>
          </p:nvPr>
        </p:nvGraphicFramePr>
        <p:xfrm>
          <a:off x="2331184" y="3730027"/>
          <a:ext cx="7176193" cy="12445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pic>
        <p:nvPicPr>
          <p:cNvPr id="61" name="Picture 2" descr="Image result for car sedan icon png"/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3872" y="1019049"/>
            <a:ext cx="1005926" cy="603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2" name="Picture 4" descr="Image result for car truck icon png"/>
          <p:cNvPicPr>
            <a:picLocks noChangeAspect="1" noChangeArrowheads="1"/>
          </p:cNvPicPr>
          <p:nvPr/>
        </p:nvPicPr>
        <p:blipFill>
          <a:blip r:embed="rId7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8455616" y="2410119"/>
            <a:ext cx="724228" cy="4611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3" name="Picture 6" descr="Related image"/>
          <p:cNvPicPr>
            <a:picLocks noChangeAspect="1" noChangeArrowheads="1"/>
          </p:cNvPicPr>
          <p:nvPr/>
        </p:nvPicPr>
        <p:blipFill>
          <a:blip r:embed="rId8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8327868" y="3703903"/>
            <a:ext cx="905956" cy="4529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4" name="Title 1"/>
          <p:cNvSpPr txBox="1">
            <a:spLocks/>
          </p:cNvSpPr>
          <p:nvPr/>
        </p:nvSpPr>
        <p:spPr>
          <a:xfrm>
            <a:off x="1766672" y="95365"/>
            <a:ext cx="9383156" cy="100891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40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endParaRPr lang="ka-GE" sz="1600" b="1" dirty="0" smtClean="0"/>
          </a:p>
          <a:p>
            <a:pPr>
              <a:lnSpc>
                <a:spcPct val="150000"/>
              </a:lnSpc>
            </a:pPr>
            <a:r>
              <a:rPr lang="ka-GE" sz="3400" b="1" dirty="0" smtClean="0">
                <a:latin typeface="Sylfaen (Headings)"/>
              </a:rPr>
              <a:t>საავტომობილო ტრანსპორტის მოძრაობის დინამიკა </a:t>
            </a:r>
          </a:p>
          <a:p>
            <a:pPr>
              <a:lnSpc>
                <a:spcPct val="150000"/>
              </a:lnSpc>
            </a:pPr>
            <a:r>
              <a:rPr lang="ka-GE" sz="3400" b="1" dirty="0" smtClean="0">
                <a:latin typeface="Sylfaen (Headings)"/>
              </a:rPr>
              <a:t>სასაზღვრო-გამტარი პუნქტების მიხედვით  </a:t>
            </a:r>
          </a:p>
          <a:p>
            <a:pPr>
              <a:lnSpc>
                <a:spcPct val="150000"/>
              </a:lnSpc>
            </a:pPr>
            <a:r>
              <a:rPr lang="ka-GE" sz="30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Headings)"/>
              </a:rPr>
              <a:t>(დეკემბერი, </a:t>
            </a:r>
            <a:r>
              <a:rPr lang="en-US" sz="30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Headings)"/>
              </a:rPr>
              <a:t>2019</a:t>
            </a:r>
            <a:r>
              <a:rPr lang="ka-GE" sz="30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Headings)"/>
              </a:rPr>
              <a:t> წელი)</a:t>
            </a:r>
            <a:endParaRPr lang="en-US" sz="3000" b="1" dirty="0">
              <a:latin typeface="Sylfaen (Headings)"/>
            </a:endParaRPr>
          </a:p>
          <a:p>
            <a:pPr>
              <a:lnSpc>
                <a:spcPct val="150000"/>
              </a:lnSpc>
            </a:pPr>
            <a:endParaRPr lang="en-US" sz="1200" b="1" dirty="0"/>
          </a:p>
        </p:txBody>
      </p:sp>
      <p:graphicFrame>
        <p:nvGraphicFramePr>
          <p:cNvPr id="65" name="Content Placeholder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58007730"/>
              </p:ext>
            </p:extLst>
          </p:nvPr>
        </p:nvGraphicFramePr>
        <p:xfrm>
          <a:off x="2395122" y="2479379"/>
          <a:ext cx="7026180" cy="11552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graphicFrame>
        <p:nvGraphicFramePr>
          <p:cNvPr id="59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49359255"/>
              </p:ext>
            </p:extLst>
          </p:nvPr>
        </p:nvGraphicFramePr>
        <p:xfrm>
          <a:off x="2319220" y="5146955"/>
          <a:ext cx="7003198" cy="11880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0"/>
          </a:graphicData>
        </a:graphic>
      </p:graphicFrame>
      <p:pic>
        <p:nvPicPr>
          <p:cNvPr id="66" name="Picture 65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75520" y="4916615"/>
            <a:ext cx="961344" cy="7973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0970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9167E-6 0.00694 L 0.6582 0.0002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904" y="-3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9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100"/>
                            </p:stCondLst>
                            <p:childTnLst>
                              <p:par>
                                <p:cTn id="12" presetID="14" presetClass="entr" presetSubtype="1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75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4" presetClass="entr" presetSubtype="1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75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100"/>
                            </p:stCondLst>
                            <p:childTnLst>
                              <p:par>
                                <p:cTn id="19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75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850"/>
                            </p:stCondLst>
                            <p:childTnLst>
                              <p:par>
                                <p:cTn id="23" presetID="14" presetClass="entr" presetSubtype="1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75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4" presetClass="entr" presetSubtype="1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75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850"/>
                            </p:stCondLst>
                            <p:childTnLst>
                              <p:par>
                                <p:cTn id="30" presetID="14" presetClass="entr" presetSubtype="1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75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6850"/>
                            </p:stCondLst>
                            <p:childTnLst>
                              <p:par>
                                <p:cTn id="34" presetID="14" presetClass="entr" presetSubtype="10" fill="hold" grpId="0" nodeType="afterEffect">
                                  <p:stCondLst>
                                    <p:cond delay="35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6" dur="75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7950"/>
                            </p:stCondLst>
                            <p:childTnLst>
                              <p:par>
                                <p:cTn id="3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8" grpId="0">
        <p:bldAsOne/>
      </p:bldGraphic>
      <p:bldGraphic spid="60" grpId="0">
        <p:bldAsOne/>
      </p:bldGraphic>
      <p:bldP spid="64" grpId="0"/>
      <p:bldGraphic spid="65" grpId="0">
        <p:bldAsOne/>
      </p:bldGraphic>
      <p:bldGraphic spid="59" grpId="0">
        <p:bldAsOne/>
      </p:bldGraphic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15524</TotalTime>
  <Words>600</Words>
  <Application>Microsoft Office PowerPoint</Application>
  <PresentationFormat>Widescreen</PresentationFormat>
  <Paragraphs>265</Paragraphs>
  <Slides>13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2" baseType="lpstr">
      <vt:lpstr>AcadMtavr</vt:lpstr>
      <vt:lpstr>Amiran</vt:lpstr>
      <vt:lpstr>Arial</vt:lpstr>
      <vt:lpstr>Calibri</vt:lpstr>
      <vt:lpstr>Calibri Light</vt:lpstr>
      <vt:lpstr>Sylfaen</vt:lpstr>
      <vt:lpstr>Sylfaen (Body)</vt:lpstr>
      <vt:lpstr>Sylfaen (Headings)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super</dc:creator>
  <cp:lastModifiedBy>khatuna qveladze</cp:lastModifiedBy>
  <cp:revision>1485</cp:revision>
  <cp:lastPrinted>2020-09-14T11:28:53Z</cp:lastPrinted>
  <dcterms:created xsi:type="dcterms:W3CDTF">2018-07-08T13:18:12Z</dcterms:created>
  <dcterms:modified xsi:type="dcterms:W3CDTF">2022-09-06T10:26:52Z</dcterms:modified>
</cp:coreProperties>
</file>