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ყაზბეგი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სადახლოს რკინიგზა</c:v>
                </c:pt>
                <c:pt idx="12">
                  <c:v>ვალე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291269</c:v>
                </c:pt>
                <c:pt idx="1">
                  <c:v>191733</c:v>
                </c:pt>
                <c:pt idx="2">
                  <c:v>143853</c:v>
                </c:pt>
                <c:pt idx="3">
                  <c:v>114281</c:v>
                </c:pt>
                <c:pt idx="4">
                  <c:v>48673</c:v>
                </c:pt>
                <c:pt idx="5">
                  <c:v>37489</c:v>
                </c:pt>
                <c:pt idx="6">
                  <c:v>24147</c:v>
                </c:pt>
                <c:pt idx="7">
                  <c:v>15571</c:v>
                </c:pt>
                <c:pt idx="8">
                  <c:v>10312</c:v>
                </c:pt>
                <c:pt idx="9">
                  <c:v>5506</c:v>
                </c:pt>
                <c:pt idx="10">
                  <c:v>5371</c:v>
                </c:pt>
                <c:pt idx="11">
                  <c:v>5281</c:v>
                </c:pt>
                <c:pt idx="12">
                  <c:v>4963</c:v>
                </c:pt>
                <c:pt idx="13">
                  <c:v>1425</c:v>
                </c:pt>
                <c:pt idx="14">
                  <c:v>1050</c:v>
                </c:pt>
                <c:pt idx="15">
                  <c:v>819</c:v>
                </c:pt>
                <c:pt idx="16">
                  <c:v>164</c:v>
                </c:pt>
                <c:pt idx="17">
                  <c:v>73</c:v>
                </c:pt>
                <c:pt idx="1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ყაზბეგი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სადახლოს რკინიგზა</c:v>
                </c:pt>
                <c:pt idx="12">
                  <c:v>ვალე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294317</c:v>
                </c:pt>
                <c:pt idx="1">
                  <c:v>165144</c:v>
                </c:pt>
                <c:pt idx="2">
                  <c:v>153156</c:v>
                </c:pt>
                <c:pt idx="3">
                  <c:v>106376</c:v>
                </c:pt>
                <c:pt idx="4">
                  <c:v>53303</c:v>
                </c:pt>
                <c:pt idx="5">
                  <c:v>43046</c:v>
                </c:pt>
                <c:pt idx="6">
                  <c:v>22078</c:v>
                </c:pt>
                <c:pt idx="7">
                  <c:v>14491</c:v>
                </c:pt>
                <c:pt idx="8">
                  <c:v>16588</c:v>
                </c:pt>
                <c:pt idx="9">
                  <c:v>5906</c:v>
                </c:pt>
                <c:pt idx="10">
                  <c:v>3850</c:v>
                </c:pt>
                <c:pt idx="11">
                  <c:v>6153</c:v>
                </c:pt>
                <c:pt idx="12">
                  <c:v>7601</c:v>
                </c:pt>
                <c:pt idx="13">
                  <c:v>1430</c:v>
                </c:pt>
                <c:pt idx="14">
                  <c:v>1064</c:v>
                </c:pt>
                <c:pt idx="15">
                  <c:v>921</c:v>
                </c:pt>
                <c:pt idx="16">
                  <c:v>172</c:v>
                </c:pt>
                <c:pt idx="17">
                  <c:v>74</c:v>
                </c:pt>
                <c:pt idx="1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36176760813943"/>
          <c:y val="3.1141864269696718E-2"/>
          <c:w val="0.6607807087924920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10171</c:v>
                </c:pt>
                <c:pt idx="1">
                  <c:v>27587</c:v>
                </c:pt>
                <c:pt idx="2">
                  <c:v>46740</c:v>
                </c:pt>
                <c:pt idx="3">
                  <c:v>33620</c:v>
                </c:pt>
                <c:pt idx="4">
                  <c:v>19219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4.0835408865335108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57-4CEF-9215-FB99CE7DD7C6}"/>
                </c:ext>
              </c:extLst>
            </c:dLbl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57-4CEF-9215-FB99CE7DD7C6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9484</c:v>
                </c:pt>
                <c:pt idx="1">
                  <c:v>28029</c:v>
                </c:pt>
                <c:pt idx="2">
                  <c:v>48437</c:v>
                </c:pt>
                <c:pt idx="3">
                  <c:v>35064</c:v>
                </c:pt>
                <c:pt idx="4">
                  <c:v>19665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ახკერპი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39344</c:v>
                </c:pt>
                <c:pt idx="1">
                  <c:v>33702</c:v>
                </c:pt>
                <c:pt idx="2">
                  <c:v>19006</c:v>
                </c:pt>
                <c:pt idx="3">
                  <c:v>5229</c:v>
                </c:pt>
                <c:pt idx="4">
                  <c:v>1176</c:v>
                </c:pt>
                <c:pt idx="5">
                  <c:v>730</c:v>
                </c:pt>
                <c:pt idx="6">
                  <c:v>561</c:v>
                </c:pt>
                <c:pt idx="7">
                  <c:v>172</c:v>
                </c:pt>
                <c:pt idx="8">
                  <c:v>39</c:v>
                </c:pt>
                <c:pt idx="9">
                  <c:v>29</c:v>
                </c:pt>
                <c:pt idx="10">
                  <c:v>9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ახკერპი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43747</c:v>
                </c:pt>
                <c:pt idx="1">
                  <c:v>31063</c:v>
                </c:pt>
                <c:pt idx="2">
                  <c:v>19053</c:v>
                </c:pt>
                <c:pt idx="3">
                  <c:v>5185</c:v>
                </c:pt>
                <c:pt idx="4">
                  <c:v>1237</c:v>
                </c:pt>
                <c:pt idx="5">
                  <c:v>1018</c:v>
                </c:pt>
                <c:pt idx="6">
                  <c:v>726</c:v>
                </c:pt>
                <c:pt idx="7">
                  <c:v>105</c:v>
                </c:pt>
                <c:pt idx="8">
                  <c:v>14</c:v>
                </c:pt>
                <c:pt idx="9">
                  <c:v>5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1082</c:v>
                </c:pt>
                <c:pt idx="1">
                  <c:v>929</c:v>
                </c:pt>
                <c:pt idx="2">
                  <c:v>735</c:v>
                </c:pt>
                <c:pt idx="3">
                  <c:v>176</c:v>
                </c:pt>
                <c:pt idx="4">
                  <c:v>45</c:v>
                </c:pt>
                <c:pt idx="5">
                  <c:v>26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1055</c:v>
                </c:pt>
                <c:pt idx="1">
                  <c:v>973</c:v>
                </c:pt>
                <c:pt idx="2">
                  <c:v>778</c:v>
                </c:pt>
                <c:pt idx="3">
                  <c:v>145</c:v>
                </c:pt>
                <c:pt idx="4">
                  <c:v>41</c:v>
                </c:pt>
                <c:pt idx="5">
                  <c:v>25</c:v>
                </c:pt>
                <c:pt idx="6">
                  <c:v>21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19040</c:v>
                </c:pt>
                <c:pt idx="1">
                  <c:v>12673</c:v>
                </c:pt>
                <c:pt idx="2">
                  <c:v>11580</c:v>
                </c:pt>
                <c:pt idx="3">
                  <c:v>7532</c:v>
                </c:pt>
                <c:pt idx="4">
                  <c:v>5568</c:v>
                </c:pt>
                <c:pt idx="5">
                  <c:v>4095</c:v>
                </c:pt>
                <c:pt idx="6">
                  <c:v>3613</c:v>
                </c:pt>
                <c:pt idx="7">
                  <c:v>1605</c:v>
                </c:pt>
                <c:pt idx="8">
                  <c:v>1578</c:v>
                </c:pt>
                <c:pt idx="9">
                  <c:v>164</c:v>
                </c:pt>
                <c:pt idx="1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12377</c:v>
                </c:pt>
                <c:pt idx="1">
                  <c:v>13790</c:v>
                </c:pt>
                <c:pt idx="2">
                  <c:v>11807</c:v>
                </c:pt>
                <c:pt idx="3">
                  <c:v>7596</c:v>
                </c:pt>
                <c:pt idx="4">
                  <c:v>10660</c:v>
                </c:pt>
                <c:pt idx="5">
                  <c:v>3613</c:v>
                </c:pt>
                <c:pt idx="6">
                  <c:v>2537</c:v>
                </c:pt>
                <c:pt idx="7">
                  <c:v>2623</c:v>
                </c:pt>
                <c:pt idx="8">
                  <c:v>2011</c:v>
                </c:pt>
                <c:pt idx="9">
                  <c:v>312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439</c:v>
                </c:pt>
                <c:pt idx="1">
                  <c:v>274</c:v>
                </c:pt>
                <c:pt idx="2">
                  <c:v>117</c:v>
                </c:pt>
                <c:pt idx="3">
                  <c:v>64</c:v>
                </c:pt>
                <c:pt idx="4">
                  <c:v>58</c:v>
                </c:pt>
                <c:pt idx="5">
                  <c:v>51</c:v>
                </c:pt>
                <c:pt idx="6">
                  <c:v>11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360</c:v>
                </c:pt>
                <c:pt idx="1">
                  <c:v>252</c:v>
                </c:pt>
                <c:pt idx="2">
                  <c:v>121</c:v>
                </c:pt>
                <c:pt idx="3">
                  <c:v>64</c:v>
                </c:pt>
                <c:pt idx="4">
                  <c:v>67</c:v>
                </c:pt>
                <c:pt idx="5">
                  <c:v>98</c:v>
                </c:pt>
                <c:pt idx="6">
                  <c:v>27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ცოდნა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ყაზბეგი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ახკერპი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192</c:v>
                </c:pt>
                <c:pt idx="1">
                  <c:v>164</c:v>
                </c:pt>
                <c:pt idx="2">
                  <c:v>93</c:v>
                </c:pt>
                <c:pt idx="3">
                  <c:v>54</c:v>
                </c:pt>
                <c:pt idx="4">
                  <c:v>46</c:v>
                </c:pt>
                <c:pt idx="5">
                  <c:v>23</c:v>
                </c:pt>
                <c:pt idx="6">
                  <c:v>19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ცოდნა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ყაზბეგი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ახკერპი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214</c:v>
                </c:pt>
                <c:pt idx="1">
                  <c:v>135</c:v>
                </c:pt>
                <c:pt idx="2">
                  <c:v>126</c:v>
                </c:pt>
                <c:pt idx="3">
                  <c:v>22</c:v>
                </c:pt>
                <c:pt idx="4">
                  <c:v>47</c:v>
                </c:pt>
                <c:pt idx="5">
                  <c:v>21</c:v>
                </c:pt>
                <c:pt idx="6">
                  <c:v>11</c:v>
                </c:pt>
                <c:pt idx="7">
                  <c:v>5</c:v>
                </c:pt>
                <c:pt idx="8">
                  <c:v>0</c:v>
                </c:pt>
                <c:pt idx="9">
                  <c:v>4</c:v>
                </c:pt>
                <c:pt idx="10">
                  <c:v>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4113437609018559"/>
                  <c:y val="6.6984430297760272E-2"/>
                </c:manualLayout>
              </c:layout>
              <c:tx>
                <c:rich>
                  <a:bodyPr/>
                  <a:lstStyle/>
                  <a:p>
                    <a:fld id="{B4F92CD7-EE24-4C01-9E62-7243A7B58BC9}" type="CATEGORYNAME">
                      <a:rPr lang="ka-GE" dirty="0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sz="900" baseline="0" dirty="0" smtClean="0"/>
                      <a:t>28</a:t>
                    </a:r>
                    <a:r>
                      <a:rPr lang="ka-GE" sz="900" b="1" baseline="0" dirty="0" smtClean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3086007180771425"/>
                  <c:y val="-0.27238390713286315"/>
                </c:manualLayout>
              </c:layout>
              <c:tx>
                <c:rich>
                  <a:bodyPr/>
                  <a:lstStyle/>
                  <a:p>
                    <a:fld id="{752AEE1F-7853-4176-A5A6-0603BFF27424}" type="CATEGORYNAME">
                      <a:rPr lang="ka-GE" dirty="0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5170516143888191"/>
                  <c:y val="-0.17059174530243021"/>
                </c:manualLayout>
              </c:layout>
              <c:tx>
                <c:rich>
                  <a:bodyPr/>
                  <a:lstStyle/>
                  <a:p>
                    <a:fld id="{390EC3C0-1B13-4FF7-A102-66CAD1D24081}" type="CATEGORYNAME">
                      <a:rPr lang="ka-GE" dirty="0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3253568396699567"/>
                  <c:y val="7.5552060632736048E-2"/>
                </c:manualLayout>
              </c:layout>
              <c:tx>
                <c:rich>
                  <a:bodyPr/>
                  <a:lstStyle/>
                  <a:p>
                    <a:fld id="{A69DB9DC-2BB5-43D1-93F2-B370D4FDB9C2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32%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96078</c:v>
                </c:pt>
                <c:pt idx="1">
                  <c:v>105327</c:v>
                </c:pt>
                <c:pt idx="2">
                  <c:v>35027</c:v>
                </c:pt>
                <c:pt idx="3">
                  <c:v>109223</c:v>
                </c:pt>
                <c:pt idx="4">
                  <c:v>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17733</c:v>
                </c:pt>
                <c:pt idx="1">
                  <c:v>12495</c:v>
                </c:pt>
                <c:pt idx="2">
                  <c:v>10714</c:v>
                </c:pt>
                <c:pt idx="3">
                  <c:v>6066</c:v>
                </c:pt>
                <c:pt idx="4">
                  <c:v>5497</c:v>
                </c:pt>
                <c:pt idx="5">
                  <c:v>4146</c:v>
                </c:pt>
                <c:pt idx="6">
                  <c:v>3364</c:v>
                </c:pt>
                <c:pt idx="7">
                  <c:v>1587</c:v>
                </c:pt>
                <c:pt idx="8">
                  <c:v>1462</c:v>
                </c:pt>
                <c:pt idx="9">
                  <c:v>191</c:v>
                </c:pt>
                <c:pt idx="1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11266</c:v>
                </c:pt>
                <c:pt idx="1">
                  <c:v>13542</c:v>
                </c:pt>
                <c:pt idx="2">
                  <c:v>10928</c:v>
                </c:pt>
                <c:pt idx="3">
                  <c:v>6143</c:v>
                </c:pt>
                <c:pt idx="4">
                  <c:v>10559</c:v>
                </c:pt>
                <c:pt idx="5">
                  <c:v>3724</c:v>
                </c:pt>
                <c:pt idx="6">
                  <c:v>2307</c:v>
                </c:pt>
                <c:pt idx="7">
                  <c:v>2611</c:v>
                </c:pt>
                <c:pt idx="8">
                  <c:v>1789</c:v>
                </c:pt>
                <c:pt idx="9">
                  <c:v>349</c:v>
                </c:pt>
                <c:pt idx="1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6135E-3"/>
                  <c:y val="-5.20363702815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0"/>
                  <c:y val="-3.4690913521015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2555E-3"/>
                  <c:y val="-5.550546163362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2485357968484793E-2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7167367206666707E-2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0F-4AC6-9E90-CF1551756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21119</c:v>
                </c:pt>
                <c:pt idx="1">
                  <c:v>9134</c:v>
                </c:pt>
                <c:pt idx="2">
                  <c:v>582</c:v>
                </c:pt>
                <c:pt idx="3">
                  <c:v>174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141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177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4564585416435211"/>
                  <c:y val="-0.111031644632077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9.4146590549767997E-2"/>
                  <c:y val="9.8894104358774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1252671</c:v>
                </c:pt>
                <c:pt idx="1">
                  <c:v>545015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3037567585083139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2021</c:v>
                  </c:pt>
                  <c:pt idx="2">
                    <c:v>2022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2021</c:v>
                  </c:pt>
                  <c:pt idx="2">
                    <c:v>2022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334</c:v>
                </c:pt>
                <c:pt idx="1">
                  <c:v>278</c:v>
                </c:pt>
                <c:pt idx="2">
                  <c:v>478</c:v>
                </c:pt>
                <c:pt idx="3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  <c:pt idx="8">
                  <c:v>2020 წელი</c:v>
                </c:pt>
                <c:pt idx="9">
                  <c:v>2021 წელი</c:v>
                </c:pt>
                <c:pt idx="10">
                  <c:v>2022 წელი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441313</c:v>
                </c:pt>
                <c:pt idx="1">
                  <c:v>512233</c:v>
                </c:pt>
                <c:pt idx="2">
                  <c:v>505082</c:v>
                </c:pt>
                <c:pt idx="3">
                  <c:v>567712</c:v>
                </c:pt>
                <c:pt idx="4">
                  <c:v>630922</c:v>
                </c:pt>
                <c:pt idx="5">
                  <c:v>763701</c:v>
                </c:pt>
                <c:pt idx="6">
                  <c:v>814819</c:v>
                </c:pt>
                <c:pt idx="7">
                  <c:v>839263</c:v>
                </c:pt>
                <c:pt idx="8">
                  <c:v>52117</c:v>
                </c:pt>
                <c:pt idx="9">
                  <c:v>223463</c:v>
                </c:pt>
                <c:pt idx="10">
                  <c:v>632600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43700832681602"/>
          <c:y val="6.9325938566552905E-2"/>
          <c:w val="0.86847914845654872"/>
          <c:h val="0.5072626373921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სომხეთი</c:v>
                </c:pt>
                <c:pt idx="2">
                  <c:v>თურქეთი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36407</c:v>
                </c:pt>
                <c:pt idx="1">
                  <c:v>23193</c:v>
                </c:pt>
                <c:pt idx="2">
                  <c:v>35495</c:v>
                </c:pt>
                <c:pt idx="3">
                  <c:v>24306</c:v>
                </c:pt>
                <c:pt idx="4">
                  <c:v>10895</c:v>
                </c:pt>
                <c:pt idx="5">
                  <c:v>22812</c:v>
                </c:pt>
                <c:pt idx="6">
                  <c:v>1757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სომხეთი</c:v>
                </c:pt>
                <c:pt idx="2">
                  <c:v>თურქეთი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222274</c:v>
                </c:pt>
                <c:pt idx="1">
                  <c:v>104136</c:v>
                </c:pt>
                <c:pt idx="2">
                  <c:v>90839</c:v>
                </c:pt>
                <c:pt idx="3">
                  <c:v>37389</c:v>
                </c:pt>
                <c:pt idx="4">
                  <c:v>27589</c:v>
                </c:pt>
                <c:pt idx="5">
                  <c:v>21960</c:v>
                </c:pt>
                <c:pt idx="6">
                  <c:v>18684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ბელარუსი</c:v>
                </c:pt>
                <c:pt idx="1">
                  <c:v>აზერბაიჯანი</c:v>
                </c:pt>
                <c:pt idx="2">
                  <c:v>ყაზახეთი</c:v>
                </c:pt>
                <c:pt idx="3">
                  <c:v>საუდის არაბეთი</c:v>
                </c:pt>
                <c:pt idx="4">
                  <c:v>გერმანია</c:v>
                </c:pt>
                <c:pt idx="5">
                  <c:v>ინდოეთი</c:v>
                </c:pt>
                <c:pt idx="6">
                  <c:v>პოლონეთი</c:v>
                </c:pt>
                <c:pt idx="7">
                  <c:v>ა.შ.შ.</c:v>
                </c:pt>
                <c:pt idx="8">
                  <c:v>უზბეკეთი</c:v>
                </c:pt>
                <c:pt idx="9">
                  <c:v>იორდანია</c:v>
                </c:pt>
                <c:pt idx="10">
                  <c:v>დიდი ბრიტანეთი</c:v>
                </c:pt>
                <c:pt idx="11">
                  <c:v>ლატვია</c:v>
                </c:pt>
                <c:pt idx="12">
                  <c:v>ლიეტუვა</c:v>
                </c:pt>
                <c:pt idx="13">
                  <c:v>საფრანგეთი</c:v>
                </c:pt>
                <c:pt idx="14">
                  <c:v>საბერძნეთი</c:v>
                </c:pt>
                <c:pt idx="15">
                  <c:v>ესტონეთი</c:v>
                </c:pt>
                <c:pt idx="16">
                  <c:v>კუვეიტი</c:v>
                </c:pt>
                <c:pt idx="17">
                  <c:v>ფილიპინები</c:v>
                </c:pt>
                <c:pt idx="18">
                  <c:v>ნიდერლანდები</c:v>
                </c:pt>
                <c:pt idx="19">
                  <c:v>ყირგიზეთი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18366</c:v>
                </c:pt>
                <c:pt idx="1">
                  <c:v>17197</c:v>
                </c:pt>
                <c:pt idx="2">
                  <c:v>15457</c:v>
                </c:pt>
                <c:pt idx="3">
                  <c:v>9244</c:v>
                </c:pt>
                <c:pt idx="4">
                  <c:v>8091</c:v>
                </c:pt>
                <c:pt idx="5">
                  <c:v>7838</c:v>
                </c:pt>
                <c:pt idx="6">
                  <c:v>6791</c:v>
                </c:pt>
                <c:pt idx="7">
                  <c:v>5458</c:v>
                </c:pt>
                <c:pt idx="8">
                  <c:v>4601</c:v>
                </c:pt>
                <c:pt idx="9">
                  <c:v>3768</c:v>
                </c:pt>
                <c:pt idx="10">
                  <c:v>3223</c:v>
                </c:pt>
                <c:pt idx="11">
                  <c:v>2921</c:v>
                </c:pt>
                <c:pt idx="12">
                  <c:v>2277</c:v>
                </c:pt>
                <c:pt idx="13">
                  <c:v>2032</c:v>
                </c:pt>
                <c:pt idx="14">
                  <c:v>1929</c:v>
                </c:pt>
                <c:pt idx="15">
                  <c:v>1760</c:v>
                </c:pt>
                <c:pt idx="16">
                  <c:v>1758</c:v>
                </c:pt>
                <c:pt idx="17">
                  <c:v>1756</c:v>
                </c:pt>
                <c:pt idx="18">
                  <c:v>1717</c:v>
                </c:pt>
                <c:pt idx="19">
                  <c:v>1620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10828121311441E-3"/>
                  <c:y val="1.5570932134848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C7-4AE9-AD05-7093922970AF}"/>
                </c:ext>
              </c:extLst>
            </c:dLbl>
            <c:dLbl>
              <c:idx val="2"/>
              <c:layout>
                <c:manualLayout>
                  <c:x val="-1.91082812131154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E7-4628-A42E-202FB59BB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25209</c:v>
                </c:pt>
                <c:pt idx="1">
                  <c:v>94221</c:v>
                </c:pt>
                <c:pt idx="2">
                  <c:v>154775</c:v>
                </c:pt>
                <c:pt idx="3">
                  <c:v>92262</c:v>
                </c:pt>
                <c:pt idx="4">
                  <c:v>40860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7-4513-8E80-CC2B699A64D2}"/>
                </c:ext>
              </c:extLst>
            </c:dLbl>
            <c:dLbl>
              <c:idx val="2"/>
              <c:layout>
                <c:manualLayout>
                  <c:x val="3.8216562426228117E-3"/>
                  <c:y val="-3.114186426969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E7-4628-A42E-202FB59BB0CD}"/>
                </c:ext>
              </c:extLst>
            </c:dLbl>
            <c:dLbl>
              <c:idx val="3"/>
              <c:layout>
                <c:manualLayout>
                  <c:x val="5.7324843639342173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7-4513-8E80-CC2B699A64D2}"/>
                </c:ext>
              </c:extLst>
            </c:dLbl>
            <c:dLbl>
              <c:idx val="4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30673</c:v>
                </c:pt>
                <c:pt idx="1">
                  <c:v>74739</c:v>
                </c:pt>
                <c:pt idx="2">
                  <c:v>142385</c:v>
                </c:pt>
                <c:pt idx="3">
                  <c:v>92983</c:v>
                </c:pt>
                <c:pt idx="4">
                  <c:v>41988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1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821656242622882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dLbl>
              <c:idx val="2"/>
              <c:layout>
                <c:manualLayout>
                  <c:x val="3.8216562426228117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79-490B-902C-36F31245E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22565</c:v>
                </c:pt>
                <c:pt idx="1">
                  <c:v>55416</c:v>
                </c:pt>
                <c:pt idx="2">
                  <c:v>65219</c:v>
                </c:pt>
                <c:pt idx="3">
                  <c:v>51050</c:v>
                </c:pt>
                <c:pt idx="4">
                  <c:v>31023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-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67-42BB-92DF-B4100C491335}"/>
                </c:ext>
              </c:extLst>
            </c:dLbl>
            <c:dLbl>
              <c:idx val="2"/>
              <c:layout>
                <c:manualLayout>
                  <c:x val="0"/>
                  <c:y val="-2.076124284646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79-490B-902C-36F31245ED2B}"/>
                </c:ext>
              </c:extLst>
            </c:dLbl>
            <c:dLbl>
              <c:idx val="3"/>
              <c:layout>
                <c:manualLayout>
                  <c:x val="0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67-42BB-92DF-B4100C491335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27800</c:v>
                </c:pt>
                <c:pt idx="1">
                  <c:v>53187</c:v>
                </c:pt>
                <c:pt idx="2">
                  <c:v>68796</c:v>
                </c:pt>
                <c:pt idx="3">
                  <c:v>54601</c:v>
                </c:pt>
                <c:pt idx="4">
                  <c:v>32919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70195</c:v>
                </c:pt>
                <c:pt idx="1">
                  <c:v>269403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84181</c:v>
                </c:pt>
                <c:pt idx="1">
                  <c:v>275612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10100</c:v>
                </c:pt>
                <c:pt idx="1">
                  <c:v>29412</c:v>
                </c:pt>
                <c:pt idx="2">
                  <c:v>49146</c:v>
                </c:pt>
                <c:pt idx="3">
                  <c:v>30027</c:v>
                </c:pt>
                <c:pt idx="4">
                  <c:v>13381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3.821656242622846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52-4615-98FF-3365D88BA14F}"/>
                </c:ext>
              </c:extLst>
            </c:dLbl>
            <c:dLbl>
              <c:idx val="1"/>
              <c:layout>
                <c:manualLayout>
                  <c:x val="5.7324843639341471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52-4615-98FF-3365D88BA14F}"/>
                </c:ext>
              </c:extLst>
            </c:dLbl>
            <c:dLbl>
              <c:idx val="2"/>
              <c:layout>
                <c:manualLayout>
                  <c:x val="-1.5045890733000024E-7"/>
                  <c:y val="-1.038062142323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1.9108281213114058E-3"/>
                  <c:y val="-4.75772985728013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52-4615-98FF-3365D88BA14F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9785</c:v>
                </c:pt>
                <c:pt idx="1">
                  <c:v>29866</c:v>
                </c:pt>
                <c:pt idx="2">
                  <c:v>50761</c:v>
                </c:pt>
                <c:pt idx="3">
                  <c:v>30853</c:v>
                </c:pt>
                <c:pt idx="4">
                  <c:v>13668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0.41146</cdr:x>
      <cdr:y>0</cdr:y>
    </cdr:from>
    <cdr:to>
      <cdr:x>0.68599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65371" y="0"/>
          <a:ext cx="1111158" cy="36353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</a:t>
          </a:r>
          <a:r>
            <a:rPr lang="en-US" sz="900" i="1" dirty="0" smtClean="0"/>
            <a:t>  -</a:t>
          </a:r>
        </a:p>
        <a:p xmlns:a="http://schemas.openxmlformats.org/drawingml/2006/main">
          <a:pPr lvl="0" algn="ctr"/>
          <a:r>
            <a:rPr lang="ka-GE" sz="900" b="1" i="1" dirty="0" smtClean="0"/>
            <a:t>655-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Headings)"/>
              </a:rPr>
              <a:t>2022</a:t>
            </a:r>
            <a:r>
              <a:rPr lang="ka-GE" sz="900" dirty="0" smtClean="0">
                <a:latin typeface="Sylfaen (Headings)"/>
              </a:rPr>
              <a:t>, </a:t>
            </a:r>
            <a:r>
              <a:rPr lang="en-US" sz="900" dirty="0" smtClean="0">
                <a:latin typeface="Sylfaen (Headings)"/>
              </a:rPr>
              <a:t> </a:t>
            </a:r>
            <a:r>
              <a:rPr lang="ka-GE" sz="900" dirty="0">
                <a:latin typeface="Sylfaen (Headings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Headings)"/>
              </a:rPr>
              <a:t> - </a:t>
            </a:r>
            <a:r>
              <a:rPr lang="ka-GE" sz="900" dirty="0">
                <a:latin typeface="Sylfaen (Headings)"/>
              </a:rPr>
              <a:t>საინფორმაციო  ცენტრი</a:t>
            </a:r>
            <a:endParaRPr lang="en-US" sz="900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107323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500" b="1" dirty="0" smtClean="0">
                <a:latin typeface="Sylfaen (Headings)"/>
              </a:rPr>
              <a:t>საავტომობილო</a:t>
            </a:r>
            <a:r>
              <a:rPr lang="en-US" sz="3500" b="1" dirty="0" smtClean="0">
                <a:latin typeface="Sylfaen (Headings)"/>
              </a:rPr>
              <a:t> </a:t>
            </a:r>
            <a:r>
              <a:rPr lang="ka-GE" sz="3500" b="1" dirty="0" smtClean="0">
                <a:latin typeface="Sylfaen (Headings)"/>
              </a:rPr>
              <a:t>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500" b="1" dirty="0" smtClean="0">
                <a:latin typeface="Sylfaen (Headings)"/>
              </a:rPr>
              <a:t>სასაზღვრო-გამტარი</a:t>
            </a:r>
            <a:r>
              <a:rPr lang="en-US" sz="3500" b="1" dirty="0">
                <a:latin typeface="Sylfaen (Headings)"/>
              </a:rPr>
              <a:t> </a:t>
            </a:r>
            <a:r>
              <a:rPr lang="ka-GE" sz="3500" b="1" dirty="0" smtClean="0">
                <a:latin typeface="Sylfaen (Headings)"/>
              </a:rPr>
              <a:t>პუნქტების მიხედვით</a:t>
            </a:r>
            <a:endParaRPr lang="ka-GE" sz="34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843781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346 310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310722" y="2516832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96 078-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210890" y="3877172"/>
            <a:ext cx="1217046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105 327-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10622" y="3788058"/>
            <a:ext cx="1288507" cy="6154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35 027-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23951" y="269087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109 223-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695" y="985651"/>
            <a:ext cx="868233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463961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64" y="5092535"/>
            <a:ext cx="770963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</a:t>
            </a:r>
            <a:r>
              <a:rPr lang="ka-GE" sz="1000" b="1" dirty="0" smtClean="0">
                <a:latin typeface="Sylfaen (Body)"/>
              </a:rPr>
              <a:t>ტრანსპორტის</a:t>
            </a:r>
            <a:r>
              <a:rPr lang="en-US" sz="1000" b="1" dirty="0" smtClean="0">
                <a:latin typeface="Sylfaen (Body)"/>
              </a:rPr>
              <a:t>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</a:t>
            </a:r>
            <a:r>
              <a:rPr lang="ka-GE" sz="1000" b="1" dirty="0" smtClean="0">
                <a:latin typeface="Sylfaen (Body)"/>
              </a:rPr>
              <a:t>მიხედვით</a:t>
            </a:r>
            <a:endParaRPr lang="ka-GE" sz="10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Body)"/>
              </a:rPr>
              <a:t>საავტომობილო </a:t>
            </a:r>
            <a:r>
              <a:rPr lang="ka-GE" sz="1400" b="1" dirty="0">
                <a:latin typeface="Sylfaen (Body)"/>
              </a:rPr>
              <a:t>ტრანსპორტის </a:t>
            </a:r>
            <a:r>
              <a:rPr lang="ka-GE" sz="1400" b="1" dirty="0" smtClean="0">
                <a:latin typeface="Sylfaen (Body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476569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76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 smtClean="0">
                <a:latin typeface="Sylfaen (Body)"/>
              </a:rPr>
              <a:t>სარკინიგზო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</a:t>
            </a:r>
            <a:r>
              <a:rPr lang="ka-GE" sz="1400" b="1" dirty="0" smtClean="0">
                <a:latin typeface="Sylfaen (Body)"/>
              </a:rPr>
              <a:t>დინამიკა</a:t>
            </a:r>
            <a:r>
              <a:rPr lang="en-US" sz="1400" b="1" dirty="0" smtClean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2003175" y="3385933"/>
            <a:ext cx="715999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228880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3724525924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849872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108904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1 797 686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58825"/>
            <a:ext cx="9144000" cy="1048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endParaRPr lang="en-US" sz="1100" b="1" dirty="0" smtClean="0"/>
          </a:p>
          <a:p>
            <a:pPr>
              <a:lnSpc>
                <a:spcPct val="150000"/>
              </a:lnSpc>
            </a:pPr>
            <a:endParaRPr lang="en-US" sz="11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საქართველოს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სახელმწიფო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საზღვარზე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ქვეყნის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მოქალაქეები</a:t>
            </a:r>
            <a:r>
              <a:rPr lang="ka-GE" sz="14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4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4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133,3%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549,7%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632 600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429 392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103 836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99 372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4259762746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183,1%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330,1%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1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6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6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1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1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450"/>
                                        <p:tgtEl>
                                          <p:spTgt spid="14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855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450"/>
                                        <p:tgtEl>
                                          <p:spTgt spid="147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450"/>
                                        <p:tgtEl>
                                          <p:spTgt spid="147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165259"/>
            <a:ext cx="9144000" cy="925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</a:t>
            </a:r>
            <a:r>
              <a:rPr lang="ka-GE" sz="12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2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200" b="1" dirty="0">
                <a:latin typeface="Sylfaen (Body)"/>
              </a:rPr>
              <a:t> </a:t>
            </a:r>
            <a:r>
              <a:rPr lang="en-US" sz="1200" b="1" dirty="0" smtClean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r>
              <a:rPr lang="ru-RU" sz="1200" b="1" dirty="0" smtClean="0">
                <a:latin typeface="Sylfaen (Body)"/>
              </a:rPr>
              <a:t/>
            </a:r>
            <a:br>
              <a:rPr lang="ru-RU" sz="1200" b="1" dirty="0" smtClean="0">
                <a:latin typeface="Sylfaen (Body)"/>
              </a:rPr>
            </a:br>
            <a:endParaRPr lang="en-US" sz="12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2651031613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69983" y="1126981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511%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13531" y="1667887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349%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49490" y="1719347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156%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23469" y="2009814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54%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79652" y="2070130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153%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06323" y="209189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963%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902223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85286" y="3472531"/>
            <a:ext cx="7144695" cy="7588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</a:t>
            </a:r>
            <a:r>
              <a:rPr lang="en-US" sz="1200" b="1" dirty="0" smtClean="0">
                <a:latin typeface="Sylfaen (Body)"/>
              </a:rPr>
              <a:t> </a:t>
            </a:r>
            <a:r>
              <a:rPr lang="ka-GE" sz="1200" b="1" dirty="0" smtClean="0">
                <a:latin typeface="Sylfaen (Body)"/>
              </a:rPr>
              <a:t>ოცეული (პირველი ექვსეულის შემდეგ) კვეთების რაოდენობის მიხედვით</a:t>
            </a:r>
            <a:r>
              <a:rPr lang="en-US" sz="1200" b="1" dirty="0" smtClean="0">
                <a:latin typeface="Sylfaen (Body)"/>
              </a:rPr>
              <a:t> 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2412" y="209189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92825413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49059073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300" b="1" dirty="0">
              <a:latin typeface="Sylfaen (Body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27256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42442" y="16042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2022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5894657"/>
              </p:ext>
            </p:extLst>
          </p:nvPr>
        </p:nvGraphicFramePr>
        <p:xfrm>
          <a:off x="2935840" y="1063392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390596612"/>
              </p:ext>
            </p:extLst>
          </p:nvPr>
        </p:nvGraphicFramePr>
        <p:xfrm>
          <a:off x="2642102" y="3680470"/>
          <a:ext cx="682126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821712"/>
              </p:ext>
            </p:extLst>
          </p:nvPr>
        </p:nvGraphicFramePr>
        <p:xfrm>
          <a:off x="2244760" y="734049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39923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84" y="963056"/>
            <a:ext cx="1027413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642" y="373086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5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5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2022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229966"/>
              </p:ext>
            </p:extLst>
          </p:nvPr>
        </p:nvGraphicFramePr>
        <p:xfrm>
          <a:off x="2291054" y="2080207"/>
          <a:ext cx="7214232" cy="164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471696"/>
              </p:ext>
            </p:extLst>
          </p:nvPr>
        </p:nvGraphicFramePr>
        <p:xfrm>
          <a:off x="2320240" y="511306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185" y="4816563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14952</TotalTime>
  <Words>616</Words>
  <Application>Microsoft Office PowerPoint</Application>
  <PresentationFormat>Widescreen</PresentationFormat>
  <Paragraphs>271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1450</cp:revision>
  <cp:lastPrinted>2020-09-14T11:28:53Z</cp:lastPrinted>
  <dcterms:created xsi:type="dcterms:W3CDTF">2018-07-08T13:18:12Z</dcterms:created>
  <dcterms:modified xsi:type="dcterms:W3CDTF">2022-10-19T13:07:22Z</dcterms:modified>
</cp:coreProperties>
</file>