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77" r:id="rId2"/>
    <p:sldId id="274" r:id="rId3"/>
    <p:sldId id="278" r:id="rId4"/>
    <p:sldId id="279" r:id="rId5"/>
    <p:sldId id="280" r:id="rId6"/>
    <p:sldId id="271" r:id="rId7"/>
    <p:sldId id="267" r:id="rId8"/>
    <p:sldId id="259" r:id="rId9"/>
    <p:sldId id="272" r:id="rId10"/>
    <p:sldId id="261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9" autoAdjust="0"/>
    <p:restoredTop sz="91628" autoAdjust="0"/>
  </p:normalViewPr>
  <p:slideViewPr>
    <p:cSldViewPr snapToGrid="0">
      <p:cViewPr varScale="1">
        <p:scale>
          <a:sx n="106" d="100"/>
          <a:sy n="106" d="100"/>
        </p:scale>
        <p:origin x="106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133660179270045E-2"/>
          <c:y val="0.15515185593690753"/>
          <c:w val="0.91075922242886209"/>
          <c:h val="0.5970712985555711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სსკ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>
                  <a:lumMod val="50000"/>
                </a:schemeClr>
              </a:contourClr>
            </a:sp3d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10254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59-489F-9E71-700C95881C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ასკ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5641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59-489F-9E71-700C95881C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მიგრანტი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59-489F-9E71-700C95881C0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სსსკ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41-410A-A42B-60725CD9C1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60544"/>
        <c:axId val="77664640"/>
        <c:axId val="0"/>
      </c:bar3DChart>
      <c:catAx>
        <c:axId val="7766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664640"/>
        <c:crosses val="autoZero"/>
        <c:auto val="1"/>
        <c:lblAlgn val="ctr"/>
        <c:lblOffset val="100"/>
        <c:noMultiLvlLbl val="0"/>
      </c:catAx>
      <c:valAx>
        <c:axId val="7766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6605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4256534606032256E-2"/>
          <c:y val="5.6733548881948918E-2"/>
          <c:w val="0.92341400580400856"/>
          <c:h val="0.707289192758904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6F97-471B-BFA3-9E1B4C9292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Sheet1!$A$2:$A$40</c:f>
              <c:strCache>
                <c:ptCount val="27"/>
                <c:pt idx="0">
                  <c:v>სულ</c:v>
                </c:pt>
                <c:pt idx="1">
                  <c:v>45</c:v>
                </c:pt>
                <c:pt idx="2">
                  <c:v>116</c:v>
                </c:pt>
                <c:pt idx="3">
                  <c:v>121</c:v>
                </c:pt>
                <c:pt idx="4">
                  <c:v>155</c:v>
                </c:pt>
                <c:pt idx="5">
                  <c:v>166</c:v>
                </c:pt>
                <c:pt idx="6">
                  <c:v>173</c:v>
                </c:pt>
                <c:pt idx="7">
                  <c:v>116-166</c:v>
                </c:pt>
                <c:pt idx="8">
                  <c:v>116-166-173</c:v>
                </c:pt>
                <c:pt idx="9">
                  <c:v>116-173</c:v>
                </c:pt>
                <c:pt idx="10">
                  <c:v>150-166-173</c:v>
                </c:pt>
                <c:pt idx="11">
                  <c:v>155²</c:v>
                </c:pt>
                <c:pt idx="12">
                  <c:v>166¹</c:v>
                </c:pt>
                <c:pt idx="13">
                  <c:v>166-173</c:v>
                </c:pt>
                <c:pt idx="14">
                  <c:v>166-173-181¹</c:v>
                </c:pt>
                <c:pt idx="15">
                  <c:v>166-173-45</c:v>
                </c:pt>
                <c:pt idx="16">
                  <c:v>166-173-45¹</c:v>
                </c:pt>
                <c:pt idx="17">
                  <c:v>166-181¹-182¹</c:v>
                </c:pt>
                <c:pt idx="18">
                  <c:v>166-45¹</c:v>
                </c:pt>
                <c:pt idx="19">
                  <c:v>173-166-45¹</c:v>
                </c:pt>
                <c:pt idx="20">
                  <c:v>173-174¹</c:v>
                </c:pt>
                <c:pt idx="21">
                  <c:v>173-181¹</c:v>
                </c:pt>
                <c:pt idx="22">
                  <c:v>173-181¹-45</c:v>
                </c:pt>
                <c:pt idx="23">
                  <c:v>173-181¹-45¹</c:v>
                </c:pt>
                <c:pt idx="24">
                  <c:v>173-182¹</c:v>
                </c:pt>
                <c:pt idx="25">
                  <c:v>173-45</c:v>
                </c:pt>
                <c:pt idx="26">
                  <c:v>173-45¹</c:v>
                </c:pt>
              </c:strCache>
            </c:strRef>
          </c:cat>
          <c:val>
            <c:numRef>
              <c:f>Sheet1!$B$2:$B$40</c:f>
              <c:numCache>
                <c:formatCode>General</c:formatCode>
                <c:ptCount val="39"/>
                <c:pt idx="0">
                  <c:v>5641</c:v>
                </c:pt>
                <c:pt idx="1">
                  <c:v>1</c:v>
                </c:pt>
                <c:pt idx="2">
                  <c:v>1476</c:v>
                </c:pt>
                <c:pt idx="3">
                  <c:v>19</c:v>
                </c:pt>
                <c:pt idx="4">
                  <c:v>1</c:v>
                </c:pt>
                <c:pt idx="5">
                  <c:v>285</c:v>
                </c:pt>
                <c:pt idx="6">
                  <c:v>1441</c:v>
                </c:pt>
                <c:pt idx="7">
                  <c:v>2</c:v>
                </c:pt>
                <c:pt idx="8">
                  <c:v>4</c:v>
                </c:pt>
                <c:pt idx="9">
                  <c:v>8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2365</c:v>
                </c:pt>
                <c:pt idx="14">
                  <c:v>7</c:v>
                </c:pt>
                <c:pt idx="15">
                  <c:v>1</c:v>
                </c:pt>
                <c:pt idx="16">
                  <c:v>3</c:v>
                </c:pt>
                <c:pt idx="17">
                  <c:v>1</c:v>
                </c:pt>
                <c:pt idx="18">
                  <c:v>1</c:v>
                </c:pt>
                <c:pt idx="19">
                  <c:v>2</c:v>
                </c:pt>
                <c:pt idx="20">
                  <c:v>1</c:v>
                </c:pt>
                <c:pt idx="21">
                  <c:v>7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3</c:v>
                </c:pt>
                <c:pt idx="2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88832"/>
        <c:axId val="26491520"/>
        <c:axId val="0"/>
      </c:bar3DChart>
      <c:catAx>
        <c:axId val="2648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91520"/>
        <c:crosses val="autoZero"/>
        <c:auto val="1"/>
        <c:lblAlgn val="ctr"/>
        <c:lblOffset val="100"/>
        <c:noMultiLvlLbl val="0"/>
      </c:catAx>
      <c:valAx>
        <c:axId val="2649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8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624750301358912E-2"/>
          <c:y val="2.8122969103636562E-2"/>
          <c:w val="0.96056869915375687"/>
          <c:h val="0.791977800500976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114300" dist="19050" dir="5400000" sx="105000" sy="105000" algn="ctr" rotWithShape="0">
                <a:srgbClr val="000000">
                  <a:alpha val="56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საქართველოდან  გაძევების მიზნით უცხოელის დაკავების და დროებითი განთავსების ცენტრში მოთავსების მიზნით დაკავებული პირები  64-ე მუხლი  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8"/>
        <c:gapDepth val="490"/>
        <c:shape val="box"/>
        <c:axId val="22613376"/>
        <c:axId val="22619648"/>
        <c:axId val="24561856"/>
      </c:bar3DChart>
      <c:catAx>
        <c:axId val="2261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19648"/>
        <c:crosses val="autoZero"/>
        <c:auto val="1"/>
        <c:lblAlgn val="ctr"/>
        <c:lblOffset val="100"/>
        <c:noMultiLvlLbl val="0"/>
      </c:catAx>
      <c:valAx>
        <c:axId val="2261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13376"/>
        <c:crosses val="autoZero"/>
        <c:crossBetween val="between"/>
      </c:valAx>
      <c:serAx>
        <c:axId val="24561856"/>
        <c:scaling>
          <c:orientation val="minMax"/>
        </c:scaling>
        <c:delete val="1"/>
        <c:axPos val="b"/>
        <c:majorTickMark val="out"/>
        <c:minorTickMark val="none"/>
        <c:tickLblPos val="nextTo"/>
        <c:crossAx val="2261964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5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453824649939049E-2"/>
          <c:y val="1.8913971934106162E-2"/>
          <c:w val="0.96056869915375687"/>
          <c:h val="0.822197414524993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საქართველოს სისხლის სამართლის საპროცესო კოდექსის 171-ე მუხლის საფუძველზე დაკავებული ძებნილები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7-4DC1-A850-D6CAE518F5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72"/>
        <c:gapDepth val="498"/>
        <c:shape val="box"/>
        <c:axId val="22658432"/>
        <c:axId val="22784256"/>
        <c:axId val="0"/>
      </c:bar3DChart>
      <c:catAx>
        <c:axId val="226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84256"/>
        <c:crosses val="autoZero"/>
        <c:auto val="1"/>
        <c:lblAlgn val="ctr"/>
        <c:lblOffset val="100"/>
        <c:noMultiLvlLbl val="0"/>
      </c:catAx>
      <c:valAx>
        <c:axId val="2278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58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494922534608472E-2"/>
          <c:y val="0.1554888888888889"/>
          <c:w val="0.88868067050334443"/>
          <c:h val="0.588251443569553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სქესი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მდედრობითი</c:v>
                </c:pt>
                <c:pt idx="1">
                  <c:v>მამრობითი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330</c:v>
                </c:pt>
                <c:pt idx="1">
                  <c:v>15577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A8-4B62-B7A3-64E760879A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413312"/>
        <c:axId val="22416000"/>
        <c:axId val="0"/>
      </c:bar3DChart>
      <c:catAx>
        <c:axId val="2241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16000"/>
        <c:crosses val="autoZero"/>
        <c:auto val="1"/>
        <c:lblAlgn val="ctr"/>
        <c:lblOffset val="100"/>
        <c:noMultiLvlLbl val="0"/>
      </c:catAx>
      <c:valAx>
        <c:axId val="2241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1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163017052538615E-2"/>
          <c:y val="0.23053578071268943"/>
          <c:w val="0.90483470772546792"/>
          <c:h val="0.513181723312481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ასაკის დიაპაზონი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&lt;18</c:v>
                </c:pt>
                <c:pt idx="1">
                  <c:v>18-24</c:v>
                </c:pt>
                <c:pt idx="2">
                  <c:v>25-44</c:v>
                </c:pt>
                <c:pt idx="3">
                  <c:v>&gt;44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193</c:v>
                </c:pt>
                <c:pt idx="1">
                  <c:v>2250</c:v>
                </c:pt>
                <c:pt idx="2">
                  <c:v>9849</c:v>
                </c:pt>
                <c:pt idx="3">
                  <c:v>3615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8-4117-85A6-6CC4002A19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160320"/>
        <c:axId val="23164800"/>
        <c:axId val="0"/>
      </c:bar3DChart>
      <c:catAx>
        <c:axId val="2316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64800"/>
        <c:crosses val="autoZero"/>
        <c:auto val="1"/>
        <c:lblAlgn val="ctr"/>
        <c:lblOffset val="100"/>
        <c:noMultiLvlLbl val="0"/>
      </c:catAx>
      <c:valAx>
        <c:axId val="23164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6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603988954492553"/>
          <c:y val="1.3333333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117413688270837E-2"/>
          <c:y val="0.1407338747734001"/>
          <c:w val="0.93378480060195634"/>
          <c:h val="0.631871330155287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მოქალაქეობა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საქართველოს მოქალაქე</c:v>
                </c:pt>
                <c:pt idx="1">
                  <c:v>უცხო ქვეყნის მოქალაქე</c:v>
                </c:pt>
                <c:pt idx="2">
                  <c:v>მოქალაქეობის არმქონე პირი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14722</c:v>
                </c:pt>
                <c:pt idx="1">
                  <c:v>1180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35-4EE7-BE12-72087A016D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075840"/>
        <c:axId val="23078784"/>
        <c:axId val="0"/>
      </c:bar3DChart>
      <c:catAx>
        <c:axId val="2307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78784"/>
        <c:crosses val="autoZero"/>
        <c:auto val="1"/>
        <c:lblAlgn val="ctr"/>
        <c:lblOffset val="100"/>
        <c:noMultiLvlLbl val="0"/>
      </c:catAx>
      <c:valAx>
        <c:axId val="2307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7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054621632658984E-2"/>
          <c:y val="1.4659563423935758E-2"/>
          <c:w val="0.94694537836734105"/>
          <c:h val="0.580812987276532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დაზიანებები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990A-43D6-BBAC-BC703B840B12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551-4233-8238-8B8F2926B7E2}"/>
              </c:ext>
            </c:extLst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551-4233-8238-8B8F2926B7E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სულ დაზიანებები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დაკავების შემდეგ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დაკავებამდე - არ განმარტა</c:v>
                </c:pt>
                <c:pt idx="9">
                  <c:v>დაკავებამდე - დაკავებისას - არ განმარტა</c:v>
                </c:pt>
                <c:pt idx="10">
                  <c:v>დაკავებამდე - დაკავების შემდეგ - არ განმარტა</c:v>
                </c:pt>
                <c:pt idx="11">
                  <c:v> დაკავებისას - არ განმარტა</c:v>
                </c:pt>
                <c:pt idx="12">
                  <c:v>დაკავებამდე-დაკავებისას-დაკავების შემდეგ-არ განმარტა</c:v>
                </c:pt>
                <c:pt idx="13">
                  <c:v>დაკავების შემდეგ - არ განმარტა</c:v>
                </c:pt>
                <c:pt idx="14">
                  <c:v>დაზიანების წარმომავლობა  არ განმარტა</c:v>
                </c:pt>
                <c:pt idx="15">
                  <c:v>პრეტენზია პოლიციის თანამშრომლის მიმართ</c:v>
                </c:pt>
                <c:pt idx="16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10238</c:v>
                </c:pt>
                <c:pt idx="1">
                  <c:v>9512</c:v>
                </c:pt>
                <c:pt idx="2">
                  <c:v>191</c:v>
                </c:pt>
                <c:pt idx="3">
                  <c:v>42</c:v>
                </c:pt>
                <c:pt idx="4">
                  <c:v>183</c:v>
                </c:pt>
                <c:pt idx="5">
                  <c:v>59</c:v>
                </c:pt>
                <c:pt idx="6">
                  <c:v>17</c:v>
                </c:pt>
                <c:pt idx="7">
                  <c:v>22</c:v>
                </c:pt>
                <c:pt idx="8">
                  <c:v>67</c:v>
                </c:pt>
                <c:pt idx="9">
                  <c:v>8</c:v>
                </c:pt>
                <c:pt idx="10">
                  <c:v>1</c:v>
                </c:pt>
                <c:pt idx="11">
                  <c:v>3</c:v>
                </c:pt>
                <c:pt idx="12">
                  <c:v>1</c:v>
                </c:pt>
                <c:pt idx="13">
                  <c:v>1</c:v>
                </c:pt>
                <c:pt idx="14">
                  <c:v>131</c:v>
                </c:pt>
                <c:pt idx="15">
                  <c:v>379</c:v>
                </c:pt>
                <c:pt idx="16">
                  <c:v>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03-42A6-91E9-46D9C7E3EE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სულ დაზიანებები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დაკავების შემდეგ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დაკავებამდე - არ განმარტა</c:v>
                </c:pt>
                <c:pt idx="9">
                  <c:v>დაკავებამდე - დაკავებისას - არ განმარტა</c:v>
                </c:pt>
                <c:pt idx="10">
                  <c:v>დაკავებამდე - დაკავების შემდეგ - არ განმარტა</c:v>
                </c:pt>
                <c:pt idx="11">
                  <c:v> დაკავებისას - არ განმარტა</c:v>
                </c:pt>
                <c:pt idx="12">
                  <c:v>დაკავებამდე-დაკავებისას-დაკავების შემდეგ-არ განმარტა</c:v>
                </c:pt>
                <c:pt idx="13">
                  <c:v>დაკავების შემდეგ - არ განმარტა</c:v>
                </c:pt>
                <c:pt idx="14">
                  <c:v>დაზიანების წარმომავლობა  არ განმარტა</c:v>
                </c:pt>
                <c:pt idx="15">
                  <c:v>პრეტენზია პოლიციის თანამშრომლის მიმართ</c:v>
                </c:pt>
                <c:pt idx="16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Sheet1!$C$2:$C$18</c:f>
              <c:numCache>
                <c:formatCode>General</c:formatCode>
                <c:ptCount val="17"/>
              </c:numCache>
            </c:numRef>
          </c:val>
          <c:extLst>
            <c:ext xmlns:c16="http://schemas.microsoft.com/office/drawing/2014/chart" uri="{C3380CC4-5D6E-409C-BE32-E72D297353CC}">
              <c16:uniqueId val="{00000004-7A5E-4622-A85F-A952D44FAA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სულ დაზიანებები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დაკავების შემდეგ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დაკავებამდე - არ განმარტა</c:v>
                </c:pt>
                <c:pt idx="9">
                  <c:v>დაკავებამდე - დაკავებისას - არ განმარტა</c:v>
                </c:pt>
                <c:pt idx="10">
                  <c:v>დაკავებამდე - დაკავების შემდეგ - არ განმარტა</c:v>
                </c:pt>
                <c:pt idx="11">
                  <c:v> დაკავებისას - არ განმარტა</c:v>
                </c:pt>
                <c:pt idx="12">
                  <c:v>დაკავებამდე-დაკავებისას-დაკავების შემდეგ-არ განმარტა</c:v>
                </c:pt>
                <c:pt idx="13">
                  <c:v>დაკავების შემდეგ - არ განმარტა</c:v>
                </c:pt>
                <c:pt idx="14">
                  <c:v>დაზიანების წარმომავლობა  არ განმარტა</c:v>
                </c:pt>
                <c:pt idx="15">
                  <c:v>პრეტენზია პოლიციის თანამშრომლის მიმართ</c:v>
                </c:pt>
                <c:pt idx="16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Sheet1!$D$2:$D$18</c:f>
              <c:numCache>
                <c:formatCode>General</c:formatCode>
                <c:ptCount val="17"/>
              </c:numCache>
            </c:numRef>
          </c:val>
          <c:extLst>
            <c:ext xmlns:c16="http://schemas.microsoft.com/office/drawing/2014/chart" uri="{C3380CC4-5D6E-409C-BE32-E72D297353CC}">
              <c16:uniqueId val="{00000005-7A5E-4622-A85F-A952D44FAA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104896"/>
        <c:axId val="23132416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სულ დაზიანებები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დაკავების შემდეგ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დაკავებამდე - არ განმარტა</c:v>
                </c:pt>
                <c:pt idx="9">
                  <c:v>დაკავებამდე - დაკავებისას - არ განმარტა</c:v>
                </c:pt>
                <c:pt idx="10">
                  <c:v>დაკავებამდე - დაკავების შემდეგ - არ განმარტა</c:v>
                </c:pt>
                <c:pt idx="11">
                  <c:v> დაკავებისას - არ განმარტა</c:v>
                </c:pt>
                <c:pt idx="12">
                  <c:v>დაკავებამდე-დაკავებისას-დაკავების შემდეგ-არ განმარტა</c:v>
                </c:pt>
                <c:pt idx="13">
                  <c:v>დაკავების შემდეგ - არ განმარტა</c:v>
                </c:pt>
                <c:pt idx="14">
                  <c:v>დაზიანების წარმომავლობა  არ განმარტა</c:v>
                </c:pt>
                <c:pt idx="15">
                  <c:v>პრეტენზია პოლიციის თანამშრომლის მიმართ</c:v>
                </c:pt>
                <c:pt idx="16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Sheet1!$E$2:$E$18</c:f>
              <c:numCache>
                <c:formatCode>General</c:formatCode>
                <c:ptCount val="1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A5E-4622-A85F-A952D44FAAB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სულ დაზიანებები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დაკავების შემდეგ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დაკავებამდე - არ განმარტა</c:v>
                </c:pt>
                <c:pt idx="9">
                  <c:v>დაკავებამდე - დაკავებისას - არ განმარტა</c:v>
                </c:pt>
                <c:pt idx="10">
                  <c:v>დაკავებამდე - დაკავების შემდეგ - არ განმარტა</c:v>
                </c:pt>
                <c:pt idx="11">
                  <c:v> დაკავებისას - არ განმარტა</c:v>
                </c:pt>
                <c:pt idx="12">
                  <c:v>დაკავებამდე-დაკავებისას-დაკავების შემდეგ-არ განმარტა</c:v>
                </c:pt>
                <c:pt idx="13">
                  <c:v>დაკავების შემდეგ - არ განმარტა</c:v>
                </c:pt>
                <c:pt idx="14">
                  <c:v>დაზიანების წარმომავლობა  არ განმარტა</c:v>
                </c:pt>
                <c:pt idx="15">
                  <c:v>პრეტენზია პოლიციის თანამშრომლის მიმართ</c:v>
                </c:pt>
                <c:pt idx="16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Sheet1!$F$2:$F$18</c:f>
              <c:numCache>
                <c:formatCode>General</c:formatCode>
                <c:ptCount val="1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A5E-4622-A85F-A952D44FAA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04896"/>
        <c:axId val="23132416"/>
      </c:lineChart>
      <c:catAx>
        <c:axId val="2310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32416"/>
        <c:crosses val="autoZero"/>
        <c:auto val="1"/>
        <c:lblAlgn val="ctr"/>
        <c:lblOffset val="100"/>
        <c:noMultiLvlLbl val="0"/>
      </c:catAx>
      <c:valAx>
        <c:axId val="2313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0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645939754966888E-2"/>
          <c:y val="5.0897928697189898E-2"/>
          <c:w val="0.94985323612467776"/>
          <c:h val="0.803387313807074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გადაყვანილი პირები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3FC2-427D-B006-A6A4EE17D02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1961</c:v>
                </c:pt>
                <c:pt idx="1">
                  <c:v>61</c:v>
                </c:pt>
                <c:pt idx="2">
                  <c:v>75</c:v>
                </c:pt>
                <c:pt idx="3">
                  <c:v>77</c:v>
                </c:pt>
                <c:pt idx="4">
                  <c:v>27</c:v>
                </c:pt>
                <c:pt idx="5">
                  <c:v>763</c:v>
                </c:pt>
                <c:pt idx="6">
                  <c:v>32</c:v>
                </c:pt>
                <c:pt idx="7">
                  <c:v>136</c:v>
                </c:pt>
                <c:pt idx="8">
                  <c:v>37</c:v>
                </c:pt>
                <c:pt idx="9">
                  <c:v>3</c:v>
                </c:pt>
                <c:pt idx="10">
                  <c:v>615</c:v>
                </c:pt>
                <c:pt idx="11">
                  <c:v>9</c:v>
                </c:pt>
                <c:pt idx="12">
                  <c:v>62</c:v>
                </c:pt>
                <c:pt idx="13">
                  <c:v>8</c:v>
                </c:pt>
                <c:pt idx="14">
                  <c:v>10</c:v>
                </c:pt>
                <c:pt idx="15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2-518D-4A7F-9FA9-A1FD888F18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3-518D-4A7F-9FA9-A1FD888F186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4-518D-4A7F-9FA9-A1FD888F186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Sheet1!$F$2:$F$17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5-518D-4A7F-9FA9-A1FD888F186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215104"/>
        <c:axId val="23603072"/>
        <c:axId val="0"/>
      </c:bar3DChart>
      <c:catAx>
        <c:axId val="2321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3072"/>
        <c:crosses val="autoZero"/>
        <c:auto val="1"/>
        <c:lblAlgn val="ctr"/>
        <c:lblOffset val="100"/>
        <c:noMultiLvlLbl val="0"/>
      </c:catAx>
      <c:valAx>
        <c:axId val="2360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1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1E5612CB-532A-44D7-8AF3-D43F4CF95EF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945659" cy="4980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6"/>
            <a:ext cx="2945659" cy="4980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34272B40-B300-4817-BB89-7DBA758ED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5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58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33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65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690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97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6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3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2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1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4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4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7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7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7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bg1">
              <a:lumMod val="65000"/>
              <a:lumOff val="3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418CF-77DD-44DB-9CC2-7D337AD39A5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47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184" y="223838"/>
            <a:ext cx="10515600" cy="733913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 smtClean="0"/>
              <a:t>202</a:t>
            </a:r>
            <a:r>
              <a:rPr lang="en-US" sz="2000" b="1" dirty="0" smtClean="0">
                <a:latin typeface="Sylfaen" panose="010A0502050306030303" pitchFamily="18" charset="0"/>
              </a:rPr>
              <a:t>3</a:t>
            </a:r>
            <a:r>
              <a:rPr lang="ka-GE" sz="2000" b="1" dirty="0" smtClean="0"/>
              <a:t> წელს იზოლატორებში სულ მოთავსებულია </a:t>
            </a:r>
            <a:r>
              <a:rPr lang="ka-GE" sz="2000" b="1" dirty="0"/>
              <a:t>- </a:t>
            </a:r>
            <a:r>
              <a:rPr lang="en-US" sz="2000" b="1" dirty="0" smtClean="0"/>
              <a:t>15907</a:t>
            </a:r>
            <a:r>
              <a:rPr lang="ka-GE" sz="2000" b="1" dirty="0" smtClean="0"/>
              <a:t> პირი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ka-GE" sz="2000" b="1" dirty="0" smtClean="0"/>
              <a:t>სსკ - </a:t>
            </a:r>
            <a:r>
              <a:rPr lang="en-US" sz="2000" b="1" dirty="0" smtClean="0"/>
              <a:t>10254</a:t>
            </a:r>
            <a:r>
              <a:rPr lang="ka-GE" sz="2000" b="1" dirty="0" smtClean="0"/>
              <a:t>;      ასკ - </a:t>
            </a:r>
            <a:r>
              <a:rPr lang="en-US" sz="2000" b="1" dirty="0" smtClean="0"/>
              <a:t>5641</a:t>
            </a:r>
            <a:r>
              <a:rPr lang="ka-GE" sz="2000" b="1" dirty="0" smtClean="0"/>
              <a:t>;      მიგრანტი - </a:t>
            </a:r>
            <a:r>
              <a:rPr lang="en-US" sz="2000" b="1" dirty="0"/>
              <a:t>9</a:t>
            </a:r>
            <a:r>
              <a:rPr lang="ka-GE" sz="2000" b="1" dirty="0" smtClean="0"/>
              <a:t>;   სსსკ </a:t>
            </a:r>
            <a:r>
              <a:rPr lang="en-US" sz="2000" b="1" dirty="0" smtClean="0"/>
              <a:t>85</a:t>
            </a:r>
            <a:r>
              <a:rPr lang="ka-GE" sz="2000" b="1" dirty="0" smtClean="0"/>
              <a:t>- </a:t>
            </a:r>
            <a:r>
              <a:rPr lang="en-US" sz="2000" b="1" dirty="0"/>
              <a:t>3</a:t>
            </a:r>
            <a:r>
              <a:rPr lang="ka-GE" sz="2000" b="1" dirty="0" smtClean="0"/>
              <a:t>.    </a:t>
            </a:r>
            <a:endParaRPr lang="en-US" sz="20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83828"/>
              </p:ext>
            </p:extLst>
          </p:nvPr>
        </p:nvGraphicFramePr>
        <p:xfrm>
          <a:off x="0" y="1247775"/>
          <a:ext cx="12192000" cy="5548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356616" y="-137160"/>
            <a:ext cx="1819656" cy="157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7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31885"/>
            <a:ext cx="10512552" cy="949569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 smtClean="0"/>
              <a:t>2023 </a:t>
            </a:r>
            <a:r>
              <a:rPr lang="ka-GE" sz="2000" b="1" dirty="0"/>
              <a:t>წელს</a:t>
            </a:r>
            <a:r>
              <a:rPr lang="ka-GE" sz="2000" dirty="0" smtClean="0"/>
              <a:t> </a:t>
            </a:r>
            <a:r>
              <a:rPr lang="ka-GE" sz="2000" b="1" dirty="0" smtClean="0"/>
              <a:t>ადმინისტრაციული წესით დაკავებულ პირთა რაოდენობა, შეფარდებული პატიმრობის დღეების მიხედვით</a:t>
            </a:r>
            <a:r>
              <a:rPr lang="ka-GE" sz="2000" dirty="0" smtClean="0"/>
              <a:t>.</a:t>
            </a:r>
            <a:endParaRPr lang="en-US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2356754"/>
              </p:ext>
            </p:extLst>
          </p:nvPr>
        </p:nvGraphicFramePr>
        <p:xfrm>
          <a:off x="167052" y="1150083"/>
          <a:ext cx="11852031" cy="5483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8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400" dirty="0" smtClean="0"/>
              <a:t>   </a:t>
            </a:r>
            <a:r>
              <a:rPr lang="ka-GE" sz="1400" dirty="0" smtClean="0"/>
              <a:t>          2023 წელს საქართველოს </a:t>
            </a:r>
            <a:r>
              <a:rPr lang="ka-GE" sz="1400" dirty="0"/>
              <a:t>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9807890"/>
              </p:ext>
            </p:extLst>
          </p:nvPr>
        </p:nvGraphicFramePr>
        <p:xfrm>
          <a:off x="896471" y="386814"/>
          <a:ext cx="2980585" cy="6498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8170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02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126367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4845755"/>
              </p:ext>
            </p:extLst>
          </p:nvPr>
        </p:nvGraphicFramePr>
        <p:xfrm>
          <a:off x="4745961" y="380262"/>
          <a:ext cx="2937285" cy="647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9204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512127"/>
              </p:ext>
            </p:extLst>
          </p:nvPr>
        </p:nvGraphicFramePr>
        <p:xfrm>
          <a:off x="8572591" y="380262"/>
          <a:ext cx="2960145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109-147-333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11¹-115-151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11¹-117-120-151-126¹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11¹-120-126¹-151-151¹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11¹-120-187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11¹-126¹-137-151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11¹-126¹-140-151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11¹-126¹-141-151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11¹-126¹-150-151-187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11¹-126¹-151¹-381¹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00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ka-GE" sz="1400" dirty="0"/>
              <a:t> </a:t>
            </a:r>
            <a:r>
              <a:rPr lang="ka-GE" sz="1400" dirty="0" smtClean="0"/>
              <a:t>2023 </a:t>
            </a:r>
            <a:r>
              <a:rPr lang="ka-GE" sz="1400" dirty="0"/>
              <a:t>წელს 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52407"/>
              </p:ext>
            </p:extLst>
          </p:nvPr>
        </p:nvGraphicFramePr>
        <p:xfrm>
          <a:off x="896471" y="386814"/>
          <a:ext cx="2980585" cy="6448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11¹-126-126¹-143-151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11¹-126-126¹-151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11¹-126-143-151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11¹-151¹-126¹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11¹-151-160-187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94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11¹-19-109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11¹-19-137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11-126¹-151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11-126¹-151¹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11-126-126¹-137-151-19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11-126-151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126367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406410"/>
              </p:ext>
            </p:extLst>
          </p:nvPr>
        </p:nvGraphicFramePr>
        <p:xfrm>
          <a:off x="4745961" y="380262"/>
          <a:ext cx="2937285" cy="647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9204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11-151-381¹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115-126¹-11-151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116-117-126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117-126-151-236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117-225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117-239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118-126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118-126¹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118-126-151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118-236-352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120-126¹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120-126-150-151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120-126-151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126¹-150¹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126-126¹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2"/>
              </p:ext>
            </p:extLst>
          </p:nvPr>
        </p:nvGraphicFramePr>
        <p:xfrm>
          <a:off x="8572591" y="380262"/>
          <a:ext cx="2960145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126-137-151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126-138-150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126-139-143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126-139-143-150-151¹-157-180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126-154-187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126-19-177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126-223¹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126-223³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128-276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29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ka-GE" sz="1400" dirty="0"/>
              <a:t> </a:t>
            </a:r>
            <a:r>
              <a:rPr lang="ka-GE" sz="1400" dirty="0" smtClean="0"/>
              <a:t>2023 </a:t>
            </a:r>
            <a:r>
              <a:rPr lang="ka-GE" sz="1400" dirty="0"/>
              <a:t>წელს 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259328"/>
              </p:ext>
            </p:extLst>
          </p:nvPr>
        </p:nvGraphicFramePr>
        <p:xfrm>
          <a:off x="896471" y="386814"/>
          <a:ext cx="2980585" cy="6457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137-151-151¹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137-157¹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138-141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138-255²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139-141-157¹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139-157-284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144³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147-332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147-333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150¹-376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88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151¹-381¹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151-157¹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151-160-187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151-238¹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151-360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126367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7408969"/>
              </p:ext>
            </p:extLst>
          </p:nvPr>
        </p:nvGraphicFramePr>
        <p:xfrm>
          <a:off x="4745961" y="380262"/>
          <a:ext cx="2937285" cy="647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9204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151-386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157¹-181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160-361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177-286¹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177-370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178-239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178-353¹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179-236-353¹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179-237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180-185-210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180-210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180-210-25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180-339-362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180-363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18-109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182-210-362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182-332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811657"/>
              </p:ext>
            </p:extLst>
          </p:nvPr>
        </p:nvGraphicFramePr>
        <p:xfrm>
          <a:off x="8572591" y="380262"/>
          <a:ext cx="2960145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185-210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187-239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187-353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187-353¹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19-108-109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19-108-126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19-108-353¹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19-117-177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19-120-178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19-137-151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19-137-177-178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19-137-179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19-177-260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19-177-286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19-177-353¹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19-180-210-362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19-180-333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19-180-341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19-181-260-261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192-194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49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ka-GE" sz="1400" dirty="0"/>
              <a:t> </a:t>
            </a:r>
            <a:r>
              <a:rPr lang="ka-GE" sz="1400" dirty="0" smtClean="0"/>
              <a:t>2023 </a:t>
            </a:r>
            <a:r>
              <a:rPr lang="ka-GE" sz="1400" dirty="0"/>
              <a:t>წელს 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0169"/>
              </p:ext>
            </p:extLst>
          </p:nvPr>
        </p:nvGraphicFramePr>
        <p:xfrm>
          <a:off x="896471" y="386814"/>
          <a:ext cx="2980585" cy="6457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19-25-260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19-25-344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19-25-378¹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19-260-262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19-265-273¹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19-286¹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19-344-344¹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19-378¹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194-260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196-197-210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210-219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223³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88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223⁴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236-353¹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25-147-333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126367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2932625"/>
              </p:ext>
            </p:extLst>
          </p:nvPr>
        </p:nvGraphicFramePr>
        <p:xfrm>
          <a:off x="4745961" y="380262"/>
          <a:ext cx="2937285" cy="647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9204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25-180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25-182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259-160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260-261-262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260-261-262-263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260-262-273¹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260-353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287¹-303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338-341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344²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362-364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393-296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9287893"/>
              </p:ext>
            </p:extLst>
          </p:nvPr>
        </p:nvGraphicFramePr>
        <p:xfrm>
          <a:off x="8572591" y="380262"/>
          <a:ext cx="2960145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9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304" y="131885"/>
            <a:ext cx="10030968" cy="949569"/>
          </a:xfrm>
        </p:spPr>
        <p:txBody>
          <a:bodyPr>
            <a:normAutofit/>
          </a:bodyPr>
          <a:lstStyle/>
          <a:p>
            <a:pPr algn="ctr"/>
            <a:r>
              <a:rPr lang="ka-GE" sz="2000" dirty="0" smtClean="0"/>
              <a:t>2023 წელს საქართველოს ადმინისტრაციულ სამართალდარღვევათა კოდექსის შესაბამისი მუხლებით იზოლატორებში </a:t>
            </a:r>
            <a:r>
              <a:rPr lang="ka-GE" sz="2000" dirty="0"/>
              <a:t>მოთავსებულ პირთა </a:t>
            </a:r>
            <a:r>
              <a:rPr lang="ka-GE" sz="2000" dirty="0" smtClean="0"/>
              <a:t>რაოდენობა</a:t>
            </a:r>
            <a:endParaRPr lang="en-US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364386"/>
              </p:ext>
            </p:extLst>
          </p:nvPr>
        </p:nvGraphicFramePr>
        <p:xfrm>
          <a:off x="121332" y="923095"/>
          <a:ext cx="12070668" cy="5486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31885"/>
            <a:ext cx="11073385" cy="965395"/>
          </a:xfrm>
        </p:spPr>
        <p:txBody>
          <a:bodyPr>
            <a:noAutofit/>
          </a:bodyPr>
          <a:lstStyle/>
          <a:p>
            <a:pPr algn="ctr"/>
            <a:r>
              <a:rPr lang="ka-GE" sz="1400" dirty="0" smtClean="0"/>
              <a:t>202</a:t>
            </a:r>
            <a:r>
              <a:rPr lang="en-US" sz="1400" dirty="0" smtClean="0">
                <a:latin typeface="Sylfaen" panose="010A0502050306030303" pitchFamily="18" charset="0"/>
              </a:rPr>
              <a:t>3</a:t>
            </a:r>
            <a:r>
              <a:rPr lang="ka-GE" sz="1400" dirty="0" smtClean="0"/>
              <a:t> </a:t>
            </a:r>
            <a:r>
              <a:rPr lang="ka-GE" sz="1400" dirty="0"/>
              <a:t>წელს საქართველოდან გაძევების მიზნით უცხოელის დაკავებისა და დროებითი განთავსების ცენტრში მოთავსების </a:t>
            </a:r>
            <a:r>
              <a:rPr lang="ka-GE" sz="1400" dirty="0" smtClean="0"/>
              <a:t>და </a:t>
            </a:r>
            <a:r>
              <a:rPr lang="ka-GE" sz="1400" dirty="0"/>
              <a:t>საქართველოს სისხლის სამართლის საპროცესო კოდექსის </a:t>
            </a:r>
            <a:r>
              <a:rPr lang="ka-GE" sz="1400" dirty="0" smtClean="0"/>
              <a:t>171-ე </a:t>
            </a:r>
            <a:r>
              <a:rPr lang="ka-GE" sz="1400" dirty="0"/>
              <a:t>მუხლით დაკავებული ძებნილი პირების რაოდენობა</a:t>
            </a:r>
            <a:endParaRPr lang="en-US" sz="14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570927"/>
              </p:ext>
            </p:extLst>
          </p:nvPr>
        </p:nvGraphicFramePr>
        <p:xfrm>
          <a:off x="219456" y="1239716"/>
          <a:ext cx="5643462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2640500"/>
              </p:ext>
            </p:extLst>
          </p:nvPr>
        </p:nvGraphicFramePr>
        <p:xfrm>
          <a:off x="5943600" y="1239716"/>
          <a:ext cx="6104794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85377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011" y="98602"/>
            <a:ext cx="11668887" cy="680520"/>
          </a:xfrm>
        </p:spPr>
        <p:txBody>
          <a:bodyPr>
            <a:normAutofit/>
          </a:bodyPr>
          <a:lstStyle/>
          <a:p>
            <a:pPr algn="ctr"/>
            <a:r>
              <a:rPr lang="ka-GE" sz="2000" dirty="0" smtClean="0"/>
              <a:t>202</a:t>
            </a:r>
            <a:r>
              <a:rPr lang="en-US" sz="2000" dirty="0" smtClean="0">
                <a:latin typeface="Sylfaen" panose="010A0502050306030303" pitchFamily="18" charset="0"/>
              </a:rPr>
              <a:t>3</a:t>
            </a:r>
            <a:r>
              <a:rPr lang="ka-GE" sz="2000" dirty="0" smtClean="0"/>
              <a:t> </a:t>
            </a:r>
            <a:r>
              <a:rPr lang="ka-GE" sz="2000" dirty="0"/>
              <a:t>წელს </a:t>
            </a:r>
            <a:r>
              <a:rPr lang="ka-GE" sz="2000" dirty="0" smtClean="0"/>
              <a:t>იზოლატორებში მოთავსებულ პირთა სქესი, ასაკის დიაპაზონი და მოქალაქეობა</a:t>
            </a:r>
            <a:endParaRPr lang="en-US" sz="2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45944395"/>
              </p:ext>
            </p:extLst>
          </p:nvPr>
        </p:nvGraphicFramePr>
        <p:xfrm>
          <a:off x="76202" y="970126"/>
          <a:ext cx="3203330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22775462"/>
              </p:ext>
            </p:extLst>
          </p:nvPr>
        </p:nvGraphicFramePr>
        <p:xfrm>
          <a:off x="3352801" y="970126"/>
          <a:ext cx="39565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100408" y="-52283"/>
            <a:ext cx="1197688" cy="1033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00025" y="6563919"/>
            <a:ext cx="11791950" cy="230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800" dirty="0" smtClean="0"/>
          </a:p>
        </p:txBody>
      </p:sp>
      <p:graphicFrame>
        <p:nvGraphicFramePr>
          <p:cNvPr id="8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32924"/>
              </p:ext>
            </p:extLst>
          </p:nvPr>
        </p:nvGraphicFramePr>
        <p:xfrm>
          <a:off x="7397261" y="970126"/>
          <a:ext cx="46826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114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70340"/>
            <a:ext cx="11084168" cy="915906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 smtClean="0"/>
              <a:t>2023 </a:t>
            </a:r>
            <a:r>
              <a:rPr lang="ka-GE" sz="2000" b="1" dirty="0"/>
              <a:t>წელს</a:t>
            </a:r>
            <a:r>
              <a:rPr lang="ka-GE" sz="2000" dirty="0"/>
              <a:t> </a:t>
            </a:r>
            <a:r>
              <a:rPr lang="ka-GE" sz="2000" b="1" dirty="0" smtClean="0"/>
              <a:t>სხეულზე არსებული დაზიანებებით და პრეტენზიით მოთავსებულ პირთა რაოდენობა</a:t>
            </a:r>
            <a:endParaRPr lang="en-US" sz="20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463194"/>
              </p:ext>
            </p:extLst>
          </p:nvPr>
        </p:nvGraphicFramePr>
        <p:xfrm>
          <a:off x="91440" y="869577"/>
          <a:ext cx="12100560" cy="5988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838200" y="6391836"/>
            <a:ext cx="10515600" cy="2779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ka-GE" sz="800" dirty="0"/>
              <a:t>* დაკავებამდე მიღებული დაზიანება - სხეულზე არსებული დაზიანება ან დაზიანების კვალი, რომელიც პიროვნებას თავისი </a:t>
            </a:r>
            <a:endParaRPr lang="en-US" sz="800" dirty="0" smtClean="0"/>
          </a:p>
          <a:p>
            <a:pPr algn="just"/>
            <a:r>
              <a:rPr lang="en-US" sz="800" dirty="0" smtClean="0"/>
              <a:t>   </a:t>
            </a:r>
            <a:r>
              <a:rPr lang="ka-GE" sz="800" dirty="0" smtClean="0"/>
              <a:t>გადმოცემით </a:t>
            </a:r>
            <a:r>
              <a:rPr lang="ka-GE" sz="800" dirty="0"/>
              <a:t>მიღებული აქვს დაკავებამდე, მათ შორის რამდენიმე წლით ადრე მიღებული დაზიანებები, პოსტოპერაციული ნაწიბურები და სხვა.</a:t>
            </a:r>
            <a:endParaRPr lang="en-US" sz="1200" b="1" dirty="0"/>
          </a:p>
        </p:txBody>
      </p:sp>
      <p:pic>
        <p:nvPicPr>
          <p:cNvPr id="5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70338" y="10359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785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4771</TotalTime>
  <Words>865</Words>
  <Application>Microsoft Office PowerPoint</Application>
  <PresentationFormat>Widescreen</PresentationFormat>
  <Paragraphs>761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Sylfaen</vt:lpstr>
      <vt:lpstr>Office Theme</vt:lpstr>
      <vt:lpstr>2023 წელს იზოლატორებში სულ მოთავსებულია - 15907 პირი სსკ - 10254;      ასკ - 5641;      მიგრანტი - 9;   სსსკ 85- 3.    </vt:lpstr>
      <vt:lpstr>             2023 წელს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2023 წელს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2023 წელს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2023 წელს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2023 წელს საქართველოს ადმინისტრაციულ სამართალდარღვევათა კოდექსის შესაბამისი მუხლებით იზოლატორებში მოთავსებულ პირთა რაოდენობა</vt:lpstr>
      <vt:lpstr>2023 წელს საქართველოდან გაძევების მიზნით უცხოელის დაკავებისა და დროებითი განთავსების ცენტრში მოთავსების და საქართველოს სისხლის სამართლის საპროცესო კოდექსის 171-ე მუხლით დაკავებული ძებნილი პირების რაოდენობა</vt:lpstr>
      <vt:lpstr>2023 წელს იზოლატორებში მოთავსებულ პირთა სქესი, ასაკის დიაპაზონი და მოქალაქეობა</vt:lpstr>
      <vt:lpstr>2023 წელს სხეულზე არსებული დაზიანებებით და პრეტენზიით მოთავსებულ პირთა რაოდენობა</vt:lpstr>
      <vt:lpstr>2023 წელს ადმინისტრაციული წესით დაკავებულ პირთა რაოდენობა, შეფარდებული პატიმრობის დღეების მიხედვით.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gamezardashvili</dc:creator>
  <cp:lastModifiedBy>medea mebonia</cp:lastModifiedBy>
  <cp:revision>625</cp:revision>
  <cp:lastPrinted>2022-01-26T10:38:19Z</cp:lastPrinted>
  <dcterms:created xsi:type="dcterms:W3CDTF">2019-01-08T07:29:18Z</dcterms:created>
  <dcterms:modified xsi:type="dcterms:W3CDTF">2024-01-24T12:18:40Z</dcterms:modified>
</cp:coreProperties>
</file>