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drawings/drawing1.xml" ContentType="application/vnd.openxmlformats-officedocument.drawingml.chartshapes+xml"/>
  <Override PartName="/ppt/notesSlides/notesSlide5.xml" ContentType="application/vnd.openxmlformats-officedocument.presentationml.notesSlide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7" r:id="rId2"/>
    <p:sldId id="266" r:id="rId3"/>
    <p:sldId id="259" r:id="rId4"/>
    <p:sldId id="260" r:id="rId5"/>
    <p:sldId id="267" r:id="rId6"/>
    <p:sldId id="262" r:id="rId7"/>
    <p:sldId id="265" r:id="rId8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7D7D6"/>
    <a:srgbClr val="96C4C3"/>
    <a:srgbClr val="AED2D1"/>
    <a:srgbClr val="398181"/>
    <a:srgbClr val="2F6C6B"/>
    <a:srgbClr val="C5EAEA"/>
    <a:srgbClr val="86BCBB"/>
    <a:srgbClr val="2E471D"/>
    <a:srgbClr val="A4CCCB"/>
    <a:srgbClr val="9FC9C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013" autoAdjust="0"/>
    <p:restoredTop sz="99417" autoAdjust="0"/>
  </p:normalViewPr>
  <p:slideViewPr>
    <p:cSldViewPr snapToGrid="0">
      <p:cViewPr varScale="1">
        <p:scale>
          <a:sx n="113" d="100"/>
          <a:sy n="113" d="100"/>
        </p:scale>
        <p:origin x="822" y="9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4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100"/>
            </a:pPr>
            <a:r>
              <a:rPr lang="ka-GE" sz="1100" dirty="0" smtClean="0"/>
              <a:t>ნაშთი</a:t>
            </a:r>
            <a:r>
              <a:rPr lang="ka-GE" sz="1100" baseline="0" dirty="0" smtClean="0"/>
              <a:t>ს მონაცემები</a:t>
            </a:r>
            <a:endParaRPr lang="en-US" sz="1100" dirty="0"/>
          </a:p>
        </c:rich>
      </c:tx>
      <c:layout>
        <c:manualLayout>
          <c:xMode val="edge"/>
          <c:yMode val="edge"/>
          <c:x val="0.34141031865880461"/>
          <c:y val="3.5237026808810919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32866794469750354"/>
          <c:y val="0.25918491484184913"/>
          <c:w val="0.88059846142785247"/>
          <c:h val="0.60364909674224321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rgbClr val="398181"/>
            </a:solidFill>
            <a:ln>
              <a:solidFill>
                <a:schemeClr val="tx1"/>
              </a:solidFill>
            </a:ln>
            <a:effectLst>
              <a:softEdge rad="0"/>
            </a:effectLst>
          </c:spPr>
          <c:invertIfNegative val="0"/>
          <c:dPt>
            <c:idx val="0"/>
            <c:invertIfNegative val="0"/>
            <c:bubble3D val="0"/>
            <c:spPr>
              <a:solidFill>
                <a:srgbClr val="C5EAEA"/>
              </a:solidFill>
              <a:ln>
                <a:solidFill>
                  <a:schemeClr val="tx1"/>
                </a:solidFill>
              </a:ln>
              <a:effectLst>
                <a:softEdge rad="0"/>
              </a:effectLst>
            </c:spPr>
            <c:extLst>
              <c:ext xmlns:c16="http://schemas.microsoft.com/office/drawing/2014/chart" uri="{C3380CC4-5D6E-409C-BE32-E72D297353CC}">
                <c16:uniqueId val="{00000001-B323-417B-BFCB-563A07723963}"/>
              </c:ext>
            </c:extLst>
          </c:dPt>
          <c:dPt>
            <c:idx val="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3-B323-417B-BFCB-563A07723963}"/>
              </c:ext>
            </c:extLst>
          </c:dPt>
          <c:dPt>
            <c:idx val="2"/>
            <c:invertIfNegative val="0"/>
            <c:bubble3D val="0"/>
            <c:spPr>
              <a:solidFill>
                <a:srgbClr val="C2EAEA"/>
              </a:solidFill>
              <a:ln>
                <a:solidFill>
                  <a:schemeClr val="tx1"/>
                </a:solidFill>
              </a:ln>
              <a:effectLst>
                <a:softEdge rad="0"/>
              </a:effectLst>
            </c:spPr>
            <c:extLst>
              <c:ext xmlns:c16="http://schemas.microsoft.com/office/drawing/2014/chart" uri="{C3380CC4-5D6E-409C-BE32-E72D297353CC}">
                <c16:uniqueId val="{00000005-B323-417B-BFCB-563A07723963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1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Sheet1!$A$2:$A$3</c:f>
              <c:strCache>
                <c:ptCount val="2"/>
                <c:pt idx="0">
                  <c:v>მოიძებნა </c:v>
                </c:pt>
                <c:pt idx="1">
                  <c:v>დარჩენილი იყო მოსაძებნი 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30</c:v>
                </c:pt>
                <c:pt idx="1">
                  <c:v>1008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B323-417B-BFCB-563A0772396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5"/>
        <c:axId val="219463168"/>
        <c:axId val="157109056"/>
      </c:barChart>
      <c:catAx>
        <c:axId val="219463168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900" b="1"/>
            </a:pPr>
            <a:endParaRPr lang="en-US"/>
          </a:p>
        </c:txPr>
        <c:crossAx val="157109056"/>
        <c:crosses val="autoZero"/>
        <c:auto val="1"/>
        <c:lblAlgn val="ctr"/>
        <c:lblOffset val="100"/>
        <c:noMultiLvlLbl val="0"/>
      </c:catAx>
      <c:valAx>
        <c:axId val="15710905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en-US"/>
          </a:p>
        </c:txPr>
        <c:crossAx val="219463168"/>
        <c:crosses val="autoZero"/>
        <c:crossBetween val="between"/>
      </c:valAx>
      <c:spPr>
        <a:noFill/>
        <a:ln w="0">
          <a:noFill/>
        </a:ln>
        <a:effectLst>
          <a:glow>
            <a:schemeClr val="accent1">
              <a:alpha val="40000"/>
            </a:schemeClr>
          </a:glow>
        </a:effectLst>
      </c:spPr>
    </c:plotArea>
    <c:plotVisOnly val="1"/>
    <c:dispBlanksAs val="gap"/>
    <c:showDLblsOverMax val="0"/>
  </c:chart>
  <c:spPr>
    <a:ln w="19050">
      <a:solidFill>
        <a:srgbClr val="86BCBB"/>
      </a:solidFill>
      <a:prstDash val="sysDot"/>
    </a:ln>
  </c:spPr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100"/>
            </a:pPr>
            <a:r>
              <a:rPr lang="ka-GE" sz="1100" dirty="0" smtClean="0"/>
              <a:t>სულ დღევანდელი</a:t>
            </a:r>
            <a:r>
              <a:rPr lang="ka-GE" sz="1100" baseline="0" dirty="0" smtClean="0"/>
              <a:t> მდგომარეობით</a:t>
            </a:r>
            <a:endParaRPr lang="en-US" sz="1100" dirty="0"/>
          </a:p>
        </c:rich>
      </c:tx>
      <c:layout>
        <c:manualLayout>
          <c:xMode val="edge"/>
          <c:yMode val="edge"/>
          <c:x val="0.38633076132433819"/>
          <c:y val="3.2017802234187112E-2"/>
        </c:manualLayout>
      </c:layout>
      <c:overlay val="1"/>
    </c:title>
    <c:autoTitleDeleted val="0"/>
    <c:plotArea>
      <c:layout>
        <c:manualLayout>
          <c:layoutTarget val="inner"/>
          <c:xMode val="edge"/>
          <c:yMode val="edge"/>
          <c:x val="0.11815734272546134"/>
          <c:y val="0.42549005936491496"/>
          <c:w val="0.85841241499367094"/>
          <c:h val="0.36477772838315137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spPr>
            <a:solidFill>
              <a:srgbClr val="398181"/>
            </a:solidFill>
            <a:ln>
              <a:solidFill>
                <a:schemeClr val="tx1"/>
              </a:solidFill>
            </a:ln>
            <a:effectLst>
              <a:softEdge rad="0"/>
            </a:effectLst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0-D7C2-4723-87D7-5E8380125F6B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1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Sheet1!$A$2:$A$3</c:f>
              <c:strCache>
                <c:ptCount val="1"/>
                <c:pt idx="0">
                  <c:v>დარჩა მოსაძებნი</c:v>
                </c:pt>
              </c:strCache>
            </c:strRef>
          </c:cat>
          <c:val>
            <c:numRef>
              <c:f>Sheet1!$B$2</c:f>
              <c:numCache>
                <c:formatCode>General</c:formatCode>
                <c:ptCount val="1"/>
                <c:pt idx="0">
                  <c:v>1006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D7C2-4723-87D7-5E8380125F6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5"/>
        <c:axId val="219600384"/>
        <c:axId val="157110784"/>
      </c:barChart>
      <c:catAx>
        <c:axId val="219600384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800" b="1"/>
            </a:pPr>
            <a:endParaRPr lang="en-US"/>
          </a:p>
        </c:txPr>
        <c:crossAx val="157110784"/>
        <c:crosses val="autoZero"/>
        <c:auto val="1"/>
        <c:lblAlgn val="ctr"/>
        <c:lblOffset val="100"/>
        <c:noMultiLvlLbl val="0"/>
      </c:catAx>
      <c:valAx>
        <c:axId val="15711078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en-US"/>
          </a:p>
        </c:txPr>
        <c:crossAx val="219600384"/>
        <c:crosses val="autoZero"/>
        <c:crossBetween val="between"/>
      </c:valAx>
      <c:spPr>
        <a:noFill/>
        <a:ln w="0">
          <a:noFill/>
        </a:ln>
        <a:effectLst>
          <a:glow>
            <a:schemeClr val="accent1">
              <a:alpha val="40000"/>
            </a:schemeClr>
          </a:glow>
        </a:effectLst>
      </c:spPr>
    </c:plotArea>
    <c:plotVisOnly val="1"/>
    <c:dispBlanksAs val="gap"/>
    <c:showDLblsOverMax val="0"/>
  </c:chart>
  <c:spPr>
    <a:ln w="19050">
      <a:solidFill>
        <a:srgbClr val="86BCBB"/>
      </a:solidFill>
      <a:prstDash val="sysDot"/>
    </a:ln>
  </c:spPr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100"/>
            </a:pPr>
            <a:r>
              <a:rPr lang="ka-GE" sz="1100" dirty="0" smtClean="0"/>
              <a:t>მიმდინარე წლის</a:t>
            </a:r>
            <a:r>
              <a:rPr lang="ka-GE" sz="1100" baseline="0" dirty="0" smtClean="0"/>
              <a:t> მონაცემები</a:t>
            </a:r>
            <a:endParaRPr lang="en-US" sz="1100" dirty="0"/>
          </a:p>
        </c:rich>
      </c:tx>
      <c:layout>
        <c:manualLayout>
          <c:xMode val="edge"/>
          <c:yMode val="edge"/>
          <c:x val="0.35020542540996208"/>
          <c:y val="0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22857426807331685"/>
          <c:y val="0.24361529186314404"/>
          <c:w val="0.88059846142785247"/>
          <c:h val="0.63783078181857322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spPr>
            <a:solidFill>
              <a:srgbClr val="398181"/>
            </a:solidFill>
            <a:ln>
              <a:solidFill>
                <a:schemeClr val="tx1"/>
              </a:solidFill>
            </a:ln>
            <a:effectLst>
              <a:softEdge rad="0"/>
            </a:effectLst>
          </c:spPr>
          <c:invertIfNegative val="0"/>
          <c:dPt>
            <c:idx val="0"/>
            <c:invertIfNegative val="0"/>
            <c:bubble3D val="0"/>
            <c:spPr>
              <a:solidFill>
                <a:srgbClr val="C5EAEA"/>
              </a:solidFill>
              <a:ln>
                <a:solidFill>
                  <a:schemeClr val="tx1"/>
                </a:solidFill>
              </a:ln>
              <a:effectLst>
                <a:softEdge rad="0"/>
              </a:effectLst>
            </c:spPr>
            <c:extLst>
              <c:ext xmlns:c16="http://schemas.microsoft.com/office/drawing/2014/chart" uri="{C3380CC4-5D6E-409C-BE32-E72D297353CC}">
                <c16:uniqueId val="{00000004-9B4B-4DAD-B404-3DF26DD18489}"/>
              </c:ext>
            </c:extLst>
          </c:dPt>
          <c:dPt>
            <c:idx val="1"/>
            <c:invertIfNegative val="0"/>
            <c:bubble3D val="0"/>
            <c:spPr>
              <a:solidFill>
                <a:srgbClr val="86BCBB"/>
              </a:solidFill>
              <a:ln>
                <a:solidFill>
                  <a:schemeClr val="tx1"/>
                </a:solidFill>
              </a:ln>
              <a:effectLst>
                <a:softEdge rad="0"/>
              </a:effectLst>
            </c:spPr>
            <c:extLst>
              <c:ext xmlns:c16="http://schemas.microsoft.com/office/drawing/2014/chart" uri="{C3380CC4-5D6E-409C-BE32-E72D297353CC}">
                <c16:uniqueId val="{00000002-9C71-49D2-ACEA-B9843B10DBC2}"/>
              </c:ext>
            </c:extLst>
          </c:dPt>
          <c:dPt>
            <c:idx val="2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4-9C71-49D2-ACEA-B9843B10DBC2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1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Sheet1!$A$2:$A$4</c:f>
              <c:strCache>
                <c:ptCount val="3"/>
                <c:pt idx="0">
                  <c:v>დარჩა მოსაძებნი</c:v>
                </c:pt>
                <c:pt idx="1">
                  <c:v>მოიძებნა</c:v>
                </c:pt>
                <c:pt idx="2">
                  <c:v>დაიკარგა 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28</c:v>
                </c:pt>
                <c:pt idx="1">
                  <c:v>46</c:v>
                </c:pt>
                <c:pt idx="2">
                  <c:v>74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9C71-49D2-ACEA-B9843B10DBC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5"/>
        <c:axId val="220045824"/>
        <c:axId val="157113088"/>
      </c:barChart>
      <c:catAx>
        <c:axId val="220045824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900" b="1"/>
            </a:pPr>
            <a:endParaRPr lang="en-US"/>
          </a:p>
        </c:txPr>
        <c:crossAx val="157113088"/>
        <c:crosses val="autoZero"/>
        <c:auto val="1"/>
        <c:lblAlgn val="ctr"/>
        <c:lblOffset val="100"/>
        <c:noMultiLvlLbl val="0"/>
      </c:catAx>
      <c:valAx>
        <c:axId val="15711308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en-US"/>
          </a:p>
        </c:txPr>
        <c:crossAx val="220045824"/>
        <c:crosses val="autoZero"/>
        <c:crossBetween val="between"/>
      </c:valAx>
      <c:spPr>
        <a:noFill/>
        <a:ln w="0">
          <a:noFill/>
        </a:ln>
        <a:effectLst>
          <a:glow>
            <a:schemeClr val="accent1">
              <a:alpha val="40000"/>
            </a:schemeClr>
          </a:glow>
        </a:effectLst>
      </c:spPr>
    </c:plotArea>
    <c:plotVisOnly val="1"/>
    <c:dispBlanksAs val="gap"/>
    <c:showDLblsOverMax val="0"/>
  </c:chart>
  <c:spPr>
    <a:ln w="19050">
      <a:solidFill>
        <a:srgbClr val="86BCBB"/>
      </a:solidFill>
      <a:prstDash val="sysDot"/>
    </a:ln>
  </c:spPr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672469304343543"/>
          <c:y val="0.22756854778753244"/>
          <c:w val="0.87124090183781056"/>
          <c:h val="0.6171107935017908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დაიკარგა</c:v>
                </c:pt>
              </c:strCache>
            </c:strRef>
          </c:tx>
          <c:spPr>
            <a:solidFill>
              <a:srgbClr val="398181"/>
            </a:solidFill>
            <a:ln>
              <a:solidFill>
                <a:schemeClr val="tx1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900" b="1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Sheet1!$A$2:$A$3</c:f>
              <c:strCache>
                <c:ptCount val="2"/>
                <c:pt idx="0">
                  <c:v>ქალი</c:v>
                </c:pt>
                <c:pt idx="1">
                  <c:v>კაცი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2206</c:v>
                </c:pt>
                <c:pt idx="1">
                  <c:v>4290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878-4F95-A68F-737BCCEBB3A5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მოიძებნა</c:v>
                </c:pt>
              </c:strCache>
            </c:strRef>
          </c:tx>
          <c:spPr>
            <a:solidFill>
              <a:srgbClr val="8DC0C0"/>
            </a:solidFill>
            <a:ln>
              <a:solidFill>
                <a:schemeClr val="tx1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900" b="1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Sheet1!$A$2:$A$3</c:f>
              <c:strCache>
                <c:ptCount val="2"/>
                <c:pt idx="0">
                  <c:v>ქალი</c:v>
                </c:pt>
                <c:pt idx="1">
                  <c:v>კაცი</c:v>
                </c:pt>
              </c:strCache>
            </c:strRef>
          </c:cat>
          <c:val>
            <c:numRef>
              <c:f>Sheet1!$C$2:$C$3</c:f>
              <c:numCache>
                <c:formatCode>General</c:formatCode>
                <c:ptCount val="2"/>
                <c:pt idx="0">
                  <c:v>2000</c:v>
                </c:pt>
                <c:pt idx="1">
                  <c:v>5487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878-4F95-A68F-737BCCEBB3A5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დარჩა მოსაძებნი</c:v>
                </c:pt>
              </c:strCache>
            </c:strRef>
          </c:tx>
          <c:spPr>
            <a:solidFill>
              <a:srgbClr val="C2EAEA"/>
            </a:solidFill>
            <a:ln>
              <a:solidFill>
                <a:schemeClr val="tx1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900" b="1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Sheet1!$A$2:$A$3</c:f>
              <c:strCache>
                <c:ptCount val="2"/>
                <c:pt idx="0">
                  <c:v>ქალი</c:v>
                </c:pt>
                <c:pt idx="1">
                  <c:v>კაცი</c:v>
                </c:pt>
              </c:strCache>
            </c:strRef>
          </c:cat>
          <c:val>
            <c:numRef>
              <c:f>Sheet1!$D$2:$D$3</c:f>
              <c:numCache>
                <c:formatCode>General</c:formatCode>
                <c:ptCount val="2"/>
                <c:pt idx="0">
                  <c:v>206</c:v>
                </c:pt>
                <c:pt idx="1">
                  <c:v>803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878-4F95-A68F-737BCCEBB3A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24141312"/>
        <c:axId val="219903040"/>
      </c:barChart>
      <c:catAx>
        <c:axId val="22414131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050"/>
            </a:pPr>
            <a:endParaRPr lang="en-US"/>
          </a:p>
        </c:txPr>
        <c:crossAx val="219903040"/>
        <c:crosses val="autoZero"/>
        <c:auto val="1"/>
        <c:lblAlgn val="ctr"/>
        <c:lblOffset val="100"/>
        <c:noMultiLvlLbl val="0"/>
      </c:catAx>
      <c:valAx>
        <c:axId val="219903040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900"/>
            </a:pPr>
            <a:endParaRPr lang="en-US"/>
          </a:p>
        </c:txPr>
        <c:crossAx val="224141312"/>
        <c:crosses val="autoZero"/>
        <c:crossBetween val="between"/>
      </c:valAx>
    </c:plotArea>
    <c:legend>
      <c:legendPos val="r"/>
      <c:legendEntry>
        <c:idx val="0"/>
        <c:txPr>
          <a:bodyPr/>
          <a:lstStyle/>
          <a:p>
            <a:pPr>
              <a:defRPr sz="1000" b="0"/>
            </a:pPr>
            <a:endParaRPr lang="en-US"/>
          </a:p>
        </c:txPr>
      </c:legendEntry>
      <c:layout>
        <c:manualLayout>
          <c:xMode val="edge"/>
          <c:yMode val="edge"/>
          <c:x val="7.3454675812966899E-2"/>
          <c:y val="4.4913909584789399E-2"/>
          <c:w val="0.90853595761474304"/>
          <c:h val="0.12757082314493551"/>
        </c:manualLayout>
      </c:layout>
      <c:overlay val="0"/>
      <c:txPr>
        <a:bodyPr/>
        <a:lstStyle/>
        <a:p>
          <a:pPr>
            <a:defRPr sz="1000" b="0"/>
          </a:pPr>
          <a:endParaRPr lang="en-US"/>
        </a:p>
      </c:txPr>
    </c:legend>
    <c:plotVisOnly val="1"/>
    <c:dispBlanksAs val="gap"/>
    <c:showDLblsOverMax val="0"/>
  </c:chart>
  <c:spPr>
    <a:ln w="19050">
      <a:solidFill>
        <a:srgbClr val="86BCBB"/>
      </a:solidFill>
      <a:prstDash val="sysDot"/>
    </a:ln>
  </c:spPr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50"/>
      <c:rotY val="1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25153427595054861"/>
          <c:y val="0.22408916612028318"/>
          <c:w val="0.53122384677703072"/>
          <c:h val="0.64918560223373489"/>
        </c:manualLayout>
      </c:layout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2</c:v>
                </c:pt>
              </c:strCache>
            </c:strRef>
          </c:tx>
          <c:spPr>
            <a:solidFill>
              <a:srgbClr val="398181"/>
            </a:solidFill>
            <a:ln>
              <a:solidFill>
                <a:schemeClr val="tx1"/>
              </a:solidFill>
            </a:ln>
          </c:spPr>
          <c:explosion val="25"/>
          <c:dPt>
            <c:idx val="0"/>
            <c:bubble3D val="0"/>
            <c:spPr>
              <a:solidFill>
                <a:srgbClr val="C2EAEA"/>
              </a:solidFill>
              <a:ln>
                <a:solidFill>
                  <a:schemeClr val="tx1"/>
                </a:solidFill>
              </a:ln>
            </c:spPr>
            <c:extLst>
              <c:ext xmlns:c16="http://schemas.microsoft.com/office/drawing/2014/chart" uri="{C3380CC4-5D6E-409C-BE32-E72D297353CC}">
                <c16:uniqueId val="{00000002-FC16-49DE-A19C-F79DD48873A5}"/>
              </c:ext>
            </c:extLst>
          </c:dPt>
          <c:dPt>
            <c:idx val="1"/>
            <c:bubble3D val="0"/>
            <c:extLst>
              <c:ext xmlns:c16="http://schemas.microsoft.com/office/drawing/2014/chart" uri="{C3380CC4-5D6E-409C-BE32-E72D297353CC}">
                <c16:uniqueId val="{00000001-FC16-49DE-A19C-F79DD48873A5}"/>
              </c:ext>
            </c:extLst>
          </c:dPt>
          <c:dLbls>
            <c:dLbl>
              <c:idx val="0"/>
              <c:layout>
                <c:manualLayout>
                  <c:x val="-0.12731118936520633"/>
                  <c:y val="9.2160371205985733E-2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FC16-49DE-A19C-F79DD48873A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50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Sheet1!$A$2:$A$3</c:f>
              <c:strCache>
                <c:ptCount val="2"/>
                <c:pt idx="0">
                  <c:v>ქალი</c:v>
                </c:pt>
                <c:pt idx="1">
                  <c:v>კაცი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2206</c:v>
                </c:pt>
                <c:pt idx="1">
                  <c:v>4290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FC16-49DE-A19C-F79DD48873A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.21947826533007492"/>
          <c:y val="0.84831569557023867"/>
          <c:w val="0.55084981073499717"/>
          <c:h val="0.13970418774882212"/>
        </c:manualLayout>
      </c:layout>
      <c:overlay val="0"/>
      <c:txPr>
        <a:bodyPr/>
        <a:lstStyle/>
        <a:p>
          <a:pPr>
            <a:defRPr sz="900"/>
          </a:pPr>
          <a:endParaRPr lang="en-US"/>
        </a:p>
      </c:txPr>
    </c:legend>
    <c:plotVisOnly val="1"/>
    <c:dispBlanksAs val="gap"/>
    <c:showDLblsOverMax val="0"/>
  </c:chart>
  <c:spPr>
    <a:ln w="19050">
      <a:solidFill>
        <a:srgbClr val="86BCBB"/>
      </a:solidFill>
      <a:prstDash val="sysDot"/>
    </a:ln>
  </c:spPr>
  <c:txPr>
    <a:bodyPr/>
    <a:lstStyle/>
    <a:p>
      <a:pPr>
        <a:defRPr sz="1800"/>
      </a:pPr>
      <a:endParaRPr lang="en-US"/>
    </a:p>
  </c:txPr>
  <c:externalData r:id="rId1">
    <c:autoUpdate val="0"/>
  </c:externalData>
  <c:userShapes r:id="rId2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7624100020062533"/>
          <c:y val="0.28696386348837399"/>
          <c:w val="0.80235872922196583"/>
          <c:h val="0.5926430694234314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დაიკარგა</c:v>
                </c:pt>
              </c:strCache>
            </c:strRef>
          </c:tx>
          <c:spPr>
            <a:solidFill>
              <a:srgbClr val="2F6C6B"/>
            </a:solidFill>
            <a:ln>
              <a:solidFill>
                <a:schemeClr val="tx1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Sheet1!$A$2:$A$3</c:f>
              <c:strCache>
                <c:ptCount val="2"/>
                <c:pt idx="0">
                  <c:v>საქართველო</c:v>
                </c:pt>
                <c:pt idx="1">
                  <c:v>უცხო ქვეყნის მოქალაქე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65</c:v>
                </c:pt>
                <c:pt idx="1">
                  <c:v>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DE4-4F81-AB09-F86299FCF421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მოიძებნა</c:v>
                </c:pt>
              </c:strCache>
            </c:strRef>
          </c:tx>
          <c:spPr>
            <a:solidFill>
              <a:srgbClr val="8DC0C0"/>
            </a:solidFill>
            <a:ln>
              <a:solidFill>
                <a:schemeClr val="tx1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Sheet1!$A$2:$A$3</c:f>
              <c:strCache>
                <c:ptCount val="2"/>
                <c:pt idx="0">
                  <c:v>საქართველო</c:v>
                </c:pt>
                <c:pt idx="1">
                  <c:v>უცხო ქვეყნის მოქალაქე</c:v>
                </c:pt>
              </c:strCache>
            </c:strRef>
          </c:cat>
          <c:val>
            <c:numRef>
              <c:f>Sheet1!$C$2:$C$3</c:f>
              <c:numCache>
                <c:formatCode>General</c:formatCode>
                <c:ptCount val="2"/>
                <c:pt idx="0">
                  <c:v>41</c:v>
                </c:pt>
                <c:pt idx="1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DE4-4F81-AB09-F86299FCF421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ნაპოვნია გარდაცვლილი</c:v>
                </c:pt>
              </c:strCache>
            </c:strRef>
          </c:tx>
          <c:spPr>
            <a:solidFill>
              <a:srgbClr val="C5EAEA"/>
            </a:solidFill>
            <a:ln>
              <a:solidFill>
                <a:schemeClr val="tx1"/>
              </a:solidFill>
            </a:ln>
          </c:spPr>
          <c:invertIfNegative val="0"/>
          <c:dLbls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F34F-4EB4-BB32-542058261CF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Sheet1!$A$2:$A$3</c:f>
              <c:strCache>
                <c:ptCount val="2"/>
                <c:pt idx="0">
                  <c:v>საქართველო</c:v>
                </c:pt>
                <c:pt idx="1">
                  <c:v>უცხო ქვეყნის მოქალაქე</c:v>
                </c:pt>
              </c:strCache>
            </c:strRef>
          </c:cat>
          <c:val>
            <c:numRef>
              <c:f>Sheet1!$D$2:$D$3</c:f>
              <c:numCache>
                <c:formatCode>General</c:formatCode>
                <c:ptCount val="2"/>
                <c:pt idx="0">
                  <c:v>7</c:v>
                </c:pt>
                <c:pt idx="1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DE4-4F81-AB09-F86299FCF42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20999168"/>
        <c:axId val="86875456"/>
      </c:barChart>
      <c:catAx>
        <c:axId val="22099916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86875456"/>
        <c:crosses val="autoZero"/>
        <c:auto val="1"/>
        <c:lblAlgn val="ctr"/>
        <c:lblOffset val="100"/>
        <c:noMultiLvlLbl val="0"/>
      </c:catAx>
      <c:valAx>
        <c:axId val="86875456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220999168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0.22684139647833762"/>
          <c:y val="0.19984325286759563"/>
          <c:w val="0.66804658579216858"/>
          <c:h val="6.4577287455016563E-2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900"/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8"/>
    </mc:Choice>
    <mc:Fallback>
      <c:style val="8"/>
    </mc:Fallback>
  </mc:AlternateContent>
  <c:chart>
    <c:autoTitleDeleted val="1"/>
    <c:view3D>
      <c:rotX val="70"/>
      <c:rotY val="240"/>
      <c:depthPercent val="100"/>
      <c:rAngAx val="0"/>
      <c:perspective val="0"/>
    </c:view3D>
    <c:floor>
      <c:thickness val="0"/>
      <c:spPr>
        <a:noFill/>
        <a:ln w="6350" cap="flat" cmpd="sng" algn="ctr">
          <a:solidFill>
            <a:schemeClr val="tx1">
              <a:tint val="75000"/>
            </a:schemeClr>
          </a:solidFill>
          <a:prstDash val="solid"/>
          <a:round/>
        </a:ln>
        <a:effectLst/>
        <a:sp3d contourW="6350">
          <a:contourClr>
            <a:schemeClr val="tx1">
              <a:tint val="75000"/>
            </a:schemeClr>
          </a:contourClr>
        </a:sp3d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9.7994264549448387E-2"/>
          <c:y val="6.0744266560050934E-2"/>
          <c:w val="0.88614563113983136"/>
          <c:h val="0.83425457529948899"/>
        </c:manualLayout>
      </c:layout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spPr>
            <a:ln>
              <a:solidFill>
                <a:schemeClr val="tx1"/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c:spPr>
          <c:dPt>
            <c:idx val="0"/>
            <c:bubble3D val="0"/>
            <c:explosion val="22"/>
            <c:spPr>
              <a:solidFill>
                <a:srgbClr val="398181"/>
              </a:solidFill>
              <a:ln>
                <a:solidFill>
                  <a:schemeClr val="tx1"/>
                </a:solidFill>
              </a:ln>
              <a:scene3d>
                <a:camera prst="orthographicFront"/>
                <a:lightRig rig="threePt" dir="t"/>
              </a:scene3d>
              <a:sp3d>
                <a:bevelT/>
              </a:sp3d>
            </c:spPr>
            <c:extLst>
              <c:ext xmlns:c16="http://schemas.microsoft.com/office/drawing/2014/chart" uri="{C3380CC4-5D6E-409C-BE32-E72D297353CC}">
                <c16:uniqueId val="{00000009-C290-43D8-9FE9-F9FB84A7E5BC}"/>
              </c:ext>
            </c:extLst>
          </c:dPt>
          <c:dPt>
            <c:idx val="1"/>
            <c:bubble3D val="0"/>
            <c:explosion val="16"/>
            <c:spPr>
              <a:solidFill>
                <a:srgbClr val="AED2D1"/>
              </a:solidFill>
              <a:ln>
                <a:solidFill>
                  <a:schemeClr val="tx1"/>
                </a:solidFill>
              </a:ln>
              <a:scene3d>
                <a:camera prst="orthographicFront"/>
                <a:lightRig rig="threePt" dir="t"/>
              </a:scene3d>
              <a:sp3d>
                <a:bevelT/>
              </a:sp3d>
            </c:spPr>
            <c:extLst>
              <c:ext xmlns:c16="http://schemas.microsoft.com/office/drawing/2014/chart" uri="{C3380CC4-5D6E-409C-BE32-E72D297353CC}">
                <c16:uniqueId val="{00000008-C290-43D8-9FE9-F9FB84A7E5BC}"/>
              </c:ext>
            </c:extLst>
          </c:dPt>
          <c:dPt>
            <c:idx val="3"/>
            <c:bubble3D val="0"/>
            <c:spPr>
              <a:solidFill>
                <a:srgbClr val="C5EAEA"/>
              </a:solidFill>
              <a:ln>
                <a:solidFill>
                  <a:schemeClr val="tx1"/>
                </a:solidFill>
              </a:ln>
              <a:effectLst/>
              <a:scene3d>
                <a:camera prst="orthographicFront"/>
                <a:lightRig rig="threePt" dir="t"/>
              </a:scene3d>
              <a:sp3d>
                <a:bevelT/>
                <a:contourClr>
                  <a:schemeClr val="tx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81DE-405D-98FF-969C4F1FCD32}"/>
              </c:ext>
            </c:extLst>
          </c:dPt>
          <c:dPt>
            <c:idx val="4"/>
            <c:bubble3D val="0"/>
            <c:spPr>
              <a:solidFill>
                <a:srgbClr val="A9D5D5"/>
              </a:solidFill>
              <a:ln>
                <a:solidFill>
                  <a:schemeClr val="tx1"/>
                </a:solidFill>
              </a:ln>
              <a:effectLst/>
              <a:scene3d>
                <a:camera prst="orthographicFront"/>
                <a:lightRig rig="threePt" dir="t"/>
              </a:scene3d>
              <a:sp3d>
                <a:bevelT/>
                <a:contourClr>
                  <a:schemeClr val="tx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81DE-405D-98FF-969C4F1FCD32}"/>
              </c:ext>
            </c:extLst>
          </c:dPt>
          <c:dPt>
            <c:idx val="5"/>
            <c:bubble3D val="0"/>
            <c:spPr>
              <a:solidFill>
                <a:srgbClr val="C5EAEA"/>
              </a:solidFill>
              <a:ln>
                <a:solidFill>
                  <a:schemeClr val="tx1"/>
                </a:solidFill>
              </a:ln>
              <a:effectLst/>
              <a:scene3d>
                <a:camera prst="orthographicFront"/>
                <a:lightRig rig="threePt" dir="t"/>
              </a:scene3d>
              <a:sp3d>
                <a:bevelT/>
                <a:contourClr>
                  <a:schemeClr val="tx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81DE-405D-98FF-969C4F1FCD32}"/>
              </c:ext>
            </c:extLst>
          </c:dPt>
          <c:dPt>
            <c:idx val="6"/>
            <c:bubble3D val="0"/>
            <c:spPr>
              <a:solidFill>
                <a:srgbClr val="8DC0C0"/>
              </a:solidFill>
              <a:ln>
                <a:solidFill>
                  <a:schemeClr val="tx1"/>
                </a:solidFill>
              </a:ln>
              <a:effectLst/>
              <a:scene3d>
                <a:camera prst="orthographicFront"/>
                <a:lightRig rig="threePt" dir="t"/>
              </a:scene3d>
              <a:sp3d>
                <a:bevelT/>
                <a:contourClr>
                  <a:schemeClr val="tx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D-81DE-405D-98FF-969C4F1FCD32}"/>
              </c:ext>
            </c:extLst>
          </c:dPt>
          <c:dLbls>
            <c:dLbl>
              <c:idx val="0"/>
              <c:layout>
                <c:manualLayout>
                  <c:x val="-7.61734998159911E-2"/>
                  <c:y val="0.11109577444051824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C290-43D8-9FE9-F9FB84A7E5BC}"/>
                </c:ext>
              </c:extLst>
            </c:dLbl>
            <c:numFmt formatCode="General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Sheet1!$A$2:$A$3</c:f>
              <c:strCache>
                <c:ptCount val="2"/>
                <c:pt idx="0">
                  <c:v>დარჩა მოსაძებნი საქართველოს მოქალაქე</c:v>
                </c:pt>
                <c:pt idx="1">
                  <c:v>დარჩა მოსაძებნი უცხო ქვეყნის მოქალაქე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24</c:v>
                </c:pt>
                <c:pt idx="1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81DE-405D-98FF-969C4F1FCD3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2.2659563696345787E-2"/>
          <c:y val="3.6720579483073675E-2"/>
          <c:w val="0.26356417986876191"/>
          <c:h val="0.7543131548646413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/>
              </a:solidFill>
              <a:effectLst/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 w="6350" cap="flat" cmpd="sng" algn="ctr">
      <a:noFill/>
      <a:prstDash val="solid"/>
      <a:miter lim="800000"/>
    </a:ln>
    <a:effectLst/>
  </c:spPr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8"/>
    </mc:Choice>
    <mc:Fallback>
      <c:style val="8"/>
    </mc:Fallback>
  </mc:AlternateContent>
  <c:chart>
    <c:autoTitleDeleted val="1"/>
    <c:view3D>
      <c:rotX val="30"/>
      <c:rotY val="220"/>
      <c:depthPercent val="100"/>
      <c:rAngAx val="0"/>
    </c:view3D>
    <c:floor>
      <c:thickness val="0"/>
      <c:spPr>
        <a:noFill/>
        <a:ln w="6350" cap="flat" cmpd="sng" algn="ctr">
          <a:solidFill>
            <a:schemeClr val="tx1">
              <a:tint val="75000"/>
            </a:schemeClr>
          </a:solidFill>
          <a:prstDash val="solid"/>
          <a:round/>
        </a:ln>
        <a:effectLst/>
        <a:sp3d contourW="6350">
          <a:contourClr>
            <a:schemeClr val="tx1">
              <a:tint val="75000"/>
            </a:schemeClr>
          </a:contourClr>
        </a:sp3d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1.5314532001230375E-4"/>
          <c:y val="6.5036541465982797E-2"/>
          <c:w val="0.99984691426332228"/>
          <c:h val="0.93496326303098121"/>
        </c:manualLayout>
      </c:layout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საქართველო</c:v>
                </c:pt>
              </c:strCache>
            </c:strRef>
          </c:tx>
          <c:spPr>
            <a:ln>
              <a:solidFill>
                <a:schemeClr val="tx1"/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c:spPr>
          <c:explosion val="27"/>
          <c:dPt>
            <c:idx val="0"/>
            <c:bubble3D val="0"/>
            <c:explosion val="67"/>
            <c:spPr>
              <a:solidFill>
                <a:srgbClr val="96C4C3"/>
              </a:solidFill>
              <a:ln>
                <a:solidFill>
                  <a:schemeClr val="tx1"/>
                </a:solidFill>
              </a:ln>
              <a:effectLst/>
              <a:scene3d>
                <a:camera prst="orthographicFront"/>
                <a:lightRig rig="threePt" dir="t"/>
              </a:scene3d>
              <a:sp3d>
                <a:bevelT/>
                <a:contourClr>
                  <a:schemeClr val="tx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3B8C-4B55-9EC9-6D9BE4071745}"/>
              </c:ext>
            </c:extLst>
          </c:dPt>
          <c:dPt>
            <c:idx val="1"/>
            <c:bubble3D val="0"/>
            <c:explosion val="53"/>
            <c:spPr>
              <a:solidFill>
                <a:srgbClr val="B7D7D6"/>
              </a:solidFill>
              <a:ln>
                <a:solidFill>
                  <a:schemeClr val="tx1"/>
                </a:solidFill>
              </a:ln>
              <a:effectLst/>
              <a:scene3d>
                <a:camera prst="orthographicFront"/>
                <a:lightRig rig="threePt" dir="t"/>
              </a:scene3d>
              <a:sp3d>
                <a:bevelT/>
                <a:contourClr>
                  <a:schemeClr val="tx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3B8C-4B55-9EC9-6D9BE4071745}"/>
              </c:ext>
            </c:extLst>
          </c:dPt>
          <c:dLbls>
            <c:dLbl>
              <c:idx val="0"/>
              <c:layout>
                <c:manualLayout>
                  <c:x val="6.3639870994247824E-2"/>
                  <c:y val="-7.5824581055924281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3B8C-4B55-9EC9-6D9BE4071745}"/>
                </c:ext>
              </c:extLst>
            </c:dLbl>
            <c:dLbl>
              <c:idx val="1"/>
              <c:layout>
                <c:manualLayout>
                  <c:x val="9.3366264209088806E-2"/>
                  <c:y val="0.13395142034125121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2722661870074826"/>
                      <c:h val="0.18860200688242423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3B8C-4B55-9EC9-6D9BE4071745}"/>
                </c:ext>
              </c:extLst>
            </c:dLbl>
            <c:dLbl>
              <c:idx val="2"/>
              <c:layout>
                <c:manualLayout>
                  <c:x val="-0.15828633889161062"/>
                  <c:y val="2.5960099292902317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DB20-4705-B57E-9617A47CA2C9}"/>
                </c:ext>
              </c:extLst>
            </c:dLbl>
            <c:dLbl>
              <c:idx val="3"/>
              <c:layout>
                <c:manualLayout>
                  <c:x val="-3.4905218439224298E-2"/>
                  <c:y val="-0.26893292389565021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C07B-4130-894A-E6E10B23A9CD}"/>
                </c:ext>
              </c:extLst>
            </c:dLbl>
            <c:numFmt formatCode="General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6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Sheet1!$A$2:$A$5</c:f>
              <c:strCache>
                <c:ptCount val="4"/>
                <c:pt idx="0">
                  <c:v>რუსეთი</c:v>
                </c:pt>
                <c:pt idx="1">
                  <c:v>ბანგლადეში</c:v>
                </c:pt>
                <c:pt idx="2">
                  <c:v>ავღანეთი</c:v>
                </c:pt>
                <c:pt idx="3">
                  <c:v>აზერბაიჯანი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3B8C-4B55-9EC9-6D9BE407174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6350" cap="flat" cmpd="sng" algn="ctr">
      <a:solidFill>
        <a:srgbClr val="398181"/>
      </a:solidFill>
      <a:prstDash val="solid"/>
      <a:miter lim="800000"/>
    </a:ln>
    <a:effectLst/>
  </c:spPr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0.36593</cdr:x>
      <cdr:y>0</cdr:y>
    </cdr:from>
    <cdr:to>
      <cdr:x>0.70364</cdr:x>
      <cdr:y>0.11365</cdr:y>
    </cdr:to>
    <cdr:sp macro="" textlink="">
      <cdr:nvSpPr>
        <cdr:cNvPr id="3" name="Rectangle 2"/>
        <cdr:cNvSpPr/>
      </cdr:nvSpPr>
      <cdr:spPr>
        <a:xfrm xmlns:a="http://schemas.openxmlformats.org/drawingml/2006/main">
          <a:off x="1146731" y="0"/>
          <a:ext cx="1058303" cy="24622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defPPr>
            <a:defRPr lang="en-US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ka-GE" sz="1000" b="1" dirty="0" smtClean="0">
              <a:solidFill>
                <a:srgbClr val="235150"/>
              </a:solidFill>
            </a:rPr>
            <a:t>სულ დაიკარგა</a:t>
          </a:r>
          <a:endParaRPr lang="en-US" sz="1000" b="1" dirty="0">
            <a:solidFill>
              <a:srgbClr val="235150"/>
            </a:solidFill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FA6CF2B8-09E6-4566-B60B-11860EE07C99}" type="datetimeFigureOut">
              <a:rPr lang="en-US" smtClean="0"/>
              <a:t>1/24/2024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EF587DE3-333E-4EC1-96E5-CD316BC200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68254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587DE3-333E-4EC1-96E5-CD316BC2005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55536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587DE3-333E-4EC1-96E5-CD316BC2005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64705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587DE3-333E-4EC1-96E5-CD316BC20056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131904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587DE3-333E-4EC1-96E5-CD316BC20056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071724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587DE3-333E-4EC1-96E5-CD316BC20056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85505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587DE3-333E-4EC1-96E5-CD316BC20056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372521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587DE3-333E-4EC1-96E5-CD316BC20056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50812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7DF6C-456B-4A09-A5F4-6B0CE4B34BD5}" type="datetimeFigureOut">
              <a:rPr lang="en-US" smtClean="0"/>
              <a:t>1/24/2024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32F47-ED15-4CA1-9CD8-39F76A378E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85545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7DF6C-456B-4A09-A5F4-6B0CE4B34BD5}" type="datetimeFigureOut">
              <a:rPr lang="en-US" smtClean="0"/>
              <a:t>1/24/2024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32F47-ED15-4CA1-9CD8-39F76A378E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98502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7DF6C-456B-4A09-A5F4-6B0CE4B34BD5}" type="datetimeFigureOut">
              <a:rPr lang="en-US" smtClean="0"/>
              <a:t>1/24/2024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32F47-ED15-4CA1-9CD8-39F76A378E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22508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7DF6C-456B-4A09-A5F4-6B0CE4B34BD5}" type="datetimeFigureOut">
              <a:rPr lang="en-US" smtClean="0"/>
              <a:t>1/24/2024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32F47-ED15-4CA1-9CD8-39F76A378E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81646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7DF6C-456B-4A09-A5F4-6B0CE4B34BD5}" type="datetimeFigureOut">
              <a:rPr lang="en-US" smtClean="0"/>
              <a:t>1/24/2024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32F47-ED15-4CA1-9CD8-39F76A378E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20924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7DF6C-456B-4A09-A5F4-6B0CE4B34BD5}" type="datetimeFigureOut">
              <a:rPr lang="en-US" smtClean="0"/>
              <a:t>1/24/2024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32F47-ED15-4CA1-9CD8-39F76A378E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43690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7DF6C-456B-4A09-A5F4-6B0CE4B34BD5}" type="datetimeFigureOut">
              <a:rPr lang="en-US" smtClean="0"/>
              <a:t>1/24/2024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32F47-ED15-4CA1-9CD8-39F76A378E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9860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7DF6C-456B-4A09-A5F4-6B0CE4B34BD5}" type="datetimeFigureOut">
              <a:rPr lang="en-US" smtClean="0"/>
              <a:t>1/24/2024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32F47-ED15-4CA1-9CD8-39F76A378E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91391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7DF6C-456B-4A09-A5F4-6B0CE4B34BD5}" type="datetimeFigureOut">
              <a:rPr lang="en-US" smtClean="0"/>
              <a:t>1/24/2024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32F47-ED15-4CA1-9CD8-39F76A378E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62758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7DF6C-456B-4A09-A5F4-6B0CE4B34BD5}" type="datetimeFigureOut">
              <a:rPr lang="en-US" smtClean="0"/>
              <a:t>1/24/2024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32F47-ED15-4CA1-9CD8-39F76A378E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36202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7DF6C-456B-4A09-A5F4-6B0CE4B34BD5}" type="datetimeFigureOut">
              <a:rPr lang="en-US" smtClean="0"/>
              <a:t>1/24/2024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32F47-ED15-4CA1-9CD8-39F76A378E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83163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A7DF6C-456B-4A09-A5F4-6B0CE4B34BD5}" type="datetimeFigureOut">
              <a:rPr lang="en-US" smtClean="0"/>
              <a:t>1/24/2024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F32F47-ED15-4CA1-9CD8-39F76A378E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8802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chart" Target="../charts/chart1.xml"/><Relationship Id="rId7" Type="http://schemas.openxmlformats.org/officeDocument/2006/relationships/chart" Target="../charts/chart3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Relationship Id="rId9" Type="http://schemas.microsoft.com/office/2007/relationships/hdphoto" Target="../media/hdphoto1.wdp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chart" Target="../charts/char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7" Type="http://schemas.openxmlformats.org/officeDocument/2006/relationships/chart" Target="../charts/chart8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7.xml"/><Relationship Id="rId5" Type="http://schemas.openxmlformats.org/officeDocument/2006/relationships/chart" Target="../charts/chart6.xml"/><Relationship Id="rId4" Type="http://schemas.microsoft.com/office/2007/relationships/hdphoto" Target="../media/hdphoto2.wdp"/></Relationships>
</file>

<file path=ppt/slides/_rels/slide6.xml.rels><?xml version="1.0" encoding="UTF-8" standalone="yes"?>
<Relationships xmlns="http://schemas.openxmlformats.org/package/2006/relationships"><Relationship Id="rId8" Type="http://schemas.microsoft.com/office/2007/relationships/hdphoto" Target="../media/hdphoto5.wdp"/><Relationship Id="rId13" Type="http://schemas.microsoft.com/office/2007/relationships/hdphoto" Target="../media/hdphoto7.wdp"/><Relationship Id="rId18" Type="http://schemas.microsoft.com/office/2007/relationships/hdphoto" Target="../media/hdphoto9.wdp"/><Relationship Id="rId3" Type="http://schemas.openxmlformats.org/officeDocument/2006/relationships/image" Target="../media/image9.png"/><Relationship Id="rId7" Type="http://schemas.openxmlformats.org/officeDocument/2006/relationships/image" Target="../media/image11.png"/><Relationship Id="rId12" Type="http://schemas.openxmlformats.org/officeDocument/2006/relationships/image" Target="../media/image14.png"/><Relationship Id="rId17" Type="http://schemas.openxmlformats.org/officeDocument/2006/relationships/image" Target="../media/image17.png"/><Relationship Id="rId2" Type="http://schemas.openxmlformats.org/officeDocument/2006/relationships/notesSlide" Target="../notesSlides/notesSlide6.xml"/><Relationship Id="rId16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6" Type="http://schemas.microsoft.com/office/2007/relationships/hdphoto" Target="../media/hdphoto4.wdp"/><Relationship Id="rId11" Type="http://schemas.openxmlformats.org/officeDocument/2006/relationships/image" Target="../media/image13.png"/><Relationship Id="rId5" Type="http://schemas.openxmlformats.org/officeDocument/2006/relationships/image" Target="../media/image10.png"/><Relationship Id="rId15" Type="http://schemas.microsoft.com/office/2007/relationships/hdphoto" Target="../media/hdphoto8.wdp"/><Relationship Id="rId10" Type="http://schemas.microsoft.com/office/2007/relationships/hdphoto" Target="../media/hdphoto6.wdp"/><Relationship Id="rId4" Type="http://schemas.microsoft.com/office/2007/relationships/hdphoto" Target="../media/hdphoto3.wdp"/><Relationship Id="rId9" Type="http://schemas.openxmlformats.org/officeDocument/2006/relationships/image" Target="../media/image12.png"/><Relationship Id="rId14" Type="http://schemas.openxmlformats.org/officeDocument/2006/relationships/image" Target="../media/image1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-7541874" y="-7838"/>
            <a:ext cx="12240226" cy="6880769"/>
            <a:chOff x="-7541874" y="-7838"/>
            <a:chExt cx="12240226" cy="6880769"/>
          </a:xfrm>
          <a:solidFill>
            <a:srgbClr val="E1FFFF"/>
          </a:solidFill>
        </p:grpSpPr>
        <p:sp>
          <p:nvSpPr>
            <p:cNvPr id="37" name="Rectangle 36"/>
            <p:cNvSpPr/>
            <p:nvPr/>
          </p:nvSpPr>
          <p:spPr>
            <a:xfrm>
              <a:off x="-7541874" y="-7838"/>
              <a:ext cx="11651528" cy="6880768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Round Same Side Corner Rectangle 37"/>
            <p:cNvSpPr/>
            <p:nvPr/>
          </p:nvSpPr>
          <p:spPr>
            <a:xfrm rot="5400000">
              <a:off x="3962506" y="6137084"/>
              <a:ext cx="882994" cy="588699"/>
            </a:xfrm>
            <a:prstGeom prst="round2Same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-7949850" y="1828"/>
            <a:ext cx="12059502" cy="6858000"/>
            <a:chOff x="-7949848" y="22395"/>
            <a:chExt cx="12059502" cy="6858000"/>
          </a:xfrm>
          <a:solidFill>
            <a:srgbClr val="C2EAEA"/>
          </a:solidFill>
        </p:grpSpPr>
        <p:sp>
          <p:nvSpPr>
            <p:cNvPr id="41" name="Rectangle 40"/>
            <p:cNvSpPr/>
            <p:nvPr/>
          </p:nvSpPr>
          <p:spPr>
            <a:xfrm>
              <a:off x="-7949848" y="22395"/>
              <a:ext cx="11512296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Round Same Side Corner Rectangle 41"/>
            <p:cNvSpPr/>
            <p:nvPr/>
          </p:nvSpPr>
          <p:spPr>
            <a:xfrm rot="5400000">
              <a:off x="3385608" y="5265890"/>
              <a:ext cx="882993" cy="565099"/>
            </a:xfrm>
            <a:prstGeom prst="round2Same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-8538547" y="0"/>
            <a:ext cx="12100993" cy="6878026"/>
            <a:chOff x="-8538547" y="31400"/>
            <a:chExt cx="12100993" cy="6858000"/>
          </a:xfrm>
          <a:solidFill>
            <a:srgbClr val="A9D5D5"/>
          </a:solidFill>
        </p:grpSpPr>
        <p:sp>
          <p:nvSpPr>
            <p:cNvPr id="45" name="Rectangle 44"/>
            <p:cNvSpPr/>
            <p:nvPr/>
          </p:nvSpPr>
          <p:spPr>
            <a:xfrm>
              <a:off x="-8538547" y="31400"/>
              <a:ext cx="11512296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Round Same Side Corner Rectangle 45"/>
            <p:cNvSpPr/>
            <p:nvPr/>
          </p:nvSpPr>
          <p:spPr>
            <a:xfrm rot="5400000">
              <a:off x="2837983" y="4375015"/>
              <a:ext cx="860226" cy="588701"/>
            </a:xfrm>
            <a:prstGeom prst="round2Same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-9075439" y="0"/>
            <a:ext cx="12096517" cy="6858000"/>
            <a:chOff x="-9102129" y="21754"/>
            <a:chExt cx="12096517" cy="6858000"/>
          </a:xfrm>
          <a:solidFill>
            <a:srgbClr val="8DC0C0"/>
          </a:solidFill>
        </p:grpSpPr>
        <p:sp>
          <p:nvSpPr>
            <p:cNvPr id="15" name="Rectangle 14"/>
            <p:cNvSpPr/>
            <p:nvPr/>
          </p:nvSpPr>
          <p:spPr>
            <a:xfrm>
              <a:off x="-9102129" y="21754"/>
              <a:ext cx="11512296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ound Same Side Corner Rectangle 15"/>
            <p:cNvSpPr/>
            <p:nvPr/>
          </p:nvSpPr>
          <p:spPr>
            <a:xfrm rot="5400000">
              <a:off x="2257744" y="3502607"/>
              <a:ext cx="882993" cy="590295"/>
            </a:xfrm>
            <a:prstGeom prst="round2Same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-9680513" y="0"/>
            <a:ext cx="12100998" cy="6858000"/>
            <a:chOff x="-9680513" y="0"/>
            <a:chExt cx="12100998" cy="6858000"/>
          </a:xfrm>
          <a:solidFill>
            <a:srgbClr val="71ABAB"/>
          </a:solidFill>
        </p:grpSpPr>
        <p:sp>
          <p:nvSpPr>
            <p:cNvPr id="19" name="Rectangle 18"/>
            <p:cNvSpPr/>
            <p:nvPr/>
          </p:nvSpPr>
          <p:spPr>
            <a:xfrm>
              <a:off x="-9680513" y="0"/>
              <a:ext cx="11512296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ound Same Side Corner Rectangle 19"/>
            <p:cNvSpPr/>
            <p:nvPr/>
          </p:nvSpPr>
          <p:spPr>
            <a:xfrm rot="5400000">
              <a:off x="1696022" y="2626972"/>
              <a:ext cx="860226" cy="588701"/>
            </a:xfrm>
            <a:prstGeom prst="round2Same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2" name="Group 21"/>
          <p:cNvGrpSpPr/>
          <p:nvPr/>
        </p:nvGrpSpPr>
        <p:grpSpPr>
          <a:xfrm>
            <a:off x="-10227719" y="20026"/>
            <a:ext cx="12080889" cy="6858000"/>
            <a:chOff x="-10227719" y="20026"/>
            <a:chExt cx="12080889" cy="6858000"/>
          </a:xfrm>
          <a:solidFill>
            <a:srgbClr val="559696"/>
          </a:solidFill>
        </p:grpSpPr>
        <p:sp>
          <p:nvSpPr>
            <p:cNvPr id="23" name="Rectangle 22"/>
            <p:cNvSpPr/>
            <p:nvPr/>
          </p:nvSpPr>
          <p:spPr>
            <a:xfrm>
              <a:off x="-10227719" y="20026"/>
              <a:ext cx="11512296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ound Same Side Corner Rectangle 23"/>
            <p:cNvSpPr/>
            <p:nvPr/>
          </p:nvSpPr>
          <p:spPr>
            <a:xfrm rot="5400000">
              <a:off x="1115578" y="1752976"/>
              <a:ext cx="882992" cy="592192"/>
            </a:xfrm>
            <a:prstGeom prst="round2Same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0" name="TextBox 29"/>
          <p:cNvSpPr txBox="1"/>
          <p:nvPr/>
        </p:nvSpPr>
        <p:spPr>
          <a:xfrm>
            <a:off x="4367305" y="359688"/>
            <a:ext cx="722750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ka-GE" sz="2400" b="1" dirty="0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solidFill>
                  <a:srgbClr val="235150"/>
                </a:solid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უგზო-უკვლოდ დაკარგულთა სტატისტიკა</a:t>
            </a:r>
          </a:p>
          <a:p>
            <a:pPr algn="ctr">
              <a:lnSpc>
                <a:spcPct val="150000"/>
              </a:lnSpc>
            </a:pPr>
            <a:endParaRPr lang="ka-GE" sz="2400" b="1" dirty="0">
              <a:ln w="12700">
                <a:solidFill>
                  <a:schemeClr val="accent3">
                    <a:lumMod val="50000"/>
                  </a:schemeClr>
                </a:solidFill>
                <a:prstDash val="solid"/>
              </a:ln>
              <a:pattFill prst="narHorz">
                <a:fgClr>
                  <a:schemeClr val="accent3"/>
                </a:fgClr>
                <a:bgClr>
                  <a:schemeClr val="accent3">
                    <a:lumMod val="40000"/>
                    <a:lumOff val="60000"/>
                  </a:schemeClr>
                </a:bgClr>
              </a:pattFill>
              <a:effectLst>
                <a:innerShdw blurRad="177800">
                  <a:schemeClr val="accent3">
                    <a:lumMod val="50000"/>
                  </a:schemeClr>
                </a:innerShdw>
              </a:effectLst>
            </a:endParaRPr>
          </a:p>
        </p:txBody>
      </p:sp>
      <p:grpSp>
        <p:nvGrpSpPr>
          <p:cNvPr id="31" name="Group 30"/>
          <p:cNvGrpSpPr/>
          <p:nvPr/>
        </p:nvGrpSpPr>
        <p:grpSpPr>
          <a:xfrm>
            <a:off x="5515925" y="2049071"/>
            <a:ext cx="7926219" cy="4730994"/>
            <a:chOff x="2724150" y="700086"/>
            <a:chExt cx="11172825" cy="5567362"/>
          </a:xfrm>
          <a:blipFill dpi="0" rotWithShape="1">
            <a:blip r:embed="rId3"/>
            <a:srcRect/>
            <a:stretch>
              <a:fillRect l="2000" t="1000" b="-6000"/>
            </a:stretch>
          </a:blipFill>
          <a:effectLst>
            <a:reflection blurRad="6350" stA="50000" endA="300" endPos="38500" dist="50800" dir="5400000" sy="-100000" algn="bl" rotWithShape="0"/>
          </a:effectLst>
        </p:grpSpPr>
        <p:sp>
          <p:nvSpPr>
            <p:cNvPr id="32" name="Isosceles Triangle 31"/>
            <p:cNvSpPr/>
            <p:nvPr/>
          </p:nvSpPr>
          <p:spPr>
            <a:xfrm>
              <a:off x="6553200" y="700086"/>
              <a:ext cx="3514725" cy="2714625"/>
            </a:xfrm>
            <a:prstGeom prst="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Isosceles Triangle 35"/>
            <p:cNvSpPr/>
            <p:nvPr/>
          </p:nvSpPr>
          <p:spPr>
            <a:xfrm flipV="1">
              <a:off x="8467725" y="700086"/>
              <a:ext cx="3514725" cy="2714625"/>
            </a:xfrm>
            <a:prstGeom prst="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Isosceles Triangle 39"/>
            <p:cNvSpPr/>
            <p:nvPr/>
          </p:nvSpPr>
          <p:spPr>
            <a:xfrm>
              <a:off x="10382250" y="700086"/>
              <a:ext cx="3514725" cy="2714625"/>
            </a:xfrm>
            <a:prstGeom prst="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Isosceles Triangle 43"/>
            <p:cNvSpPr/>
            <p:nvPr/>
          </p:nvSpPr>
          <p:spPr>
            <a:xfrm flipV="1">
              <a:off x="2724150" y="3552823"/>
              <a:ext cx="3514725" cy="2714625"/>
            </a:xfrm>
            <a:prstGeom prst="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Isosceles Triangle 47"/>
            <p:cNvSpPr/>
            <p:nvPr/>
          </p:nvSpPr>
          <p:spPr>
            <a:xfrm>
              <a:off x="4638675" y="3552823"/>
              <a:ext cx="3514725" cy="2714625"/>
            </a:xfrm>
            <a:prstGeom prst="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Isosceles Triangle 48"/>
            <p:cNvSpPr/>
            <p:nvPr/>
          </p:nvSpPr>
          <p:spPr>
            <a:xfrm flipV="1">
              <a:off x="6553200" y="3552823"/>
              <a:ext cx="3514725" cy="2714625"/>
            </a:xfrm>
            <a:prstGeom prst="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0" name="Rectangle 49"/>
          <p:cNvSpPr/>
          <p:nvPr/>
        </p:nvSpPr>
        <p:spPr>
          <a:xfrm>
            <a:off x="5301136" y="2951326"/>
            <a:ext cx="303961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ka-GE" sz="2000" dirty="0" smtClean="0">
                <a:solidFill>
                  <a:srgbClr val="004000"/>
                </a:solidFill>
              </a:rPr>
              <a:t>იანვარი - ივნისი</a:t>
            </a:r>
            <a:r>
              <a:rPr lang="en-US" sz="2000" dirty="0" smtClean="0">
                <a:solidFill>
                  <a:srgbClr val="004000"/>
                </a:solidFill>
              </a:rPr>
              <a:t>,</a:t>
            </a:r>
            <a:r>
              <a:rPr lang="ka-GE" sz="2000" dirty="0" smtClean="0">
                <a:solidFill>
                  <a:srgbClr val="004000"/>
                </a:solidFill>
              </a:rPr>
              <a:t> 2023</a:t>
            </a:r>
            <a:r>
              <a:rPr lang="ka-GE" sz="1900" dirty="0" smtClean="0">
                <a:solidFill>
                  <a:srgbClr val="004000"/>
                </a:solidFill>
              </a:rPr>
              <a:t> წ.</a:t>
            </a:r>
            <a:endParaRPr lang="en-US" sz="1900" dirty="0">
              <a:solidFill>
                <a:srgbClr val="004000"/>
              </a:solidFill>
            </a:endParaRPr>
          </a:p>
        </p:txBody>
      </p:sp>
      <p:grpSp>
        <p:nvGrpSpPr>
          <p:cNvPr id="25" name="Group 24"/>
          <p:cNvGrpSpPr/>
          <p:nvPr/>
        </p:nvGrpSpPr>
        <p:grpSpPr>
          <a:xfrm>
            <a:off x="-10801616" y="10380"/>
            <a:ext cx="12100997" cy="6858000"/>
            <a:chOff x="-10816421" y="18298"/>
            <a:chExt cx="12100997" cy="6858000"/>
          </a:xfrm>
          <a:solidFill>
            <a:srgbClr val="398181"/>
          </a:solidFill>
        </p:grpSpPr>
        <p:sp>
          <p:nvSpPr>
            <p:cNvPr id="54" name="Rectangle 53"/>
            <p:cNvSpPr/>
            <p:nvPr/>
          </p:nvSpPr>
          <p:spPr>
            <a:xfrm>
              <a:off x="-10816421" y="18298"/>
              <a:ext cx="11512296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Round Same Side Corner Rectangle 54"/>
            <p:cNvSpPr/>
            <p:nvPr/>
          </p:nvSpPr>
          <p:spPr>
            <a:xfrm rot="5400000">
              <a:off x="560113" y="882470"/>
              <a:ext cx="860226" cy="588701"/>
            </a:xfrm>
            <a:prstGeom prst="round2Same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6" name="Group 25"/>
          <p:cNvGrpSpPr/>
          <p:nvPr/>
        </p:nvGrpSpPr>
        <p:grpSpPr>
          <a:xfrm>
            <a:off x="-11372733" y="3556"/>
            <a:ext cx="12100994" cy="6866552"/>
            <a:chOff x="-11372733" y="3556"/>
            <a:chExt cx="12100994" cy="6866552"/>
          </a:xfrm>
          <a:solidFill>
            <a:srgbClr val="005353"/>
          </a:solidFill>
        </p:grpSpPr>
        <p:sp>
          <p:nvSpPr>
            <p:cNvPr id="60" name="Rectangle 59"/>
            <p:cNvSpPr/>
            <p:nvPr/>
          </p:nvSpPr>
          <p:spPr>
            <a:xfrm>
              <a:off x="-11372733" y="12108"/>
              <a:ext cx="11512296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Round Same Side Corner Rectangle 60"/>
            <p:cNvSpPr/>
            <p:nvPr/>
          </p:nvSpPr>
          <p:spPr>
            <a:xfrm rot="5400000">
              <a:off x="66293" y="76823"/>
              <a:ext cx="735235" cy="588701"/>
            </a:xfrm>
            <a:prstGeom prst="round2Same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8895553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-7541874" y="-7838"/>
            <a:ext cx="12240226" cy="6880769"/>
            <a:chOff x="-7541874" y="-7838"/>
            <a:chExt cx="12240226" cy="6880769"/>
          </a:xfrm>
          <a:solidFill>
            <a:srgbClr val="E1FFFF"/>
          </a:solidFill>
        </p:grpSpPr>
        <p:sp>
          <p:nvSpPr>
            <p:cNvPr id="37" name="Rectangle 36"/>
            <p:cNvSpPr/>
            <p:nvPr/>
          </p:nvSpPr>
          <p:spPr>
            <a:xfrm>
              <a:off x="-7541874" y="-7838"/>
              <a:ext cx="11651528" cy="6880768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Round Same Side Corner Rectangle 37"/>
            <p:cNvSpPr/>
            <p:nvPr/>
          </p:nvSpPr>
          <p:spPr>
            <a:xfrm rot="5400000">
              <a:off x="3962506" y="6137084"/>
              <a:ext cx="882994" cy="588699"/>
            </a:xfrm>
            <a:prstGeom prst="round2Same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-7949850" y="1828"/>
            <a:ext cx="12059502" cy="6858000"/>
            <a:chOff x="-7949848" y="22395"/>
            <a:chExt cx="12059502" cy="6858000"/>
          </a:xfrm>
          <a:solidFill>
            <a:srgbClr val="C2EAEA"/>
          </a:solidFill>
        </p:grpSpPr>
        <p:sp>
          <p:nvSpPr>
            <p:cNvPr id="41" name="Rectangle 40"/>
            <p:cNvSpPr/>
            <p:nvPr/>
          </p:nvSpPr>
          <p:spPr>
            <a:xfrm>
              <a:off x="-7949848" y="22395"/>
              <a:ext cx="11512296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Round Same Side Corner Rectangle 41"/>
            <p:cNvSpPr/>
            <p:nvPr/>
          </p:nvSpPr>
          <p:spPr>
            <a:xfrm rot="5400000">
              <a:off x="3385608" y="5265890"/>
              <a:ext cx="882993" cy="565099"/>
            </a:xfrm>
            <a:prstGeom prst="round2Same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-8538547" y="0"/>
            <a:ext cx="12100993" cy="6878026"/>
            <a:chOff x="-8538547" y="31400"/>
            <a:chExt cx="12100993" cy="6858000"/>
          </a:xfrm>
          <a:solidFill>
            <a:srgbClr val="A9D5D5"/>
          </a:solidFill>
        </p:grpSpPr>
        <p:sp>
          <p:nvSpPr>
            <p:cNvPr id="45" name="Rectangle 44"/>
            <p:cNvSpPr/>
            <p:nvPr/>
          </p:nvSpPr>
          <p:spPr>
            <a:xfrm>
              <a:off x="-8538547" y="31400"/>
              <a:ext cx="11512296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Round Same Side Corner Rectangle 45"/>
            <p:cNvSpPr/>
            <p:nvPr/>
          </p:nvSpPr>
          <p:spPr>
            <a:xfrm rot="5400000">
              <a:off x="2837983" y="4375015"/>
              <a:ext cx="860226" cy="588701"/>
            </a:xfrm>
            <a:prstGeom prst="round2Same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-9075439" y="0"/>
            <a:ext cx="12096517" cy="6858000"/>
            <a:chOff x="-9102129" y="21754"/>
            <a:chExt cx="12096517" cy="6858000"/>
          </a:xfrm>
          <a:solidFill>
            <a:srgbClr val="8DC0C0"/>
          </a:solidFill>
        </p:grpSpPr>
        <p:sp>
          <p:nvSpPr>
            <p:cNvPr id="15" name="Rectangle 14"/>
            <p:cNvSpPr/>
            <p:nvPr/>
          </p:nvSpPr>
          <p:spPr>
            <a:xfrm>
              <a:off x="-9102129" y="21754"/>
              <a:ext cx="11512296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ound Same Side Corner Rectangle 15"/>
            <p:cNvSpPr/>
            <p:nvPr/>
          </p:nvSpPr>
          <p:spPr>
            <a:xfrm rot="5400000">
              <a:off x="2257744" y="3502607"/>
              <a:ext cx="882993" cy="590295"/>
            </a:xfrm>
            <a:prstGeom prst="round2Same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-9680513" y="0"/>
            <a:ext cx="12100998" cy="6858000"/>
            <a:chOff x="-9680513" y="0"/>
            <a:chExt cx="12100998" cy="6858000"/>
          </a:xfrm>
          <a:solidFill>
            <a:srgbClr val="71ABAB"/>
          </a:solidFill>
        </p:grpSpPr>
        <p:sp>
          <p:nvSpPr>
            <p:cNvPr id="19" name="Rectangle 18"/>
            <p:cNvSpPr/>
            <p:nvPr/>
          </p:nvSpPr>
          <p:spPr>
            <a:xfrm>
              <a:off x="-9680513" y="0"/>
              <a:ext cx="11512296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ound Same Side Corner Rectangle 19"/>
            <p:cNvSpPr/>
            <p:nvPr/>
          </p:nvSpPr>
          <p:spPr>
            <a:xfrm rot="5400000">
              <a:off x="1696022" y="2626972"/>
              <a:ext cx="860226" cy="588701"/>
            </a:xfrm>
            <a:prstGeom prst="round2Same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2" name="Group 21"/>
          <p:cNvGrpSpPr/>
          <p:nvPr/>
        </p:nvGrpSpPr>
        <p:grpSpPr>
          <a:xfrm>
            <a:off x="-10227719" y="20026"/>
            <a:ext cx="12080889" cy="6858000"/>
            <a:chOff x="-10227719" y="20026"/>
            <a:chExt cx="12080889" cy="6858000"/>
          </a:xfrm>
          <a:solidFill>
            <a:srgbClr val="559696"/>
          </a:solidFill>
        </p:grpSpPr>
        <p:sp>
          <p:nvSpPr>
            <p:cNvPr id="23" name="Rectangle 22"/>
            <p:cNvSpPr/>
            <p:nvPr/>
          </p:nvSpPr>
          <p:spPr>
            <a:xfrm>
              <a:off x="-10227719" y="20026"/>
              <a:ext cx="11512296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ound Same Side Corner Rectangle 23"/>
            <p:cNvSpPr/>
            <p:nvPr/>
          </p:nvSpPr>
          <p:spPr>
            <a:xfrm rot="5400000">
              <a:off x="1115578" y="1752976"/>
              <a:ext cx="882992" cy="592192"/>
            </a:xfrm>
            <a:prstGeom prst="round2Same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5" name="Group 24"/>
          <p:cNvGrpSpPr/>
          <p:nvPr/>
        </p:nvGrpSpPr>
        <p:grpSpPr>
          <a:xfrm>
            <a:off x="-10801616" y="10380"/>
            <a:ext cx="12100997" cy="6858000"/>
            <a:chOff x="-10816421" y="18298"/>
            <a:chExt cx="12100997" cy="6858000"/>
          </a:xfrm>
          <a:solidFill>
            <a:srgbClr val="398181"/>
          </a:solidFill>
        </p:grpSpPr>
        <p:sp>
          <p:nvSpPr>
            <p:cNvPr id="54" name="Rectangle 53"/>
            <p:cNvSpPr/>
            <p:nvPr/>
          </p:nvSpPr>
          <p:spPr>
            <a:xfrm>
              <a:off x="-10816421" y="18298"/>
              <a:ext cx="11512296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Round Same Side Corner Rectangle 54"/>
            <p:cNvSpPr/>
            <p:nvPr/>
          </p:nvSpPr>
          <p:spPr>
            <a:xfrm rot="5400000">
              <a:off x="560113" y="882470"/>
              <a:ext cx="860226" cy="588701"/>
            </a:xfrm>
            <a:prstGeom prst="round2Same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6" name="Group 25"/>
          <p:cNvGrpSpPr/>
          <p:nvPr/>
        </p:nvGrpSpPr>
        <p:grpSpPr>
          <a:xfrm>
            <a:off x="-11372733" y="3556"/>
            <a:ext cx="12100994" cy="6866552"/>
            <a:chOff x="-11372733" y="3556"/>
            <a:chExt cx="12100994" cy="6866552"/>
          </a:xfrm>
          <a:solidFill>
            <a:srgbClr val="005353"/>
          </a:solidFill>
        </p:grpSpPr>
        <p:sp>
          <p:nvSpPr>
            <p:cNvPr id="60" name="Rectangle 59"/>
            <p:cNvSpPr/>
            <p:nvPr/>
          </p:nvSpPr>
          <p:spPr>
            <a:xfrm>
              <a:off x="-11372733" y="12108"/>
              <a:ext cx="11512296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Round Same Side Corner Rectangle 60"/>
            <p:cNvSpPr/>
            <p:nvPr/>
          </p:nvSpPr>
          <p:spPr>
            <a:xfrm rot="5400000">
              <a:off x="66293" y="76823"/>
              <a:ext cx="735235" cy="588701"/>
            </a:xfrm>
            <a:prstGeom prst="round2Same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8" name="Rectangle 27"/>
          <p:cNvSpPr/>
          <p:nvPr/>
        </p:nvSpPr>
        <p:spPr>
          <a:xfrm>
            <a:off x="3827102" y="73358"/>
            <a:ext cx="7481179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a-GE" sz="1400" b="1" dirty="0" smtClean="0">
                <a:solidFill>
                  <a:srgbClr val="1B3D3C"/>
                </a:solidFill>
                <a:latin typeface="Sylfaen (Body)"/>
              </a:rPr>
              <a:t>უგზო-უკვლოდ დაკარგულთა სტატისტიკა რეგიონების მიხედვით</a:t>
            </a:r>
          </a:p>
          <a:p>
            <a:pPr algn="ctr"/>
            <a:r>
              <a:rPr lang="ka-GE" sz="1400" b="1" dirty="0" smtClean="0">
                <a:solidFill>
                  <a:srgbClr val="1B3D3C"/>
                </a:solidFill>
                <a:latin typeface="Sylfaen (Body)"/>
              </a:rPr>
              <a:t>(იანვარი - ივნისი, 2023 </a:t>
            </a:r>
            <a:r>
              <a:rPr lang="ka-GE" sz="1400" b="1" dirty="0" smtClean="0">
                <a:solidFill>
                  <a:srgbClr val="1B3D3C"/>
                </a:solidFill>
                <a:latin typeface="Sylfaen (Body)"/>
              </a:rPr>
              <a:t>წელი)</a:t>
            </a:r>
            <a:endParaRPr lang="en-US" sz="1400" dirty="0">
              <a:solidFill>
                <a:srgbClr val="1B3D3C"/>
              </a:solidFill>
              <a:latin typeface="Sylfaen (Body)"/>
            </a:endParaRPr>
          </a:p>
          <a:p>
            <a:pPr algn="ctr"/>
            <a:endParaRPr lang="en-US" sz="1400" b="1" dirty="0">
              <a:solidFill>
                <a:srgbClr val="1B3D3C"/>
              </a:solidFill>
              <a:latin typeface="LiteratMT_n" panose="020B7200000000000000" pitchFamily="34" charset="0"/>
            </a:endParaRPr>
          </a:p>
        </p:txBody>
      </p:sp>
      <p:graphicFrame>
        <p:nvGraphicFramePr>
          <p:cNvPr id="29" name="Table 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1101853"/>
              </p:ext>
            </p:extLst>
          </p:nvPr>
        </p:nvGraphicFramePr>
        <p:xfrm>
          <a:off x="3653911" y="3670809"/>
          <a:ext cx="7654370" cy="3160819"/>
        </p:xfrm>
        <a:graphic>
          <a:graphicData uri="http://schemas.openxmlformats.org/drawingml/2006/table">
            <a:tbl>
              <a:tblPr firstRow="1" bandRow="1">
                <a:effectLst>
                  <a:outerShdw blurRad="76200" dir="18900000" sy="23000" kx="-1200000" algn="bl" rotWithShape="0">
                    <a:prstClr val="black">
                      <a:alpha val="20000"/>
                    </a:prstClr>
                  </a:outerShdw>
                </a:effectLst>
                <a:tableStyleId>{8799B23B-EC83-4686-B30A-512413B5E67A}</a:tableStyleId>
              </a:tblPr>
              <a:tblGrid>
                <a:gridCol w="15094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1427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4326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013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4055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556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54944">
                <a:tc>
                  <a:txBody>
                    <a:bodyPr/>
                    <a:lstStyle/>
                    <a:p>
                      <a:pPr algn="ctr"/>
                      <a:r>
                        <a:rPr lang="ka-GE" sz="700" b="0" dirty="0" smtClean="0"/>
                        <a:t>რეგიონი                                          </a:t>
                      </a:r>
                      <a:endParaRPr lang="en-US" sz="7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5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a-GE" sz="700" b="1" dirty="0" smtClean="0">
                          <a:solidFill>
                            <a:schemeClr val="tx1"/>
                          </a:solidFill>
                        </a:rPr>
                        <a:t>ნაშთი</a:t>
                      </a:r>
                      <a:endParaRPr lang="en-US" sz="7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a-GE" sz="700" b="0" dirty="0" smtClean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en-US" sz="700" b="0" dirty="0" smtClean="0">
                          <a:solidFill>
                            <a:srgbClr val="1B3D3C"/>
                          </a:solidFill>
                          <a:latin typeface="siflaen (Body)"/>
                        </a:rPr>
                        <a:t>01.01.1973</a:t>
                      </a:r>
                      <a:r>
                        <a:rPr lang="ka-GE" sz="700" b="0" dirty="0" smtClean="0">
                          <a:solidFill>
                            <a:srgbClr val="1B3D3C"/>
                          </a:solidFill>
                          <a:latin typeface="siflaen (Body)"/>
                        </a:rPr>
                        <a:t> – </a:t>
                      </a:r>
                      <a:r>
                        <a:rPr lang="en-US" sz="700" b="0" dirty="0" smtClean="0">
                          <a:solidFill>
                            <a:srgbClr val="1B3D3C"/>
                          </a:solidFill>
                          <a:latin typeface="siflaen (Body)"/>
                        </a:rPr>
                        <a:t>31.12.202</a:t>
                      </a:r>
                      <a:r>
                        <a:rPr lang="ka-GE" sz="700" b="0" dirty="0" smtClean="0">
                          <a:solidFill>
                            <a:srgbClr val="1B3D3C"/>
                          </a:solidFill>
                          <a:latin typeface="siflaen (Body)"/>
                        </a:rPr>
                        <a:t>2 </a:t>
                      </a:r>
                      <a:r>
                        <a:rPr lang="en-US" sz="700" b="0" dirty="0" smtClean="0">
                          <a:solidFill>
                            <a:srgbClr val="1B3D3C"/>
                          </a:solidFill>
                        </a:rPr>
                        <a:t> </a:t>
                      </a:r>
                      <a:r>
                        <a:rPr lang="ka-GE" sz="700" b="0" dirty="0" smtClean="0">
                          <a:solidFill>
                            <a:srgbClr val="1B3D3C"/>
                          </a:solidFill>
                        </a:rPr>
                        <a:t>პერიოდში</a:t>
                      </a:r>
                      <a:r>
                        <a:rPr lang="ka-GE" sz="700" b="0" dirty="0" smtClean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en-US" sz="7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5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a-GE" sz="700" b="1" dirty="0" smtClean="0">
                          <a:solidFill>
                            <a:schemeClr val="tx1"/>
                          </a:solidFill>
                        </a:rPr>
                        <a:t>მოიძებნა</a:t>
                      </a:r>
                      <a:r>
                        <a:rPr lang="ka-GE" sz="700" b="1" baseline="0" dirty="0" smtClean="0">
                          <a:solidFill>
                            <a:schemeClr val="tx1"/>
                          </a:solidFill>
                        </a:rPr>
                        <a:t> ნაშთიდან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a-GE" sz="700" b="0" dirty="0" smtClean="0"/>
                        <a:t>(</a:t>
                      </a:r>
                      <a:r>
                        <a:rPr lang="en-US" sz="700" b="0" dirty="0" smtClean="0">
                          <a:latin typeface="siflaen (Body)"/>
                        </a:rPr>
                        <a:t>01.01.1973 </a:t>
                      </a:r>
                      <a:r>
                        <a:rPr lang="ka-GE" sz="700" b="0" dirty="0" smtClean="0">
                          <a:latin typeface="siflaen (Body)"/>
                        </a:rPr>
                        <a:t>- </a:t>
                      </a:r>
                      <a:r>
                        <a:rPr lang="en-US" sz="700" b="0" dirty="0" smtClean="0">
                          <a:latin typeface="siflaen (Body)"/>
                        </a:rPr>
                        <a:t>31.12.202</a:t>
                      </a:r>
                      <a:r>
                        <a:rPr lang="ka-GE" sz="700" b="0" dirty="0" smtClean="0">
                          <a:latin typeface="siflaen (Body)"/>
                        </a:rPr>
                        <a:t>2 </a:t>
                      </a:r>
                      <a:r>
                        <a:rPr lang="en-US" sz="700" b="0" dirty="0" smtClean="0">
                          <a:latin typeface="siflaen (Body)"/>
                        </a:rPr>
                        <a:t>  </a:t>
                      </a:r>
                      <a:r>
                        <a:rPr lang="ka-GE" sz="700" b="0" dirty="0" smtClean="0">
                          <a:latin typeface="siflaen (Body)"/>
                        </a:rPr>
                        <a:t> </a:t>
                      </a:r>
                      <a:r>
                        <a:rPr lang="ka-GE" sz="700" b="0" dirty="0" smtClean="0"/>
                        <a:t>პერიოდში დაკარგულთაგან)</a:t>
                      </a:r>
                      <a:endParaRPr lang="en-US" sz="7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5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700" b="1" dirty="0" smtClean="0"/>
                        <a:t>დაიკარგა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700" b="0" dirty="0" smtClean="0">
                          <a:latin typeface="Sylfaen (Body)"/>
                        </a:rPr>
                        <a:t>(01.01.20</a:t>
                      </a:r>
                      <a:r>
                        <a:rPr lang="ka-GE" sz="700" b="0" dirty="0" smtClean="0">
                          <a:latin typeface="Sylfaen (Body)"/>
                        </a:rPr>
                        <a:t>23</a:t>
                      </a:r>
                      <a:r>
                        <a:rPr lang="en-US" sz="700" b="0" dirty="0" smtClean="0">
                          <a:latin typeface="Sylfaen (Body)"/>
                        </a:rPr>
                        <a:t> – </a:t>
                      </a:r>
                      <a:r>
                        <a:rPr lang="ka-GE" sz="700" b="0" dirty="0" smtClean="0">
                          <a:latin typeface="Sylfaen (Body)"/>
                        </a:rPr>
                        <a:t>30</a:t>
                      </a:r>
                      <a:r>
                        <a:rPr lang="en-US" sz="700" b="0" dirty="0" smtClean="0">
                          <a:latin typeface="Sylfaen (Body)"/>
                        </a:rPr>
                        <a:t>.0</a:t>
                      </a:r>
                      <a:r>
                        <a:rPr lang="ka-GE" sz="700" b="0" dirty="0" smtClean="0">
                          <a:latin typeface="Sylfaen (Body)"/>
                        </a:rPr>
                        <a:t>6</a:t>
                      </a:r>
                      <a:r>
                        <a:rPr lang="en-US" sz="700" b="0" dirty="0" smtClean="0">
                          <a:latin typeface="Sylfaen (Body)"/>
                        </a:rPr>
                        <a:t>.20</a:t>
                      </a:r>
                      <a:r>
                        <a:rPr lang="ka-GE" sz="700" b="0" dirty="0" smtClean="0">
                          <a:latin typeface="Sylfaen (Body)"/>
                        </a:rPr>
                        <a:t>23</a:t>
                      </a:r>
                      <a:r>
                        <a:rPr lang="en-US" sz="700" b="0" dirty="0" smtClean="0">
                          <a:latin typeface="Sylfaen (Body)"/>
                        </a:rPr>
                        <a:t> </a:t>
                      </a:r>
                      <a:r>
                        <a:rPr lang="ka-GE" sz="700" b="0" dirty="0" smtClean="0"/>
                        <a:t>პერიოდში)</a:t>
                      </a:r>
                      <a:endParaRPr lang="en-US" sz="7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5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700" b="1" dirty="0" smtClean="0"/>
                        <a:t>მოიძებნა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700" b="0" dirty="0" smtClean="0">
                          <a:latin typeface="Sylfaen (Body)"/>
                        </a:rPr>
                        <a:t>(01.01.20</a:t>
                      </a:r>
                      <a:r>
                        <a:rPr lang="ka-GE" sz="700" b="0" dirty="0" smtClean="0">
                          <a:latin typeface="Sylfaen (Body)"/>
                        </a:rPr>
                        <a:t>23</a:t>
                      </a:r>
                      <a:r>
                        <a:rPr lang="en-US" sz="700" b="0" dirty="0" smtClean="0">
                          <a:latin typeface="Sylfaen (Body)"/>
                        </a:rPr>
                        <a:t> – 3</a:t>
                      </a:r>
                      <a:r>
                        <a:rPr lang="ka-GE" sz="700" b="0" dirty="0" smtClean="0">
                          <a:latin typeface="Sylfaen (Body)"/>
                        </a:rPr>
                        <a:t>0</a:t>
                      </a:r>
                      <a:r>
                        <a:rPr lang="en-US" sz="700" b="0" dirty="0" smtClean="0">
                          <a:latin typeface="Sylfaen (Body)"/>
                        </a:rPr>
                        <a:t>.0</a:t>
                      </a:r>
                      <a:r>
                        <a:rPr lang="ka-GE" sz="700" b="0" dirty="0" smtClean="0">
                          <a:latin typeface="Sylfaen (Body)"/>
                        </a:rPr>
                        <a:t>6</a:t>
                      </a:r>
                      <a:r>
                        <a:rPr lang="en-US" sz="700" b="0" dirty="0" smtClean="0">
                          <a:latin typeface="Sylfaen (Body)"/>
                        </a:rPr>
                        <a:t>.20</a:t>
                      </a:r>
                      <a:r>
                        <a:rPr lang="ka-GE" sz="700" b="0" dirty="0" smtClean="0">
                          <a:latin typeface="Sylfaen (Body)"/>
                        </a:rPr>
                        <a:t>23</a:t>
                      </a:r>
                      <a:r>
                        <a:rPr lang="en-US" sz="700" b="0" dirty="0" smtClean="0">
                          <a:latin typeface="Sylfaen (Body)"/>
                        </a:rPr>
                        <a:t> </a:t>
                      </a:r>
                      <a:r>
                        <a:rPr lang="ka-GE" sz="700" b="0" baseline="0" dirty="0" smtClean="0"/>
                        <a:t> </a:t>
                      </a:r>
                      <a:r>
                        <a:rPr lang="ka-GE" sz="700" b="0" dirty="0" smtClean="0"/>
                        <a:t>  პერიოდში დაკარგულთაგან)</a:t>
                      </a:r>
                      <a:endParaRPr lang="en-US" sz="7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5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700" b="1" dirty="0" smtClean="0"/>
                        <a:t>დარჩა მოსაძებნი</a:t>
                      </a:r>
                      <a:endParaRPr lang="en-US" sz="7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5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9331">
                <a:tc>
                  <a:txBody>
                    <a:bodyPr/>
                    <a:lstStyle/>
                    <a:p>
                      <a:pPr algn="ctr"/>
                      <a:r>
                        <a:rPr lang="ka-GE" sz="700" dirty="0" smtClean="0"/>
                        <a:t>თბილისი</a:t>
                      </a:r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5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700" dirty="0" smtClean="0">
                          <a:solidFill>
                            <a:schemeClr val="tx1"/>
                          </a:solidFill>
                          <a:latin typeface="Calibri (Body)"/>
                        </a:rPr>
                        <a:t>349</a:t>
                      </a:r>
                      <a:endParaRPr lang="en-US" sz="700" dirty="0">
                        <a:solidFill>
                          <a:schemeClr val="tx1"/>
                        </a:solidFill>
                        <a:latin typeface="Calibri (Body)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5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700" dirty="0" smtClean="0">
                          <a:solidFill>
                            <a:schemeClr val="tx1"/>
                          </a:solidFill>
                          <a:latin typeface="Calibri (Body)"/>
                        </a:rPr>
                        <a:t>8</a:t>
                      </a:r>
                      <a:endParaRPr lang="en-US" sz="700" dirty="0">
                        <a:solidFill>
                          <a:schemeClr val="tx1"/>
                        </a:solidFill>
                        <a:latin typeface="Calibri (Body)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5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700" dirty="0" smtClean="0">
                          <a:solidFill>
                            <a:schemeClr val="tx1"/>
                          </a:solidFill>
                          <a:latin typeface="Calibri (Body)"/>
                        </a:rPr>
                        <a:t>25</a:t>
                      </a:r>
                      <a:endParaRPr lang="en-US" sz="700" dirty="0">
                        <a:solidFill>
                          <a:schemeClr val="tx1"/>
                        </a:solidFill>
                        <a:latin typeface="Calibri (Body)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5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700" dirty="0" smtClean="0">
                          <a:solidFill>
                            <a:schemeClr val="tx1"/>
                          </a:solidFill>
                          <a:latin typeface="Calibri (Body)"/>
                        </a:rPr>
                        <a:t>17</a:t>
                      </a:r>
                      <a:endParaRPr lang="en-US" sz="700" dirty="0">
                        <a:solidFill>
                          <a:schemeClr val="tx1"/>
                        </a:solidFill>
                        <a:latin typeface="Calibri (Body)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5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700" dirty="0" smtClean="0">
                          <a:solidFill>
                            <a:schemeClr val="tx1"/>
                          </a:solidFill>
                          <a:latin typeface="Calibri (Body)"/>
                        </a:rPr>
                        <a:t>349</a:t>
                      </a:r>
                      <a:endParaRPr lang="en-US" sz="700" dirty="0">
                        <a:solidFill>
                          <a:schemeClr val="tx1"/>
                        </a:solidFill>
                        <a:latin typeface="Calibri (Body)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5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9331">
                <a:tc>
                  <a:txBody>
                    <a:bodyPr/>
                    <a:lstStyle/>
                    <a:p>
                      <a:pPr algn="ctr"/>
                      <a:r>
                        <a:rPr lang="ka-GE" sz="700" dirty="0" smtClean="0"/>
                        <a:t>ქვემო ქართლი</a:t>
                      </a:r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5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700" dirty="0" smtClean="0">
                          <a:solidFill>
                            <a:schemeClr val="tx1"/>
                          </a:solidFill>
                          <a:latin typeface="Calibri (Body)"/>
                        </a:rPr>
                        <a:t>80</a:t>
                      </a:r>
                      <a:endParaRPr lang="en-US" sz="700" dirty="0">
                        <a:solidFill>
                          <a:schemeClr val="tx1"/>
                        </a:solidFill>
                        <a:latin typeface="Calibri (Body)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5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700" dirty="0" smtClean="0">
                          <a:solidFill>
                            <a:schemeClr val="tx1"/>
                          </a:solidFill>
                          <a:latin typeface="Calibri (Body)"/>
                        </a:rPr>
                        <a:t>5</a:t>
                      </a:r>
                      <a:endParaRPr lang="en-US" sz="700" dirty="0">
                        <a:solidFill>
                          <a:schemeClr val="tx1"/>
                        </a:solidFill>
                        <a:latin typeface="Calibri (Body)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5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700" dirty="0" smtClean="0">
                          <a:solidFill>
                            <a:schemeClr val="tx1"/>
                          </a:solidFill>
                          <a:latin typeface="Calibri (Body)"/>
                        </a:rPr>
                        <a:t>4</a:t>
                      </a:r>
                      <a:endParaRPr lang="en-US" sz="700" dirty="0">
                        <a:solidFill>
                          <a:schemeClr val="tx1"/>
                        </a:solidFill>
                        <a:latin typeface="Calibri (Body)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5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700" dirty="0" smtClean="0">
                          <a:solidFill>
                            <a:schemeClr val="tx1"/>
                          </a:solidFill>
                          <a:latin typeface="Calibri (Body)"/>
                        </a:rPr>
                        <a:t>4</a:t>
                      </a:r>
                      <a:endParaRPr lang="en-US" sz="700" dirty="0">
                        <a:solidFill>
                          <a:schemeClr val="tx1"/>
                        </a:solidFill>
                        <a:latin typeface="Calibri (Body)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5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700" dirty="0" smtClean="0">
                          <a:solidFill>
                            <a:schemeClr val="tx1"/>
                          </a:solidFill>
                          <a:latin typeface="Calibri (Body)"/>
                        </a:rPr>
                        <a:t>75</a:t>
                      </a: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5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9331">
                <a:tc>
                  <a:txBody>
                    <a:bodyPr/>
                    <a:lstStyle/>
                    <a:p>
                      <a:pPr algn="ctr"/>
                      <a:r>
                        <a:rPr lang="ka-GE" sz="700" dirty="0" smtClean="0"/>
                        <a:t>კახეთი</a:t>
                      </a:r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5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700" dirty="0" smtClean="0">
                          <a:solidFill>
                            <a:schemeClr val="tx1"/>
                          </a:solidFill>
                          <a:latin typeface="Calibri (Body)"/>
                        </a:rPr>
                        <a:t>81</a:t>
                      </a:r>
                      <a:endParaRPr lang="en-US" sz="700" dirty="0">
                        <a:solidFill>
                          <a:schemeClr val="tx1"/>
                        </a:solidFill>
                        <a:latin typeface="Calibri (Body)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5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700" dirty="0" smtClean="0">
                          <a:solidFill>
                            <a:schemeClr val="tx1"/>
                          </a:solidFill>
                          <a:latin typeface="Calibri (Body)"/>
                        </a:rPr>
                        <a:t>1</a:t>
                      </a:r>
                      <a:endParaRPr lang="en-US" sz="700" dirty="0">
                        <a:solidFill>
                          <a:schemeClr val="tx1"/>
                        </a:solidFill>
                        <a:latin typeface="Calibri (Body)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5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700" dirty="0" smtClean="0">
                          <a:solidFill>
                            <a:schemeClr val="tx1"/>
                          </a:solidFill>
                          <a:latin typeface="Calibri (Body)"/>
                        </a:rPr>
                        <a:t>10</a:t>
                      </a:r>
                      <a:endParaRPr lang="en-US" sz="700" dirty="0">
                        <a:solidFill>
                          <a:schemeClr val="tx1"/>
                        </a:solidFill>
                        <a:latin typeface="Calibri (Body)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5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700" dirty="0" smtClean="0">
                          <a:solidFill>
                            <a:schemeClr val="tx1"/>
                          </a:solidFill>
                          <a:latin typeface="Calibri (Body)"/>
                        </a:rPr>
                        <a:t>9</a:t>
                      </a:r>
                      <a:endParaRPr lang="en-US" sz="700" dirty="0">
                        <a:solidFill>
                          <a:schemeClr val="tx1"/>
                        </a:solidFill>
                        <a:latin typeface="Calibri (Body)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5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700" dirty="0" smtClean="0">
                          <a:solidFill>
                            <a:schemeClr val="tx1"/>
                          </a:solidFill>
                          <a:latin typeface="Calibri (Body)"/>
                        </a:rPr>
                        <a:t>81</a:t>
                      </a:r>
                      <a:endParaRPr lang="en-US" sz="700" dirty="0">
                        <a:solidFill>
                          <a:schemeClr val="tx1"/>
                        </a:solidFill>
                        <a:latin typeface="Calibri (Body)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5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9331">
                <a:tc>
                  <a:txBody>
                    <a:bodyPr/>
                    <a:lstStyle/>
                    <a:p>
                      <a:pPr algn="ctr"/>
                      <a:r>
                        <a:rPr lang="ka-GE" sz="700" dirty="0" smtClean="0"/>
                        <a:t>შიდა ქართლი</a:t>
                      </a:r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5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700" dirty="0" smtClean="0">
                          <a:solidFill>
                            <a:schemeClr val="tx1"/>
                          </a:solidFill>
                          <a:latin typeface="Calibri (Body)"/>
                        </a:rPr>
                        <a:t>127</a:t>
                      </a:r>
                      <a:endParaRPr lang="en-US" sz="700" dirty="0">
                        <a:solidFill>
                          <a:schemeClr val="tx1"/>
                        </a:solidFill>
                        <a:latin typeface="Calibri (Body)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5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700" dirty="0" smtClean="0">
                          <a:solidFill>
                            <a:schemeClr val="tx1"/>
                          </a:solidFill>
                          <a:latin typeface="Calibri (Body)"/>
                        </a:rPr>
                        <a:t>0</a:t>
                      </a:r>
                      <a:endParaRPr lang="en-US" sz="700" dirty="0">
                        <a:solidFill>
                          <a:schemeClr val="tx1"/>
                        </a:solidFill>
                        <a:latin typeface="Calibri (Body)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5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700" dirty="0" smtClean="0">
                          <a:solidFill>
                            <a:schemeClr val="tx1"/>
                          </a:solidFill>
                          <a:latin typeface="Calibri (Body)"/>
                        </a:rPr>
                        <a:t>2</a:t>
                      </a:r>
                      <a:endParaRPr lang="en-US" sz="700" dirty="0">
                        <a:solidFill>
                          <a:schemeClr val="tx1"/>
                        </a:solidFill>
                        <a:latin typeface="Calibri (Body)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5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700" dirty="0" smtClean="0">
                          <a:solidFill>
                            <a:schemeClr val="tx1"/>
                          </a:solidFill>
                          <a:latin typeface="Calibri (Body)"/>
                        </a:rPr>
                        <a:t>0</a:t>
                      </a:r>
                      <a:endParaRPr lang="en-US" sz="700" dirty="0">
                        <a:solidFill>
                          <a:schemeClr val="tx1"/>
                        </a:solidFill>
                        <a:latin typeface="Calibri (Body)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5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700" dirty="0" smtClean="0">
                          <a:solidFill>
                            <a:schemeClr val="tx1"/>
                          </a:solidFill>
                          <a:latin typeface="Calibri (Body)"/>
                        </a:rPr>
                        <a:t>129</a:t>
                      </a:r>
                      <a:endParaRPr lang="en-US" sz="700" dirty="0">
                        <a:solidFill>
                          <a:schemeClr val="tx1"/>
                        </a:solidFill>
                        <a:latin typeface="Calibri (Body)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5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9331">
                <a:tc>
                  <a:txBody>
                    <a:bodyPr/>
                    <a:lstStyle/>
                    <a:p>
                      <a:pPr algn="ctr"/>
                      <a:r>
                        <a:rPr lang="ka-GE" sz="700" dirty="0" smtClean="0"/>
                        <a:t>სამცხე-ჯავახეთი</a:t>
                      </a:r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5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700" dirty="0" smtClean="0">
                          <a:solidFill>
                            <a:schemeClr val="tx1"/>
                          </a:solidFill>
                          <a:latin typeface="Calibri (Body)"/>
                        </a:rPr>
                        <a:t>13</a:t>
                      </a:r>
                      <a:endParaRPr lang="en-US" sz="700" dirty="0">
                        <a:solidFill>
                          <a:schemeClr val="tx1"/>
                        </a:solidFill>
                        <a:latin typeface="Calibri (Body)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5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700" dirty="0" smtClean="0">
                          <a:solidFill>
                            <a:schemeClr val="tx1"/>
                          </a:solidFill>
                          <a:latin typeface="Calibri (Body)"/>
                        </a:rPr>
                        <a:t>0</a:t>
                      </a:r>
                      <a:endParaRPr lang="en-US" sz="700" dirty="0">
                        <a:solidFill>
                          <a:schemeClr val="tx1"/>
                        </a:solidFill>
                        <a:latin typeface="Calibri (Body)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5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700" dirty="0" smtClean="0">
                          <a:solidFill>
                            <a:schemeClr val="tx1"/>
                          </a:solidFill>
                          <a:latin typeface="Calibri (Body)"/>
                        </a:rPr>
                        <a:t>2</a:t>
                      </a:r>
                      <a:endParaRPr lang="en-US" sz="700" dirty="0">
                        <a:solidFill>
                          <a:schemeClr val="tx1"/>
                        </a:solidFill>
                        <a:latin typeface="Calibri (Body)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5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700" dirty="0" smtClean="0">
                          <a:solidFill>
                            <a:schemeClr val="tx1"/>
                          </a:solidFill>
                          <a:latin typeface="Calibri (Body)"/>
                        </a:rPr>
                        <a:t>0</a:t>
                      </a:r>
                      <a:endParaRPr lang="en-US" sz="700" dirty="0">
                        <a:solidFill>
                          <a:schemeClr val="tx1"/>
                        </a:solidFill>
                        <a:latin typeface="Calibri (Body)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5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700" dirty="0" smtClean="0">
                          <a:solidFill>
                            <a:schemeClr val="tx1"/>
                          </a:solidFill>
                          <a:latin typeface="Calibri (Body)"/>
                        </a:rPr>
                        <a:t>15</a:t>
                      </a:r>
                      <a:endParaRPr lang="en-US" sz="700" dirty="0">
                        <a:solidFill>
                          <a:schemeClr val="tx1"/>
                        </a:solidFill>
                        <a:latin typeface="Calibri (Body)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5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9331">
                <a:tc>
                  <a:txBody>
                    <a:bodyPr/>
                    <a:lstStyle/>
                    <a:p>
                      <a:pPr algn="ctr"/>
                      <a:r>
                        <a:rPr lang="ka-GE" sz="700" dirty="0" smtClean="0"/>
                        <a:t>გურია</a:t>
                      </a:r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5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700" dirty="0" smtClean="0">
                          <a:solidFill>
                            <a:schemeClr val="tx1"/>
                          </a:solidFill>
                          <a:latin typeface="Calibri (Body)"/>
                        </a:rPr>
                        <a:t>12</a:t>
                      </a:r>
                      <a:endParaRPr lang="en-US" sz="700" dirty="0">
                        <a:solidFill>
                          <a:schemeClr val="tx1"/>
                        </a:solidFill>
                        <a:latin typeface="Calibri (Body)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5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700" dirty="0" smtClean="0">
                          <a:solidFill>
                            <a:schemeClr val="tx1"/>
                          </a:solidFill>
                          <a:latin typeface="Calibri (Body)"/>
                        </a:rPr>
                        <a:t>2</a:t>
                      </a:r>
                      <a:endParaRPr lang="en-US" sz="700" dirty="0">
                        <a:solidFill>
                          <a:schemeClr val="tx1"/>
                        </a:solidFill>
                        <a:latin typeface="Calibri (Body)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5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700" dirty="0" smtClean="0">
                          <a:solidFill>
                            <a:schemeClr val="tx1"/>
                          </a:solidFill>
                          <a:latin typeface="Calibri (Body)"/>
                        </a:rPr>
                        <a:t>4</a:t>
                      </a:r>
                      <a:endParaRPr lang="en-US" sz="700" dirty="0">
                        <a:solidFill>
                          <a:schemeClr val="tx1"/>
                        </a:solidFill>
                        <a:latin typeface="Calibri (Body)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5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700" dirty="0" smtClean="0">
                          <a:solidFill>
                            <a:schemeClr val="tx1"/>
                          </a:solidFill>
                          <a:latin typeface="Calibri (Body)"/>
                        </a:rPr>
                        <a:t>3</a:t>
                      </a:r>
                      <a:endParaRPr lang="en-US" sz="700" dirty="0">
                        <a:solidFill>
                          <a:schemeClr val="tx1"/>
                        </a:solidFill>
                        <a:latin typeface="Calibri (Body)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5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700" dirty="0" smtClean="0">
                          <a:solidFill>
                            <a:schemeClr val="tx1"/>
                          </a:solidFill>
                          <a:latin typeface="Calibri (Body)"/>
                        </a:rPr>
                        <a:t>11</a:t>
                      </a:r>
                      <a:endParaRPr lang="en-US" sz="700" dirty="0">
                        <a:solidFill>
                          <a:schemeClr val="tx1"/>
                        </a:solidFill>
                        <a:latin typeface="Calibri (Body)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5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9331">
                <a:tc>
                  <a:txBody>
                    <a:bodyPr/>
                    <a:lstStyle/>
                    <a:p>
                      <a:pPr algn="ctr"/>
                      <a:r>
                        <a:rPr lang="ka-GE" sz="700" dirty="0" smtClean="0"/>
                        <a:t>მცხეთა-მთიანეთი</a:t>
                      </a:r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5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700" dirty="0" smtClean="0">
                          <a:solidFill>
                            <a:schemeClr val="tx1"/>
                          </a:solidFill>
                          <a:latin typeface="Calibri (Body)"/>
                        </a:rPr>
                        <a:t>22</a:t>
                      </a:r>
                      <a:endParaRPr lang="en-US" sz="700" dirty="0">
                        <a:solidFill>
                          <a:schemeClr val="tx1"/>
                        </a:solidFill>
                        <a:latin typeface="Calibri (Body)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5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700" dirty="0" smtClean="0">
                          <a:solidFill>
                            <a:schemeClr val="tx1"/>
                          </a:solidFill>
                          <a:latin typeface="Calibri (Body)"/>
                        </a:rPr>
                        <a:t>0</a:t>
                      </a:r>
                      <a:endParaRPr lang="en-US" sz="700" dirty="0">
                        <a:solidFill>
                          <a:schemeClr val="tx1"/>
                        </a:solidFill>
                        <a:latin typeface="Calibri (Body)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5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700" dirty="0" smtClean="0">
                          <a:solidFill>
                            <a:schemeClr val="tx1"/>
                          </a:solidFill>
                          <a:latin typeface="Calibri (Body)"/>
                        </a:rPr>
                        <a:t>3</a:t>
                      </a:r>
                      <a:endParaRPr lang="en-US" sz="700" dirty="0">
                        <a:solidFill>
                          <a:schemeClr val="tx1"/>
                        </a:solidFill>
                        <a:latin typeface="Calibri (Body)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5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700" dirty="0" smtClean="0">
                          <a:solidFill>
                            <a:schemeClr val="tx1"/>
                          </a:solidFill>
                          <a:latin typeface="Calibri (Body)"/>
                        </a:rPr>
                        <a:t>1</a:t>
                      </a:r>
                      <a:endParaRPr lang="en-US" sz="700" dirty="0">
                        <a:solidFill>
                          <a:schemeClr val="tx1"/>
                        </a:solidFill>
                        <a:latin typeface="Calibri (Body)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5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700" dirty="0" smtClean="0">
                          <a:solidFill>
                            <a:schemeClr val="tx1"/>
                          </a:solidFill>
                          <a:latin typeface="Calibri (Body)"/>
                        </a:rPr>
                        <a:t>24</a:t>
                      </a:r>
                      <a:endParaRPr lang="en-US" sz="700" dirty="0">
                        <a:solidFill>
                          <a:schemeClr val="tx1"/>
                        </a:solidFill>
                        <a:latin typeface="Calibri (Body)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5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13234">
                <a:tc>
                  <a:txBody>
                    <a:bodyPr/>
                    <a:lstStyle/>
                    <a:p>
                      <a:pPr algn="ctr"/>
                      <a:r>
                        <a:rPr lang="ka-GE" sz="700" dirty="0" smtClean="0"/>
                        <a:t>იმერეთი, რაჭა-ლეჩხუმი, ქვემო სვანეთი</a:t>
                      </a:r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5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700" dirty="0" smtClean="0">
                          <a:solidFill>
                            <a:schemeClr val="tx1"/>
                          </a:solidFill>
                          <a:latin typeface="Calibri (Body)"/>
                        </a:rPr>
                        <a:t>170</a:t>
                      </a:r>
                      <a:endParaRPr lang="en-US" sz="700" dirty="0">
                        <a:solidFill>
                          <a:schemeClr val="tx1"/>
                        </a:solidFill>
                        <a:latin typeface="Calibri (Body)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5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700" dirty="0" smtClean="0">
                          <a:solidFill>
                            <a:schemeClr val="tx1"/>
                          </a:solidFill>
                          <a:latin typeface="Calibri (Body)"/>
                        </a:rPr>
                        <a:t>9</a:t>
                      </a:r>
                      <a:endParaRPr lang="en-US" sz="700" dirty="0">
                        <a:solidFill>
                          <a:schemeClr val="tx1"/>
                        </a:solidFill>
                        <a:latin typeface="Calibri (Body)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5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700" dirty="0" smtClean="0">
                          <a:solidFill>
                            <a:schemeClr val="tx1"/>
                          </a:solidFill>
                          <a:latin typeface="Calibri (Body)"/>
                        </a:rPr>
                        <a:t>12</a:t>
                      </a:r>
                      <a:endParaRPr lang="en-US" sz="700" dirty="0">
                        <a:solidFill>
                          <a:schemeClr val="tx1"/>
                        </a:solidFill>
                        <a:latin typeface="Calibri (Body)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5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700" dirty="0" smtClean="0">
                          <a:solidFill>
                            <a:schemeClr val="tx1"/>
                          </a:solidFill>
                          <a:latin typeface="Calibri (Body)"/>
                        </a:rPr>
                        <a:t>3</a:t>
                      </a:r>
                      <a:endParaRPr lang="en-US" sz="700" dirty="0">
                        <a:solidFill>
                          <a:schemeClr val="tx1"/>
                        </a:solidFill>
                        <a:latin typeface="Calibri (Body)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5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700" dirty="0" smtClean="0">
                          <a:solidFill>
                            <a:schemeClr val="tx1"/>
                          </a:solidFill>
                          <a:latin typeface="Calibri (Body)"/>
                        </a:rPr>
                        <a:t>170</a:t>
                      </a:r>
                      <a:endParaRPr lang="en-US" sz="700" dirty="0">
                        <a:solidFill>
                          <a:schemeClr val="tx1"/>
                        </a:solidFill>
                        <a:latin typeface="Calibri (Body)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5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99331">
                <a:tc>
                  <a:txBody>
                    <a:bodyPr/>
                    <a:lstStyle/>
                    <a:p>
                      <a:pPr algn="ctr"/>
                      <a:r>
                        <a:rPr lang="ka-GE" sz="700" dirty="0" smtClean="0"/>
                        <a:t>სამეგრელო-ზემო სვანეთი</a:t>
                      </a:r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5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700" dirty="0" smtClean="0">
                          <a:solidFill>
                            <a:schemeClr val="tx1"/>
                          </a:solidFill>
                          <a:latin typeface="Calibri (Body)"/>
                        </a:rPr>
                        <a:t>79</a:t>
                      </a:r>
                      <a:endParaRPr lang="en-US" sz="700" dirty="0">
                        <a:solidFill>
                          <a:schemeClr val="tx1"/>
                        </a:solidFill>
                        <a:latin typeface="Calibri (Body)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5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700" dirty="0" smtClean="0">
                          <a:solidFill>
                            <a:schemeClr val="tx1"/>
                          </a:solidFill>
                          <a:latin typeface="Calibri (Body)"/>
                        </a:rPr>
                        <a:t>1</a:t>
                      </a:r>
                      <a:endParaRPr lang="en-US" sz="700" dirty="0">
                        <a:solidFill>
                          <a:schemeClr val="tx1"/>
                        </a:solidFill>
                        <a:latin typeface="Calibri (Body)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5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700" dirty="0" smtClean="0">
                          <a:solidFill>
                            <a:schemeClr val="tx1"/>
                          </a:solidFill>
                          <a:latin typeface="Calibri (Body)"/>
                        </a:rPr>
                        <a:t>10</a:t>
                      </a:r>
                      <a:endParaRPr lang="en-US" sz="700" dirty="0">
                        <a:solidFill>
                          <a:schemeClr val="tx1"/>
                        </a:solidFill>
                        <a:latin typeface="Calibri (Body)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5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700" dirty="0" smtClean="0">
                          <a:solidFill>
                            <a:schemeClr val="tx1"/>
                          </a:solidFill>
                          <a:latin typeface="Calibri (Body)"/>
                        </a:rPr>
                        <a:t>9</a:t>
                      </a:r>
                      <a:endParaRPr lang="en-US" sz="700" dirty="0">
                        <a:solidFill>
                          <a:schemeClr val="tx1"/>
                        </a:solidFill>
                        <a:latin typeface="Calibri (Body)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5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700" dirty="0" smtClean="0">
                          <a:solidFill>
                            <a:schemeClr val="tx1"/>
                          </a:solidFill>
                          <a:latin typeface="Calibri (Body)"/>
                        </a:rPr>
                        <a:t>79</a:t>
                      </a:r>
                      <a:endParaRPr lang="en-US" sz="700" dirty="0">
                        <a:solidFill>
                          <a:schemeClr val="tx1"/>
                        </a:solidFill>
                        <a:latin typeface="Calibri (Body)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5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99331">
                <a:tc>
                  <a:txBody>
                    <a:bodyPr/>
                    <a:lstStyle/>
                    <a:p>
                      <a:pPr algn="ctr"/>
                      <a:r>
                        <a:rPr lang="ka-GE" sz="700" dirty="0" smtClean="0"/>
                        <a:t>აჭარა</a:t>
                      </a:r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5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700" dirty="0" smtClean="0">
                          <a:solidFill>
                            <a:schemeClr val="tx1"/>
                          </a:solidFill>
                          <a:latin typeface="Calibri (Body)"/>
                        </a:rPr>
                        <a:t>65</a:t>
                      </a:r>
                      <a:endParaRPr lang="en-US" sz="700" dirty="0">
                        <a:solidFill>
                          <a:schemeClr val="tx1"/>
                        </a:solidFill>
                        <a:latin typeface="Calibri (Body)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5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700" dirty="0" smtClean="0">
                          <a:solidFill>
                            <a:schemeClr val="tx1"/>
                          </a:solidFill>
                          <a:latin typeface="Calibri (Body)"/>
                        </a:rPr>
                        <a:t>3</a:t>
                      </a:r>
                      <a:endParaRPr lang="en-US" sz="700" dirty="0">
                        <a:solidFill>
                          <a:schemeClr val="tx1"/>
                        </a:solidFill>
                        <a:latin typeface="Calibri (Body)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5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700" dirty="0" smtClean="0">
                          <a:solidFill>
                            <a:schemeClr val="tx1"/>
                          </a:solidFill>
                          <a:latin typeface="Calibri (Body)"/>
                        </a:rPr>
                        <a:t>2</a:t>
                      </a:r>
                      <a:endParaRPr lang="en-US" sz="700" dirty="0">
                        <a:solidFill>
                          <a:schemeClr val="tx1"/>
                        </a:solidFill>
                        <a:latin typeface="Calibri (Body)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5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700" dirty="0" smtClean="0">
                          <a:solidFill>
                            <a:schemeClr val="tx1"/>
                          </a:solidFill>
                          <a:latin typeface="Calibri (Body)"/>
                        </a:rPr>
                        <a:t>0</a:t>
                      </a:r>
                      <a:endParaRPr lang="en-US" sz="700" dirty="0">
                        <a:solidFill>
                          <a:schemeClr val="tx1"/>
                        </a:solidFill>
                        <a:latin typeface="Calibri (Body)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5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700" dirty="0" smtClean="0">
                          <a:solidFill>
                            <a:schemeClr val="tx1"/>
                          </a:solidFill>
                          <a:latin typeface="Calibri (Body)"/>
                        </a:rPr>
                        <a:t>64</a:t>
                      </a:r>
                      <a:endParaRPr lang="en-US" sz="700" dirty="0">
                        <a:solidFill>
                          <a:schemeClr val="tx1"/>
                        </a:solidFill>
                        <a:latin typeface="Calibri (Body)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5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99331">
                <a:tc>
                  <a:txBody>
                    <a:bodyPr/>
                    <a:lstStyle/>
                    <a:p>
                      <a:pPr algn="ctr"/>
                      <a:r>
                        <a:rPr lang="ka-GE" sz="700" dirty="0" smtClean="0"/>
                        <a:t>აფხაზეთი</a:t>
                      </a:r>
                      <a:endParaRPr lang="en-US" sz="7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5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700" dirty="0" smtClean="0">
                          <a:solidFill>
                            <a:schemeClr val="tx1"/>
                          </a:solidFill>
                          <a:latin typeface="Calibri (Body)"/>
                        </a:rPr>
                        <a:t>10</a:t>
                      </a:r>
                      <a:endParaRPr lang="en-US" sz="700" dirty="0">
                        <a:solidFill>
                          <a:schemeClr val="tx1"/>
                        </a:solidFill>
                        <a:latin typeface="Calibri (Body)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5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700" dirty="0" smtClean="0">
                          <a:solidFill>
                            <a:schemeClr val="tx1"/>
                          </a:solidFill>
                          <a:latin typeface="Calibri (Body)"/>
                        </a:rPr>
                        <a:t>1</a:t>
                      </a:r>
                      <a:endParaRPr lang="en-US" sz="700" dirty="0">
                        <a:solidFill>
                          <a:schemeClr val="tx1"/>
                        </a:solidFill>
                        <a:latin typeface="Calibri (Body)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5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700" dirty="0" smtClean="0">
                          <a:solidFill>
                            <a:schemeClr val="tx1"/>
                          </a:solidFill>
                          <a:latin typeface="Calibri (Body)"/>
                        </a:rPr>
                        <a:t>0</a:t>
                      </a:r>
                      <a:endParaRPr lang="en-US" sz="700" dirty="0">
                        <a:solidFill>
                          <a:schemeClr val="tx1"/>
                        </a:solidFill>
                        <a:latin typeface="Calibri (Body)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5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700" dirty="0" smtClean="0">
                          <a:solidFill>
                            <a:schemeClr val="tx1"/>
                          </a:solidFill>
                          <a:latin typeface="Calibri (Body)"/>
                        </a:rPr>
                        <a:t>0</a:t>
                      </a:r>
                      <a:endParaRPr lang="en-US" sz="700" dirty="0">
                        <a:solidFill>
                          <a:schemeClr val="tx1"/>
                        </a:solidFill>
                        <a:latin typeface="Calibri (Body)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5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700" dirty="0" smtClean="0">
                          <a:solidFill>
                            <a:schemeClr val="tx1"/>
                          </a:solidFill>
                          <a:latin typeface="Calibri (Body)"/>
                        </a:rPr>
                        <a:t>9</a:t>
                      </a:r>
                      <a:endParaRPr lang="en-US" sz="700" dirty="0">
                        <a:solidFill>
                          <a:schemeClr val="tx1"/>
                        </a:solidFill>
                        <a:latin typeface="Calibri (Body)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5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99331">
                <a:tc>
                  <a:txBody>
                    <a:bodyPr/>
                    <a:lstStyle/>
                    <a:p>
                      <a:pPr algn="ctr"/>
                      <a:r>
                        <a:rPr lang="ka-GE" sz="700" dirty="0" smtClean="0"/>
                        <a:t>სულ საქართველოში</a:t>
                      </a:r>
                      <a:endParaRPr lang="en-US" sz="7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5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700" b="0" dirty="0" smtClean="0">
                          <a:solidFill>
                            <a:schemeClr val="tx1"/>
                          </a:solidFill>
                          <a:latin typeface="Calibri (Body)"/>
                        </a:rPr>
                        <a:t>1008</a:t>
                      </a:r>
                      <a:endParaRPr lang="en-US" sz="700" b="0" dirty="0">
                        <a:solidFill>
                          <a:schemeClr val="tx1"/>
                        </a:solidFill>
                        <a:latin typeface="Calibri (Body)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5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700" b="0" dirty="0" smtClean="0">
                          <a:solidFill>
                            <a:schemeClr val="tx1"/>
                          </a:solidFill>
                          <a:latin typeface="Calibri (Body)"/>
                        </a:rPr>
                        <a:t>30</a:t>
                      </a:r>
                      <a:endParaRPr lang="en-US" sz="700" b="0" dirty="0">
                        <a:solidFill>
                          <a:schemeClr val="tx1"/>
                        </a:solidFill>
                        <a:latin typeface="Calibri (Body)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5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700" b="0" dirty="0" smtClean="0">
                          <a:solidFill>
                            <a:schemeClr val="tx1"/>
                          </a:solidFill>
                          <a:latin typeface="Calibri (Body)"/>
                        </a:rPr>
                        <a:t>74</a:t>
                      </a:r>
                      <a:endParaRPr lang="en-US" sz="700" b="0" dirty="0">
                        <a:solidFill>
                          <a:schemeClr val="tx1"/>
                        </a:solidFill>
                        <a:latin typeface="Calibri (Body)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5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700" b="0" dirty="0" smtClean="0">
                          <a:solidFill>
                            <a:schemeClr val="tx1"/>
                          </a:solidFill>
                          <a:latin typeface="Calibri (Body)"/>
                        </a:rPr>
                        <a:t>46</a:t>
                      </a:r>
                      <a:endParaRPr lang="en-US" sz="700" b="0" dirty="0">
                        <a:solidFill>
                          <a:schemeClr val="tx1"/>
                        </a:solidFill>
                        <a:latin typeface="Calibri (Body)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5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700" b="0" dirty="0" smtClean="0">
                          <a:solidFill>
                            <a:schemeClr val="tx1"/>
                          </a:solidFill>
                          <a:latin typeface="Calibri (Body)"/>
                        </a:rPr>
                        <a:t>1006</a:t>
                      </a:r>
                      <a:endParaRPr lang="en-US" sz="700" b="0" dirty="0">
                        <a:solidFill>
                          <a:schemeClr val="tx1"/>
                        </a:solidFill>
                        <a:latin typeface="Calibri (Body)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5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graphicFrame>
        <p:nvGraphicFramePr>
          <p:cNvPr id="30" name="Chart 29"/>
          <p:cNvGraphicFramePr/>
          <p:nvPr>
            <p:extLst>
              <p:ext uri="{D42A27DB-BD31-4B8C-83A1-F6EECF244321}">
                <p14:modId xmlns:p14="http://schemas.microsoft.com/office/powerpoint/2010/main" val="2576122274"/>
              </p:ext>
            </p:extLst>
          </p:nvPr>
        </p:nvGraphicFramePr>
        <p:xfrm>
          <a:off x="3652558" y="678715"/>
          <a:ext cx="3066697" cy="18577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34" name="Picture 3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73284" y="1855960"/>
            <a:ext cx="374695" cy="374695"/>
          </a:xfrm>
          <a:prstGeom prst="rect">
            <a:avLst/>
          </a:prstGeom>
        </p:spPr>
      </p:pic>
      <p:pic>
        <p:nvPicPr>
          <p:cNvPr id="35" name="Picture 3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98816" y="698051"/>
            <a:ext cx="354280" cy="354280"/>
          </a:xfrm>
          <a:prstGeom prst="rect">
            <a:avLst/>
          </a:prstGeom>
        </p:spPr>
      </p:pic>
      <p:graphicFrame>
        <p:nvGraphicFramePr>
          <p:cNvPr id="36" name="Chart 35"/>
          <p:cNvGraphicFramePr/>
          <p:nvPr>
            <p:extLst>
              <p:ext uri="{D42A27DB-BD31-4B8C-83A1-F6EECF244321}">
                <p14:modId xmlns:p14="http://schemas.microsoft.com/office/powerpoint/2010/main" val="225823340"/>
              </p:ext>
            </p:extLst>
          </p:nvPr>
        </p:nvGraphicFramePr>
        <p:xfrm>
          <a:off x="3652558" y="2602483"/>
          <a:ext cx="7648107" cy="10039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39" name="Chart 38"/>
          <p:cNvGraphicFramePr/>
          <p:nvPr>
            <p:extLst>
              <p:ext uri="{D42A27DB-BD31-4B8C-83A1-F6EECF244321}">
                <p14:modId xmlns:p14="http://schemas.microsoft.com/office/powerpoint/2010/main" val="3781139022"/>
              </p:ext>
            </p:extLst>
          </p:nvPr>
        </p:nvGraphicFramePr>
        <p:xfrm>
          <a:off x="6870883" y="684507"/>
          <a:ext cx="4437398" cy="18577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pic>
        <p:nvPicPr>
          <p:cNvPr id="6" name="Picture 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47271" y="1965839"/>
            <a:ext cx="354280" cy="31952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61587" y="1584143"/>
            <a:ext cx="374695" cy="374695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8" cstate="print">
            <a:grayscl/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brightnessContrast bright="40000" contrast="-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81546" y="706987"/>
            <a:ext cx="297079" cy="323226"/>
          </a:xfrm>
          <a:prstGeom prst="rect">
            <a:avLst/>
          </a:prstGeom>
          <a:ln>
            <a:noFill/>
          </a:ln>
          <a:effectLst/>
        </p:spPr>
      </p:pic>
    </p:spTree>
    <p:extLst>
      <p:ext uri="{BB962C8B-B14F-4D97-AF65-F5344CB8AC3E}">
        <p14:creationId xmlns:p14="http://schemas.microsoft.com/office/powerpoint/2010/main" val="39715580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animMotion origin="layout" path="M -3.54167E-6 -2.96296E-6 L 0.61446 -0.00023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716" y="-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100"/>
                            </p:stCondLst>
                            <p:childTnLst>
                              <p:par>
                                <p:cTn id="8" presetID="14" presetClass="entr" presetSubtype="1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75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3100"/>
                            </p:stCondLst>
                            <p:childTnLst>
                              <p:par>
                                <p:cTn id="12" presetID="2" presetClass="entr" presetSubtype="8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750" fill="hold"/>
                                        <p:tgtEl>
                                          <p:spTgt spid="30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750" fill="hold"/>
                                        <p:tgtEl>
                                          <p:spTgt spid="30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100"/>
                            </p:stCondLst>
                            <p:childTnLst>
                              <p:par>
                                <p:cTn id="17" presetID="2" presetClass="entr" presetSubtype="8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graphicEl>
                                              <a:chart seriesIdx="0" categoryIdx="0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750" fill="hold"/>
                                        <p:tgtEl>
                                          <p:spTgt spid="30">
                                            <p:graphicEl>
                                              <a:chart seriesIdx="0" categoryIdx="0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750" fill="hold"/>
                                        <p:tgtEl>
                                          <p:spTgt spid="30">
                                            <p:graphicEl>
                                              <a:chart seriesIdx="0" categoryIdx="0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100"/>
                            </p:stCondLst>
                            <p:childTnLst>
                              <p:par>
                                <p:cTn id="22" presetID="14" presetClass="entr" presetSubtype="1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4" dur="75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6100"/>
                            </p:stCondLst>
                            <p:childTnLst>
                              <p:par>
                                <p:cTn id="26" presetID="2" presetClass="entr" presetSubtype="8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graphicEl>
                                              <a:chart seriesIdx="0" categoryIdx="1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750" fill="hold"/>
                                        <p:tgtEl>
                                          <p:spTgt spid="30">
                                            <p:graphicEl>
                                              <a:chart seriesIdx="0" categoryIdx="1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750" fill="hold"/>
                                        <p:tgtEl>
                                          <p:spTgt spid="30">
                                            <p:graphicEl>
                                              <a:chart seriesIdx="0" categoryIdx="1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7100"/>
                            </p:stCondLst>
                            <p:childTnLst>
                              <p:par>
                                <p:cTn id="31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3" dur="75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7850"/>
                            </p:stCondLst>
                            <p:childTnLst>
                              <p:par>
                                <p:cTn id="35" presetID="2" presetClass="entr" presetSubtype="8" fill="hold" grpId="0" nodeType="after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50" fill="hold"/>
                                        <p:tgtEl>
                                          <p:spTgt spid="39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50" fill="hold"/>
                                        <p:tgtEl>
                                          <p:spTgt spid="39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9300"/>
                            </p:stCondLst>
                            <p:childTnLst>
                              <p:par>
                                <p:cTn id="4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graphicEl>
                                              <a:chart seriesIdx="0" categoryIdx="0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750" fill="hold"/>
                                        <p:tgtEl>
                                          <p:spTgt spid="39">
                                            <p:graphicEl>
                                              <a:chart seriesIdx="0" categoryIdx="0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750" fill="hold"/>
                                        <p:tgtEl>
                                          <p:spTgt spid="39">
                                            <p:graphicEl>
                                              <a:chart seriesIdx="0" categoryIdx="0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0050"/>
                            </p:stCondLst>
                            <p:childTnLst>
                              <p:par>
                                <p:cTn id="45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7" dur="7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0800"/>
                            </p:stCondLst>
                            <p:childTnLst>
                              <p:par>
                                <p:cTn id="49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graphicEl>
                                              <a:chart seriesIdx="0" categoryIdx="1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800" fill="hold"/>
                                        <p:tgtEl>
                                          <p:spTgt spid="39">
                                            <p:graphicEl>
                                              <a:chart seriesIdx="0" categoryIdx="1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800" fill="hold"/>
                                        <p:tgtEl>
                                          <p:spTgt spid="39">
                                            <p:graphicEl>
                                              <a:chart seriesIdx="0" categoryIdx="1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11600"/>
                            </p:stCondLst>
                            <p:childTnLst>
                              <p:par>
                                <p:cTn id="54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6" dur="7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12350"/>
                            </p:stCondLst>
                            <p:childTnLst>
                              <p:par>
                                <p:cTn id="58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graphicEl>
                                              <a:chart seriesIdx="0" categoryIdx="2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800" fill="hold"/>
                                        <p:tgtEl>
                                          <p:spTgt spid="39">
                                            <p:graphicEl>
                                              <a:chart seriesIdx="0" categoryIdx="2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800" fill="hold"/>
                                        <p:tgtEl>
                                          <p:spTgt spid="39">
                                            <p:graphicEl>
                                              <a:chart seriesIdx="0" categoryIdx="2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13150"/>
                            </p:stCondLst>
                            <p:childTnLst>
                              <p:par>
                                <p:cTn id="63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5" dur="75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13900"/>
                            </p:stCondLst>
                            <p:childTnLst>
                              <p:par>
                                <p:cTn id="67" presetID="2" presetClass="entr" presetSubtype="8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750" fill="hold"/>
                                        <p:tgtEl>
                                          <p:spTgt spid="36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750" fill="hold"/>
                                        <p:tgtEl>
                                          <p:spTgt spid="36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14900"/>
                            </p:stCondLst>
                            <p:childTnLst>
                              <p:par>
                                <p:cTn id="72" presetID="2" presetClass="entr" presetSubtype="8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graphicEl>
                                              <a:chart seriesIdx="0" categoryIdx="0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750" fill="hold"/>
                                        <p:tgtEl>
                                          <p:spTgt spid="36">
                                            <p:graphicEl>
                                              <a:chart seriesIdx="0" categoryIdx="0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750" fill="hold"/>
                                        <p:tgtEl>
                                          <p:spTgt spid="36">
                                            <p:graphicEl>
                                              <a:chart seriesIdx="0" categoryIdx="0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15900"/>
                            </p:stCondLst>
                            <p:childTnLst>
                              <p:par>
                                <p:cTn id="77" presetID="14" presetClass="entr" presetSubtype="1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9" dur="75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  <p:bldGraphic spid="30" grpId="0" uiExpand="1">
        <p:bldSub>
          <a:bldChart bld="categoryEl"/>
        </p:bldSub>
      </p:bldGraphic>
      <p:bldGraphic spid="36" grpId="0" uiExpand="1">
        <p:bldSub>
          <a:bldChart bld="categoryEl"/>
        </p:bldSub>
      </p:bldGraphic>
      <p:bldGraphic spid="39" grpId="0" uiExpand="1">
        <p:bldSub>
          <a:bldChart bld="categoryEl"/>
        </p:bldSub>
      </p:bldGraphic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-48226" y="12468"/>
            <a:ext cx="12240226" cy="6880769"/>
            <a:chOff x="-7541874" y="-7838"/>
            <a:chExt cx="12240226" cy="6880769"/>
          </a:xfrm>
          <a:solidFill>
            <a:srgbClr val="E1FFFF"/>
          </a:solidFill>
        </p:grpSpPr>
        <p:sp>
          <p:nvSpPr>
            <p:cNvPr id="37" name="Rectangle 36"/>
            <p:cNvSpPr/>
            <p:nvPr/>
          </p:nvSpPr>
          <p:spPr>
            <a:xfrm>
              <a:off x="-7541874" y="-7838"/>
              <a:ext cx="11651528" cy="6880768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Round Same Side Corner Rectangle 37"/>
            <p:cNvSpPr/>
            <p:nvPr/>
          </p:nvSpPr>
          <p:spPr>
            <a:xfrm rot="5400000">
              <a:off x="3962506" y="6137084"/>
              <a:ext cx="882994" cy="588699"/>
            </a:xfrm>
            <a:prstGeom prst="round2Same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-7949850" y="1828"/>
            <a:ext cx="12059502" cy="6858000"/>
            <a:chOff x="-7949848" y="22395"/>
            <a:chExt cx="12059502" cy="6858000"/>
          </a:xfrm>
          <a:solidFill>
            <a:srgbClr val="C2EAEA"/>
          </a:solidFill>
        </p:grpSpPr>
        <p:sp>
          <p:nvSpPr>
            <p:cNvPr id="41" name="Rectangle 40"/>
            <p:cNvSpPr/>
            <p:nvPr/>
          </p:nvSpPr>
          <p:spPr>
            <a:xfrm>
              <a:off x="-7949848" y="22395"/>
              <a:ext cx="11512296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Round Same Side Corner Rectangle 41"/>
            <p:cNvSpPr/>
            <p:nvPr/>
          </p:nvSpPr>
          <p:spPr>
            <a:xfrm rot="5400000">
              <a:off x="3385608" y="5265890"/>
              <a:ext cx="882993" cy="565099"/>
            </a:xfrm>
            <a:prstGeom prst="round2Same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-8538547" y="0"/>
            <a:ext cx="12100993" cy="6878026"/>
            <a:chOff x="-8538547" y="31400"/>
            <a:chExt cx="12100993" cy="6858000"/>
          </a:xfrm>
          <a:solidFill>
            <a:srgbClr val="A9D5D5"/>
          </a:solidFill>
        </p:grpSpPr>
        <p:sp>
          <p:nvSpPr>
            <p:cNvPr id="45" name="Rectangle 44"/>
            <p:cNvSpPr/>
            <p:nvPr/>
          </p:nvSpPr>
          <p:spPr>
            <a:xfrm>
              <a:off x="-8538547" y="31400"/>
              <a:ext cx="11512296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Round Same Side Corner Rectangle 45"/>
            <p:cNvSpPr/>
            <p:nvPr/>
          </p:nvSpPr>
          <p:spPr>
            <a:xfrm rot="5400000">
              <a:off x="2837983" y="4375015"/>
              <a:ext cx="860226" cy="588701"/>
            </a:xfrm>
            <a:prstGeom prst="round2Same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-9075439" y="0"/>
            <a:ext cx="12096517" cy="6858000"/>
            <a:chOff x="-9102129" y="21754"/>
            <a:chExt cx="12096517" cy="6858000"/>
          </a:xfrm>
          <a:solidFill>
            <a:srgbClr val="8DC0C0"/>
          </a:solidFill>
        </p:grpSpPr>
        <p:sp>
          <p:nvSpPr>
            <p:cNvPr id="15" name="Rectangle 14"/>
            <p:cNvSpPr/>
            <p:nvPr/>
          </p:nvSpPr>
          <p:spPr>
            <a:xfrm>
              <a:off x="-9102129" y="21754"/>
              <a:ext cx="11512296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ound Same Side Corner Rectangle 15"/>
            <p:cNvSpPr/>
            <p:nvPr/>
          </p:nvSpPr>
          <p:spPr>
            <a:xfrm rot="5400000">
              <a:off x="2257744" y="3502607"/>
              <a:ext cx="882993" cy="590295"/>
            </a:xfrm>
            <a:prstGeom prst="round2Same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-9680513" y="0"/>
            <a:ext cx="12100998" cy="6858000"/>
            <a:chOff x="-9680513" y="0"/>
            <a:chExt cx="12100998" cy="6858000"/>
          </a:xfrm>
          <a:solidFill>
            <a:srgbClr val="71ABAB"/>
          </a:solidFill>
        </p:grpSpPr>
        <p:sp>
          <p:nvSpPr>
            <p:cNvPr id="19" name="Rectangle 18"/>
            <p:cNvSpPr/>
            <p:nvPr/>
          </p:nvSpPr>
          <p:spPr>
            <a:xfrm>
              <a:off x="-9680513" y="0"/>
              <a:ext cx="11512296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ound Same Side Corner Rectangle 19"/>
            <p:cNvSpPr/>
            <p:nvPr/>
          </p:nvSpPr>
          <p:spPr>
            <a:xfrm rot="5400000">
              <a:off x="1696022" y="2626972"/>
              <a:ext cx="860226" cy="588701"/>
            </a:xfrm>
            <a:prstGeom prst="round2Same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2" name="Group 21"/>
          <p:cNvGrpSpPr/>
          <p:nvPr/>
        </p:nvGrpSpPr>
        <p:grpSpPr>
          <a:xfrm>
            <a:off x="-10227719" y="20026"/>
            <a:ext cx="12080889" cy="6858000"/>
            <a:chOff x="-10227719" y="20026"/>
            <a:chExt cx="12080889" cy="6858000"/>
          </a:xfrm>
          <a:solidFill>
            <a:srgbClr val="559696"/>
          </a:solidFill>
        </p:grpSpPr>
        <p:sp>
          <p:nvSpPr>
            <p:cNvPr id="23" name="Rectangle 22"/>
            <p:cNvSpPr/>
            <p:nvPr/>
          </p:nvSpPr>
          <p:spPr>
            <a:xfrm>
              <a:off x="-10227719" y="20026"/>
              <a:ext cx="11512296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ound Same Side Corner Rectangle 23"/>
            <p:cNvSpPr/>
            <p:nvPr/>
          </p:nvSpPr>
          <p:spPr>
            <a:xfrm rot="5400000">
              <a:off x="1115578" y="1752976"/>
              <a:ext cx="882992" cy="592192"/>
            </a:xfrm>
            <a:prstGeom prst="round2Same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5" name="Group 24"/>
          <p:cNvGrpSpPr/>
          <p:nvPr/>
        </p:nvGrpSpPr>
        <p:grpSpPr>
          <a:xfrm>
            <a:off x="-10801616" y="10380"/>
            <a:ext cx="12100997" cy="6858000"/>
            <a:chOff x="-10816421" y="18298"/>
            <a:chExt cx="12100997" cy="6858000"/>
          </a:xfrm>
          <a:solidFill>
            <a:srgbClr val="398181"/>
          </a:solidFill>
        </p:grpSpPr>
        <p:sp>
          <p:nvSpPr>
            <p:cNvPr id="54" name="Rectangle 53"/>
            <p:cNvSpPr/>
            <p:nvPr/>
          </p:nvSpPr>
          <p:spPr>
            <a:xfrm>
              <a:off x="-10816421" y="18298"/>
              <a:ext cx="11512296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Round Same Side Corner Rectangle 54"/>
            <p:cNvSpPr/>
            <p:nvPr/>
          </p:nvSpPr>
          <p:spPr>
            <a:xfrm rot="5400000">
              <a:off x="560113" y="882470"/>
              <a:ext cx="860226" cy="588701"/>
            </a:xfrm>
            <a:prstGeom prst="round2Same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6" name="Group 25"/>
          <p:cNvGrpSpPr/>
          <p:nvPr/>
        </p:nvGrpSpPr>
        <p:grpSpPr>
          <a:xfrm>
            <a:off x="-11372733" y="3556"/>
            <a:ext cx="12100994" cy="6866552"/>
            <a:chOff x="-11372733" y="3556"/>
            <a:chExt cx="12100994" cy="6866552"/>
          </a:xfrm>
          <a:solidFill>
            <a:srgbClr val="005353"/>
          </a:solidFill>
        </p:grpSpPr>
        <p:sp>
          <p:nvSpPr>
            <p:cNvPr id="60" name="Rectangle 59"/>
            <p:cNvSpPr/>
            <p:nvPr/>
          </p:nvSpPr>
          <p:spPr>
            <a:xfrm>
              <a:off x="-11372733" y="12108"/>
              <a:ext cx="11512296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Round Same Side Corner Rectangle 60"/>
            <p:cNvSpPr/>
            <p:nvPr/>
          </p:nvSpPr>
          <p:spPr>
            <a:xfrm rot="5400000">
              <a:off x="66293" y="76823"/>
              <a:ext cx="735235" cy="588701"/>
            </a:xfrm>
            <a:prstGeom prst="round2Same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0" name="Rectangle 29"/>
          <p:cNvSpPr/>
          <p:nvPr/>
        </p:nvSpPr>
        <p:spPr>
          <a:xfrm>
            <a:off x="3951153" y="276052"/>
            <a:ext cx="7263441" cy="6309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ka-GE" sz="1400" b="1" dirty="0" smtClean="0">
                <a:solidFill>
                  <a:srgbClr val="235150"/>
                </a:solidFill>
                <a:latin typeface="Sylfaen (Body)"/>
              </a:rPr>
              <a:t>უგზო-უკვლოდ დაკარგულთა სტატისტიკა ასაკის მიხედვით</a:t>
            </a:r>
          </a:p>
          <a:p>
            <a:pPr algn="ctr"/>
            <a:r>
              <a:rPr lang="ka-GE" sz="1400" b="1" dirty="0" smtClean="0">
                <a:solidFill>
                  <a:srgbClr val="1B3D3C"/>
                </a:solidFill>
                <a:latin typeface="Sylfaen (Body)"/>
              </a:rPr>
              <a:t>(იანვარი - ივნისი, 2023 </a:t>
            </a:r>
            <a:r>
              <a:rPr lang="ka-GE" sz="1400" b="1" dirty="0" smtClean="0">
                <a:solidFill>
                  <a:srgbClr val="1B3D3C"/>
                </a:solidFill>
                <a:latin typeface="Sylfaen (Body)"/>
              </a:rPr>
              <a:t>წელი)</a:t>
            </a:r>
            <a:endParaRPr lang="en-US" sz="1400" dirty="0">
              <a:solidFill>
                <a:srgbClr val="1B3D3C"/>
              </a:solidFill>
              <a:latin typeface="Sylfaen (Body)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duotone>
              <a:prstClr val="black"/>
              <a:srgbClr val="C5EAEA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60098" y="1364268"/>
            <a:ext cx="5734180" cy="22526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graphicFrame>
        <p:nvGraphicFramePr>
          <p:cNvPr id="31" name="Table 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1172887"/>
              </p:ext>
            </p:extLst>
          </p:nvPr>
        </p:nvGraphicFramePr>
        <p:xfrm>
          <a:off x="3886832" y="3371766"/>
          <a:ext cx="6985512" cy="3173584"/>
        </p:xfrm>
        <a:graphic>
          <a:graphicData uri="http://schemas.openxmlformats.org/drawingml/2006/table">
            <a:tbl>
              <a:tblPr firstRow="1" bandRow="1">
                <a:effectLst>
                  <a:outerShdw blurRad="76200" dir="18900000" sy="23000" kx="-1200000" algn="bl" rotWithShape="0">
                    <a:prstClr val="black">
                      <a:alpha val="20000"/>
                    </a:prstClr>
                  </a:outerShdw>
                </a:effectLst>
                <a:tableStyleId>{8799B23B-EC83-4686-B30A-512413B5E67A}</a:tableStyleId>
              </a:tblPr>
              <a:tblGrid>
                <a:gridCol w="11435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522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9793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9793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9793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9793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9793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88410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a-GE" sz="1000" cap="none" spc="0" dirty="0" smtClean="0">
                          <a:ln>
                            <a:noFill/>
                          </a:ln>
                          <a:effectLst/>
                        </a:rPr>
                        <a:t>ასაკი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a-GE" sz="1000" cap="none" spc="0" dirty="0" smtClean="0">
                        <a:ln>
                          <a:noFill/>
                        </a:ln>
                        <a:effectLst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C2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&lt;</a:t>
                      </a:r>
                      <a:r>
                        <a:rPr lang="en-US" sz="1100" cap="none" spc="0" dirty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18</a:t>
                      </a:r>
                      <a:endParaRPr lang="en-US" sz="1100" b="1" cap="none" spc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C2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a-GE" sz="1100" cap="none" spc="0" dirty="0" smtClean="0">
                        <a:ln>
                          <a:noFill/>
                        </a:ln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a-GE" sz="1100" cap="none" spc="0" dirty="0" smtClean="0">
                        <a:ln>
                          <a:noFill/>
                        </a:ln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cap="none" spc="0" dirty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18 - 24</a:t>
                      </a:r>
                      <a:endParaRPr lang="ka-GE" sz="1100" cap="none" spc="0" dirty="0" smtClean="0">
                        <a:ln>
                          <a:noFill/>
                        </a:ln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1" cap="none" spc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1" cap="none" spc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C2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cap="none" spc="0" dirty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25 - 45</a:t>
                      </a:r>
                      <a:endParaRPr lang="en-US" sz="1100" b="1" cap="none" spc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C2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cap="none" spc="0" dirty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46 - 60</a:t>
                      </a:r>
                      <a:endParaRPr lang="en-US" sz="1100" b="1" cap="none" spc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C2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&gt;</a:t>
                      </a:r>
                      <a:r>
                        <a:rPr lang="en-US" sz="1100" cap="none" spc="0" dirty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60</a:t>
                      </a:r>
                      <a:endParaRPr lang="en-US" sz="1100" b="1" cap="none" spc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C2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a-GE" sz="1100" cap="none" spc="0" dirty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სულ</a:t>
                      </a:r>
                      <a:endParaRPr lang="en-US" sz="1100" b="1" cap="none" spc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C2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205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a-GE" sz="900" cap="none" spc="0" dirty="0" smtClean="0">
                          <a:ln>
                            <a:noFill/>
                          </a:ln>
                          <a:effectLst/>
                        </a:rPr>
                        <a:t>დაიკარგა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b="1" cap="none" spc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C2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a-GE" sz="1100" b="0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ylfaen (Body)"/>
                        </a:rPr>
                        <a:t>6</a:t>
                      </a:r>
                      <a:endParaRPr lang="en-US" sz="1100" b="0" cap="none" spc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ylfaen (Body)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C2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a-GE" sz="1100" b="0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ylfaen (Body)"/>
                        </a:rPr>
                        <a:t>9</a:t>
                      </a:r>
                      <a:endParaRPr lang="en-US" sz="1100" b="0" cap="none" spc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ylfaen (Body)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C2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a-GE" sz="1100" b="0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ylfaen (Body)"/>
                        </a:rPr>
                        <a:t>33</a:t>
                      </a:r>
                      <a:endParaRPr lang="en-US" sz="1100" b="0" cap="none" spc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ylfaen (Body)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C2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a-GE" sz="1100" b="0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ylfaen (Body)"/>
                        </a:rPr>
                        <a:t>16</a:t>
                      </a:r>
                      <a:endParaRPr lang="en-US" sz="1100" b="0" cap="none" spc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ylfaen (Body)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C2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a-GE" sz="1100" b="0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ylfaen (Body)"/>
                        </a:rPr>
                        <a:t>10</a:t>
                      </a:r>
                      <a:endParaRPr lang="en-US" sz="1100" b="0" cap="none" spc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ylfaen (Body)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C2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a-GE" sz="1100" b="1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74</a:t>
                      </a:r>
                      <a:endParaRPr lang="en-US" sz="1100" b="1" cap="none" spc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C2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624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cap="none" spc="0" dirty="0" smtClean="0">
                          <a:ln>
                            <a:noFill/>
                          </a:ln>
                          <a:effectLst/>
                        </a:rPr>
                        <a:t>მ</a:t>
                      </a:r>
                      <a:r>
                        <a:rPr lang="ka-GE" sz="900" cap="none" spc="0" dirty="0" smtClean="0">
                          <a:ln>
                            <a:noFill/>
                          </a:ln>
                          <a:effectLst/>
                        </a:rPr>
                        <a:t>ოიძებნა</a:t>
                      </a:r>
                      <a:endParaRPr lang="en-US" sz="900" cap="none" spc="0" dirty="0" smtClean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b="1" cap="none" spc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C2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a-GE" sz="1100" b="0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ylfaen (Body)"/>
                        </a:rPr>
                        <a:t>4</a:t>
                      </a:r>
                      <a:endParaRPr lang="en-US" sz="1100" b="0" cap="none" spc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ylfaen (Body)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C2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a-GE" sz="1100" b="0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ylfaen (Body)"/>
                        </a:rPr>
                        <a:t>6</a:t>
                      </a:r>
                      <a:endParaRPr lang="en-US" sz="1100" b="0" cap="none" spc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ylfaen (Body)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C2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a-GE" sz="1100" b="0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ylfaen (Body)"/>
                        </a:rPr>
                        <a:t>21</a:t>
                      </a:r>
                      <a:endParaRPr lang="en-US" sz="1100" b="0" cap="none" spc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ylfaen (Body)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C2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a-GE" sz="1100" b="0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ylfaen (Body)"/>
                        </a:rPr>
                        <a:t>6</a:t>
                      </a:r>
                      <a:endParaRPr lang="en-US" sz="1100" b="0" cap="none" spc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ylfaen (Body)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C2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a-GE" sz="1100" b="0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ylfaen (Body)"/>
                        </a:rPr>
                        <a:t>2</a:t>
                      </a:r>
                      <a:endParaRPr lang="en-US" sz="1100" b="0" cap="none" spc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ylfaen (Body)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C2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a-GE" sz="1100" b="1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39</a:t>
                      </a:r>
                      <a:endParaRPr lang="en-US" sz="1100" b="1" cap="none" spc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C2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272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a-GE" sz="900" cap="none" spc="0" dirty="0" smtClean="0">
                          <a:ln>
                            <a:noFill/>
                          </a:ln>
                          <a:effectLst/>
                        </a:rPr>
                        <a:t>ნაპოვნია გარდაცვლილი</a:t>
                      </a:r>
                      <a:endParaRPr lang="en-US" sz="900" cap="none" spc="0" dirty="0" smtClean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b="1" cap="none" spc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C2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a-GE" sz="1100" b="0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ylfaen (Body)"/>
                        </a:rPr>
                        <a:t>0</a:t>
                      </a:r>
                      <a:endParaRPr lang="en-US" sz="1100" b="0" cap="none" spc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ylfaen (Body)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C2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a-GE" sz="1100" b="0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ylfaen (Body)"/>
                        </a:rPr>
                        <a:t>1</a:t>
                      </a:r>
                      <a:endParaRPr lang="en-US" sz="1100" b="0" cap="none" spc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ylfaen (Body)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C2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a-GE" sz="1100" b="0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ylfaen (Body)"/>
                        </a:rPr>
                        <a:t>2</a:t>
                      </a:r>
                      <a:endParaRPr lang="en-US" sz="1100" b="0" cap="none" spc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ylfaen (Body)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C2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a-GE" sz="1100" b="0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ylfaen (Body)"/>
                        </a:rPr>
                        <a:t>0</a:t>
                      </a:r>
                      <a:endParaRPr lang="en-US" sz="1100" b="0" cap="none" spc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ylfaen (Body)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C2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a-GE" sz="1100" b="0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ylfaen (Body)"/>
                        </a:rPr>
                        <a:t>4</a:t>
                      </a:r>
                      <a:endParaRPr lang="en-US" sz="1100" b="0" cap="none" spc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ylfaen (Body)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C2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a-GE" sz="1100" b="1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7</a:t>
                      </a:r>
                      <a:endParaRPr lang="en-US" sz="1100" b="1" cap="none" spc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C2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368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a-GE" sz="900" cap="none" spc="0" dirty="0" smtClean="0">
                          <a:ln>
                            <a:noFill/>
                          </a:ln>
                          <a:effectLst/>
                        </a:rPr>
                        <a:t>სასამართლომ ცნო გარდაცვლილად</a:t>
                      </a:r>
                      <a:endParaRPr lang="en-US" sz="900" b="1" cap="none" spc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C2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a-GE" sz="1100" b="0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ylfaen (Body)"/>
                        </a:rPr>
                        <a:t>0</a:t>
                      </a:r>
                      <a:endParaRPr lang="en-US" sz="1100" b="0" cap="none" spc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ylfaen (Body)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C2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a-GE" sz="1100" b="0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ylfaen (Body)"/>
                        </a:rPr>
                        <a:t>0</a:t>
                      </a:r>
                      <a:endParaRPr lang="en-US" sz="1100" b="0" cap="none" spc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ylfaen (Body)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C2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a-GE" sz="1100" b="0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ylfaen (Body)"/>
                        </a:rPr>
                        <a:t>0</a:t>
                      </a:r>
                      <a:endParaRPr lang="en-US" sz="1100" b="0" cap="none" spc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ylfaen (Body)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C2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a-GE" sz="1100" b="0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ylfaen (Body)"/>
                        </a:rPr>
                        <a:t>0</a:t>
                      </a:r>
                      <a:endParaRPr lang="en-US" sz="1100" b="0" cap="none" spc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ylfaen (Body)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C2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a-GE" sz="1100" b="0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ylfaen (Body)"/>
                        </a:rPr>
                        <a:t>0</a:t>
                      </a:r>
                      <a:endParaRPr lang="en-US" sz="1100" b="0" cap="none" spc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ylfaen (Body)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C2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a-GE" sz="1100" b="1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en-US" sz="1100" b="1" cap="none" spc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C2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398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a-GE" sz="900" cap="none" spc="0" dirty="0" smtClean="0">
                          <a:ln>
                            <a:noFill/>
                          </a:ln>
                          <a:effectLst/>
                        </a:rPr>
                        <a:t>დარჩა</a:t>
                      </a:r>
                      <a:r>
                        <a:rPr lang="ka-GE" sz="900" cap="none" spc="0" baseline="0" dirty="0" smtClean="0">
                          <a:ln>
                            <a:noFill/>
                          </a:ln>
                          <a:effectLst/>
                        </a:rPr>
                        <a:t> მოსაძებნი</a:t>
                      </a:r>
                      <a:endParaRPr lang="en-US" sz="900" b="1" cap="none" spc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C2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a-GE" sz="1100" b="0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ylfaen (Body)"/>
                        </a:rPr>
                        <a:t>2</a:t>
                      </a:r>
                      <a:endParaRPr lang="en-US" sz="1100" b="0" cap="none" spc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ylfaen (Body)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C2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a-GE" sz="1100" b="0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ylfaen (Body)"/>
                        </a:rPr>
                        <a:t>2</a:t>
                      </a:r>
                      <a:endParaRPr lang="en-US" sz="1100" b="0" cap="none" spc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ylfaen (Body)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C2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a-GE" sz="1100" b="0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ylfaen (Body)"/>
                        </a:rPr>
                        <a:t>10</a:t>
                      </a:r>
                      <a:endParaRPr lang="en-US" sz="1100" b="0" cap="none" spc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ylfaen (Body)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C2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a-GE" sz="1100" b="0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ylfaen (Body)"/>
                        </a:rPr>
                        <a:t>10</a:t>
                      </a:r>
                      <a:endParaRPr lang="en-US" sz="1100" b="0" cap="none" spc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ylfaen (Body)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C2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a-GE" sz="1100" b="0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ylfaen (Body)"/>
                        </a:rPr>
                        <a:t>4</a:t>
                      </a:r>
                      <a:endParaRPr lang="en-US" sz="1100" b="0" cap="none" spc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ylfaen (Body)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C2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a-GE" sz="1100" b="1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28</a:t>
                      </a:r>
                      <a:endParaRPr lang="en-US" sz="1100" b="1" cap="none" spc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C2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723288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animMotion origin="layout" path="M 1.875E-6 -1.48148E-6 L 0.61367 0.00139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677" y="6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100"/>
                            </p:stCondLst>
                            <p:childTnLst>
                              <p:par>
                                <p:cTn id="8" presetID="14" presetClass="entr" presetSubtype="1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75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3100"/>
                            </p:stCondLst>
                            <p:childTnLst>
                              <p:par>
                                <p:cTn id="12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" dur="7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3850"/>
                            </p:stCondLst>
                            <p:childTnLst>
                              <p:par>
                                <p:cTn id="16" presetID="14" presetClass="entr" presetSubtype="1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75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-48226" y="0"/>
            <a:ext cx="12240226" cy="6900795"/>
            <a:chOff x="-7541874" y="-7838"/>
            <a:chExt cx="12240226" cy="6880769"/>
          </a:xfrm>
          <a:solidFill>
            <a:srgbClr val="E1FFFF"/>
          </a:solidFill>
        </p:grpSpPr>
        <p:sp>
          <p:nvSpPr>
            <p:cNvPr id="37" name="Rectangle 36"/>
            <p:cNvSpPr/>
            <p:nvPr/>
          </p:nvSpPr>
          <p:spPr>
            <a:xfrm>
              <a:off x="-7541874" y="-7838"/>
              <a:ext cx="11651528" cy="6880768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Round Same Side Corner Rectangle 37"/>
            <p:cNvSpPr/>
            <p:nvPr/>
          </p:nvSpPr>
          <p:spPr>
            <a:xfrm rot="5400000">
              <a:off x="3962506" y="6137084"/>
              <a:ext cx="882994" cy="588699"/>
            </a:xfrm>
            <a:prstGeom prst="round2Same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-430398" y="0"/>
            <a:ext cx="12059502" cy="6878760"/>
            <a:chOff x="-7949848" y="22395"/>
            <a:chExt cx="12059502" cy="6858000"/>
          </a:xfrm>
          <a:solidFill>
            <a:srgbClr val="C2EAEA"/>
          </a:solidFill>
        </p:grpSpPr>
        <p:sp>
          <p:nvSpPr>
            <p:cNvPr id="41" name="Rectangle 40"/>
            <p:cNvSpPr/>
            <p:nvPr/>
          </p:nvSpPr>
          <p:spPr>
            <a:xfrm>
              <a:off x="-7949848" y="22395"/>
              <a:ext cx="11512296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1B3D3C"/>
                </a:solidFill>
              </a:endParaRPr>
            </a:p>
          </p:txBody>
        </p:sp>
        <p:sp>
          <p:nvSpPr>
            <p:cNvPr id="42" name="Round Same Side Corner Rectangle 41"/>
            <p:cNvSpPr/>
            <p:nvPr/>
          </p:nvSpPr>
          <p:spPr>
            <a:xfrm rot="5400000">
              <a:off x="3385608" y="5265890"/>
              <a:ext cx="882993" cy="565099"/>
            </a:xfrm>
            <a:prstGeom prst="round2Same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1B3D3C"/>
                </a:solidFill>
              </a:endParaRPr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-8538547" y="0"/>
            <a:ext cx="12100993" cy="6878026"/>
            <a:chOff x="-8538547" y="31400"/>
            <a:chExt cx="12100993" cy="6858000"/>
          </a:xfrm>
          <a:solidFill>
            <a:srgbClr val="A9D5D5"/>
          </a:solidFill>
        </p:grpSpPr>
        <p:sp>
          <p:nvSpPr>
            <p:cNvPr id="45" name="Rectangle 44"/>
            <p:cNvSpPr/>
            <p:nvPr/>
          </p:nvSpPr>
          <p:spPr>
            <a:xfrm>
              <a:off x="-8538547" y="31400"/>
              <a:ext cx="11512296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Round Same Side Corner Rectangle 45"/>
            <p:cNvSpPr/>
            <p:nvPr/>
          </p:nvSpPr>
          <p:spPr>
            <a:xfrm rot="5400000">
              <a:off x="2837983" y="4375015"/>
              <a:ext cx="860226" cy="588701"/>
            </a:xfrm>
            <a:prstGeom prst="round2Same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-9075439" y="0"/>
            <a:ext cx="12096517" cy="6858000"/>
            <a:chOff x="-9102129" y="21754"/>
            <a:chExt cx="12096517" cy="6858000"/>
          </a:xfrm>
          <a:solidFill>
            <a:srgbClr val="8DC0C0"/>
          </a:solidFill>
        </p:grpSpPr>
        <p:sp>
          <p:nvSpPr>
            <p:cNvPr id="15" name="Rectangle 14"/>
            <p:cNvSpPr/>
            <p:nvPr/>
          </p:nvSpPr>
          <p:spPr>
            <a:xfrm>
              <a:off x="-9102129" y="21754"/>
              <a:ext cx="11512296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ound Same Side Corner Rectangle 15"/>
            <p:cNvSpPr/>
            <p:nvPr/>
          </p:nvSpPr>
          <p:spPr>
            <a:xfrm rot="5400000">
              <a:off x="2257744" y="3502607"/>
              <a:ext cx="882993" cy="590295"/>
            </a:xfrm>
            <a:prstGeom prst="round2Same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-9680513" y="0"/>
            <a:ext cx="12100998" cy="6858000"/>
            <a:chOff x="-9680513" y="0"/>
            <a:chExt cx="12100998" cy="6858000"/>
          </a:xfrm>
          <a:solidFill>
            <a:srgbClr val="71ABAB"/>
          </a:solidFill>
        </p:grpSpPr>
        <p:sp>
          <p:nvSpPr>
            <p:cNvPr id="19" name="Rectangle 18"/>
            <p:cNvSpPr/>
            <p:nvPr/>
          </p:nvSpPr>
          <p:spPr>
            <a:xfrm>
              <a:off x="-9680513" y="0"/>
              <a:ext cx="11512296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ound Same Side Corner Rectangle 19"/>
            <p:cNvSpPr/>
            <p:nvPr/>
          </p:nvSpPr>
          <p:spPr>
            <a:xfrm rot="5400000">
              <a:off x="1696022" y="2626972"/>
              <a:ext cx="860226" cy="588701"/>
            </a:xfrm>
            <a:prstGeom prst="round2Same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2" name="Group 21"/>
          <p:cNvGrpSpPr/>
          <p:nvPr/>
        </p:nvGrpSpPr>
        <p:grpSpPr>
          <a:xfrm>
            <a:off x="-10227719" y="20026"/>
            <a:ext cx="12080889" cy="6858000"/>
            <a:chOff x="-10227719" y="20026"/>
            <a:chExt cx="12080889" cy="6858000"/>
          </a:xfrm>
          <a:solidFill>
            <a:srgbClr val="559696"/>
          </a:solidFill>
        </p:grpSpPr>
        <p:sp>
          <p:nvSpPr>
            <p:cNvPr id="23" name="Rectangle 22"/>
            <p:cNvSpPr/>
            <p:nvPr/>
          </p:nvSpPr>
          <p:spPr>
            <a:xfrm>
              <a:off x="-10227719" y="20026"/>
              <a:ext cx="11512296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ound Same Side Corner Rectangle 23"/>
            <p:cNvSpPr/>
            <p:nvPr/>
          </p:nvSpPr>
          <p:spPr>
            <a:xfrm rot="5400000">
              <a:off x="1115578" y="1752976"/>
              <a:ext cx="882992" cy="592192"/>
            </a:xfrm>
            <a:prstGeom prst="round2Same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5" name="Group 24"/>
          <p:cNvGrpSpPr/>
          <p:nvPr/>
        </p:nvGrpSpPr>
        <p:grpSpPr>
          <a:xfrm>
            <a:off x="-10801616" y="10380"/>
            <a:ext cx="12100997" cy="6858000"/>
            <a:chOff x="-10816421" y="18298"/>
            <a:chExt cx="12100997" cy="6858000"/>
          </a:xfrm>
          <a:solidFill>
            <a:srgbClr val="398181"/>
          </a:solidFill>
        </p:grpSpPr>
        <p:sp>
          <p:nvSpPr>
            <p:cNvPr id="54" name="Rectangle 53"/>
            <p:cNvSpPr/>
            <p:nvPr/>
          </p:nvSpPr>
          <p:spPr>
            <a:xfrm>
              <a:off x="-10816421" y="18298"/>
              <a:ext cx="11512296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Round Same Side Corner Rectangle 54"/>
            <p:cNvSpPr/>
            <p:nvPr/>
          </p:nvSpPr>
          <p:spPr>
            <a:xfrm rot="5400000">
              <a:off x="560113" y="882470"/>
              <a:ext cx="860226" cy="588701"/>
            </a:xfrm>
            <a:prstGeom prst="round2Same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6" name="Group 25"/>
          <p:cNvGrpSpPr/>
          <p:nvPr/>
        </p:nvGrpSpPr>
        <p:grpSpPr>
          <a:xfrm>
            <a:off x="-11372733" y="3556"/>
            <a:ext cx="12100994" cy="6866552"/>
            <a:chOff x="-11372733" y="3556"/>
            <a:chExt cx="12100994" cy="6866552"/>
          </a:xfrm>
          <a:solidFill>
            <a:srgbClr val="005353"/>
          </a:solidFill>
        </p:grpSpPr>
        <p:sp>
          <p:nvSpPr>
            <p:cNvPr id="60" name="Rectangle 59"/>
            <p:cNvSpPr/>
            <p:nvPr/>
          </p:nvSpPr>
          <p:spPr>
            <a:xfrm>
              <a:off x="-11372733" y="12108"/>
              <a:ext cx="11512296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Round Same Side Corner Rectangle 60"/>
            <p:cNvSpPr/>
            <p:nvPr/>
          </p:nvSpPr>
          <p:spPr>
            <a:xfrm rot="5400000">
              <a:off x="66293" y="76823"/>
              <a:ext cx="735235" cy="588701"/>
            </a:xfrm>
            <a:prstGeom prst="round2Same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8" name="Rectangle 27"/>
          <p:cNvSpPr/>
          <p:nvPr/>
        </p:nvSpPr>
        <p:spPr>
          <a:xfrm>
            <a:off x="2772964" y="199273"/>
            <a:ext cx="7481179" cy="6155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a-GE" sz="1200" b="1" dirty="0" smtClean="0">
                <a:solidFill>
                  <a:srgbClr val="1B3D3C"/>
                </a:solidFill>
              </a:rPr>
              <a:t>უგზო-უკვლოდ დაკარგულთა სტატისტიკა გენდერის და არასრულწლოვნების მიხედვით </a:t>
            </a:r>
          </a:p>
          <a:p>
            <a:pPr algn="ctr"/>
            <a:r>
              <a:rPr lang="ka-GE" sz="1000" b="1" dirty="0" smtClean="0">
                <a:solidFill>
                  <a:srgbClr val="1B3D3C"/>
                </a:solidFill>
              </a:rPr>
              <a:t> (</a:t>
            </a:r>
            <a:r>
              <a:rPr lang="en-US" sz="1000" b="1" dirty="0" smtClean="0">
                <a:solidFill>
                  <a:srgbClr val="1B3D3C"/>
                </a:solidFill>
                <a:latin typeface="Sylfaen (Body)"/>
              </a:rPr>
              <a:t>01.01.1973</a:t>
            </a:r>
            <a:r>
              <a:rPr lang="ka-GE" sz="1000" b="1" dirty="0" smtClean="0">
                <a:solidFill>
                  <a:srgbClr val="1B3D3C"/>
                </a:solidFill>
                <a:latin typeface="Sylfaen (Body)"/>
              </a:rPr>
              <a:t> – </a:t>
            </a:r>
            <a:r>
              <a:rPr lang="en-US" sz="1000" b="1" dirty="0" smtClean="0">
                <a:solidFill>
                  <a:srgbClr val="1B3D3C"/>
                </a:solidFill>
                <a:latin typeface="Sylfaen (Body)"/>
              </a:rPr>
              <a:t>3</a:t>
            </a:r>
            <a:r>
              <a:rPr lang="ka-GE" sz="1000" b="1" dirty="0" smtClean="0">
                <a:solidFill>
                  <a:srgbClr val="1B3D3C"/>
                </a:solidFill>
                <a:latin typeface="Sylfaen (Body)"/>
              </a:rPr>
              <a:t>0</a:t>
            </a:r>
            <a:r>
              <a:rPr lang="en-US" sz="1000" b="1" dirty="0" smtClean="0">
                <a:solidFill>
                  <a:srgbClr val="1B3D3C"/>
                </a:solidFill>
                <a:latin typeface="Sylfaen (Body)"/>
              </a:rPr>
              <a:t>.0</a:t>
            </a:r>
            <a:r>
              <a:rPr lang="ka-GE" sz="1000" b="1" dirty="0" smtClean="0">
                <a:solidFill>
                  <a:srgbClr val="1B3D3C"/>
                </a:solidFill>
                <a:latin typeface="Sylfaen (Body)"/>
              </a:rPr>
              <a:t>6</a:t>
            </a:r>
            <a:r>
              <a:rPr lang="en-US" sz="1000" b="1" dirty="0" smtClean="0">
                <a:solidFill>
                  <a:srgbClr val="1B3D3C"/>
                </a:solidFill>
                <a:latin typeface="Sylfaen (Body)"/>
              </a:rPr>
              <a:t>.202</a:t>
            </a:r>
            <a:r>
              <a:rPr lang="ka-GE" sz="1000" b="1" dirty="0" smtClean="0">
                <a:solidFill>
                  <a:srgbClr val="1B3D3C"/>
                </a:solidFill>
                <a:latin typeface="Sylfaen (Body)"/>
              </a:rPr>
              <a:t>3</a:t>
            </a:r>
            <a:r>
              <a:rPr lang="en-US" sz="1000" b="1" dirty="0" smtClean="0">
                <a:solidFill>
                  <a:srgbClr val="1B3D3C"/>
                </a:solidFill>
                <a:latin typeface="Sylfaen (Body)"/>
              </a:rPr>
              <a:t> </a:t>
            </a:r>
            <a:r>
              <a:rPr lang="ka-GE" sz="1000" b="1" dirty="0" smtClean="0">
                <a:solidFill>
                  <a:srgbClr val="1B3D3C"/>
                </a:solidFill>
                <a:latin typeface="Sylfaen (Body)"/>
              </a:rPr>
              <a:t>წწ</a:t>
            </a:r>
            <a:r>
              <a:rPr lang="ka-GE" sz="1000" b="1" dirty="0" smtClean="0">
                <a:solidFill>
                  <a:srgbClr val="1B3D3C"/>
                </a:solidFill>
              </a:rPr>
              <a:t>)</a:t>
            </a:r>
            <a:endParaRPr lang="en-US" sz="1000" dirty="0">
              <a:solidFill>
                <a:srgbClr val="1B3D3C"/>
              </a:solidFill>
            </a:endParaRPr>
          </a:p>
          <a:p>
            <a:pPr algn="ctr"/>
            <a:endParaRPr lang="en-US" sz="1200" b="1" dirty="0">
              <a:solidFill>
                <a:srgbClr val="1B3D3C"/>
              </a:solidFill>
              <a:latin typeface="LiteratMT_n" panose="020B7200000000000000" pitchFamily="34" charset="0"/>
            </a:endParaRPr>
          </a:p>
        </p:txBody>
      </p:sp>
      <p:graphicFrame>
        <p:nvGraphicFramePr>
          <p:cNvPr id="31" name="Table 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0875213"/>
              </p:ext>
            </p:extLst>
          </p:nvPr>
        </p:nvGraphicFramePr>
        <p:xfrm>
          <a:off x="3186329" y="3446666"/>
          <a:ext cx="7020953" cy="3337560"/>
        </p:xfrm>
        <a:graphic>
          <a:graphicData uri="http://schemas.openxmlformats.org/drawingml/2006/table">
            <a:tbl>
              <a:tblPr firstRow="1" bandRow="1">
                <a:effectLst>
                  <a:outerShdw blurRad="76200" dir="18900000" sy="23000" kx="-1200000" algn="bl" rotWithShape="0">
                    <a:prstClr val="black">
                      <a:alpha val="20000"/>
                    </a:prstClr>
                  </a:outerShdw>
                </a:effectLst>
                <a:tableStyleId>{5940675A-B579-460E-94D1-54222C63F5DA}</a:tableStyleId>
              </a:tblPr>
              <a:tblGrid>
                <a:gridCol w="155480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4478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4478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4478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814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5034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48246">
                <a:tc>
                  <a:txBody>
                    <a:bodyPr/>
                    <a:lstStyle/>
                    <a:p>
                      <a:pPr algn="ctr"/>
                      <a:endParaRPr lang="ka-GE" sz="800" b="0" dirty="0" smtClean="0">
                        <a:effectLst/>
                      </a:endParaRPr>
                    </a:p>
                    <a:p>
                      <a:pPr algn="ctr"/>
                      <a:endParaRPr lang="ka-GE" sz="800" b="0" dirty="0" smtClean="0">
                        <a:effectLst/>
                      </a:endParaRPr>
                    </a:p>
                    <a:p>
                      <a:pPr algn="ctr"/>
                      <a:r>
                        <a:rPr lang="ka-GE" sz="800" b="1" dirty="0" smtClean="0">
                          <a:effectLst/>
                        </a:rPr>
                        <a:t>რეგიონი     </a:t>
                      </a:r>
                      <a:r>
                        <a:rPr lang="ka-GE" sz="800" b="0" dirty="0" smtClean="0">
                          <a:effectLst/>
                        </a:rPr>
                        <a:t>                                    </a:t>
                      </a:r>
                      <a:endParaRPr lang="en-US" sz="800" b="0" dirty="0">
                        <a:solidFill>
                          <a:srgbClr val="1B3D3C"/>
                        </a:solidFill>
                        <a:effectLst/>
                      </a:endParaRPr>
                    </a:p>
                  </a:txBody>
                  <a:tcPr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a-GE" sz="800" b="1" dirty="0" smtClean="0">
                          <a:solidFill>
                            <a:srgbClr val="1B3D3C"/>
                          </a:solidFill>
                          <a:effectLst/>
                        </a:rPr>
                        <a:t>ნაშთი</a:t>
                      </a:r>
                      <a:endParaRPr lang="en-US" sz="800" b="1" dirty="0" smtClean="0">
                        <a:solidFill>
                          <a:srgbClr val="1B3D3C"/>
                        </a:solidFill>
                        <a:effectLst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700" b="0" dirty="0" smtClean="0">
                          <a:effectLst/>
                          <a:latin typeface="Sylfaen (Body)"/>
                        </a:rPr>
                        <a:t>(01.01.1973 -  </a:t>
                      </a:r>
                      <a:r>
                        <a:rPr lang="ka-GE" sz="700" b="0" dirty="0" smtClean="0">
                          <a:effectLst/>
                          <a:latin typeface="Sylfaen (Body)"/>
                        </a:rPr>
                        <a:t>31.12.2022</a:t>
                      </a:r>
                      <a:r>
                        <a:rPr lang="en-US" sz="700" b="0" baseline="0" dirty="0" smtClean="0">
                          <a:effectLst/>
                          <a:latin typeface="Sylfaen (Body)"/>
                        </a:rPr>
                        <a:t> </a:t>
                      </a:r>
                      <a:r>
                        <a:rPr lang="ka-GE" sz="700" b="0" dirty="0" smtClean="0">
                          <a:solidFill>
                            <a:srgbClr val="1B3D3C"/>
                          </a:solidFill>
                          <a:effectLst/>
                        </a:rPr>
                        <a:t>პერიოდში</a:t>
                      </a:r>
                      <a:r>
                        <a:rPr lang="ka-GE" sz="700" b="0" dirty="0" smtClean="0">
                          <a:solidFill>
                            <a:schemeClr val="tx1"/>
                          </a:solidFill>
                          <a:effectLst/>
                        </a:rPr>
                        <a:t>)</a:t>
                      </a:r>
                      <a:endParaRPr lang="en-US" sz="700" b="0" dirty="0">
                        <a:solidFill>
                          <a:srgbClr val="1B3D3C"/>
                        </a:solidFill>
                        <a:effectLst/>
                      </a:endParaRPr>
                    </a:p>
                  </a:txBody>
                  <a:tcPr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a-GE" sz="800" b="1" dirty="0" smtClean="0">
                          <a:solidFill>
                            <a:srgbClr val="1B3D3C"/>
                          </a:solidFill>
                          <a:effectLst/>
                        </a:rPr>
                        <a:t>მოიძებნა ნაშთიდან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a-GE" sz="700" b="0" dirty="0" smtClean="0">
                          <a:effectLst/>
                          <a:latin typeface="Sylfaen (Body)"/>
                        </a:rPr>
                        <a:t>(01.01.2023  - </a:t>
                      </a:r>
                      <a:r>
                        <a:rPr lang="en-US" sz="700" b="0" dirty="0" smtClean="0">
                          <a:effectLst/>
                          <a:latin typeface="Sylfaen (Body)"/>
                        </a:rPr>
                        <a:t>3</a:t>
                      </a:r>
                      <a:r>
                        <a:rPr lang="ka-GE" sz="700" b="0" dirty="0" smtClean="0">
                          <a:effectLst/>
                          <a:latin typeface="Sylfaen (Body)"/>
                        </a:rPr>
                        <a:t>0</a:t>
                      </a:r>
                      <a:r>
                        <a:rPr lang="en-US" sz="700" b="0" dirty="0" smtClean="0">
                          <a:effectLst/>
                          <a:latin typeface="Sylfaen (Body)"/>
                        </a:rPr>
                        <a:t>.0</a:t>
                      </a:r>
                      <a:r>
                        <a:rPr lang="ka-GE" sz="700" b="0" dirty="0" smtClean="0">
                          <a:effectLst/>
                          <a:latin typeface="Sylfaen (Body)"/>
                        </a:rPr>
                        <a:t>6</a:t>
                      </a:r>
                      <a:r>
                        <a:rPr lang="en-US" sz="700" b="0" dirty="0" smtClean="0">
                          <a:effectLst/>
                          <a:latin typeface="Sylfaen (Body)"/>
                        </a:rPr>
                        <a:t>.20</a:t>
                      </a:r>
                      <a:r>
                        <a:rPr lang="ka-GE" sz="700" b="0" dirty="0" smtClean="0">
                          <a:effectLst/>
                          <a:latin typeface="Sylfaen (Body)"/>
                        </a:rPr>
                        <a:t>23 პერიოდში)</a:t>
                      </a:r>
                      <a:endParaRPr lang="en-US" sz="700" b="0" dirty="0">
                        <a:solidFill>
                          <a:srgbClr val="1B3D3C"/>
                        </a:solidFill>
                        <a:effectLst/>
                        <a:latin typeface="Sylfaen (Body)"/>
                      </a:endParaRPr>
                    </a:p>
                  </a:txBody>
                  <a:tcPr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800" b="1" dirty="0" smtClean="0">
                          <a:effectLst/>
                        </a:rPr>
                        <a:t>დაი5არგა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a-GE" sz="700" b="0" dirty="0" smtClean="0">
                          <a:effectLst/>
                          <a:latin typeface="Sylfaen (Body)"/>
                        </a:rPr>
                        <a:t>(01.01.2023  - </a:t>
                      </a:r>
                      <a:r>
                        <a:rPr lang="en-US" sz="700" b="0" dirty="0" smtClean="0">
                          <a:latin typeface="Sylfaen (Body)"/>
                        </a:rPr>
                        <a:t>3</a:t>
                      </a:r>
                      <a:r>
                        <a:rPr lang="ka-GE" sz="700" b="0" dirty="0" smtClean="0">
                          <a:latin typeface="Sylfaen (Body)"/>
                        </a:rPr>
                        <a:t>0</a:t>
                      </a:r>
                      <a:r>
                        <a:rPr lang="en-US" sz="700" b="0" dirty="0" smtClean="0">
                          <a:latin typeface="Sylfaen (Body)"/>
                        </a:rPr>
                        <a:t>.0</a:t>
                      </a:r>
                      <a:r>
                        <a:rPr lang="ka-GE" sz="700" b="0" dirty="0" smtClean="0">
                          <a:latin typeface="Sylfaen (Body)"/>
                        </a:rPr>
                        <a:t>6</a:t>
                      </a:r>
                      <a:r>
                        <a:rPr lang="en-US" sz="700" b="0" dirty="0" smtClean="0">
                          <a:latin typeface="Sylfaen (Body)"/>
                        </a:rPr>
                        <a:t>.20</a:t>
                      </a:r>
                      <a:r>
                        <a:rPr lang="ka-GE" sz="700" b="0" dirty="0" smtClean="0">
                          <a:latin typeface="Sylfaen (Body)"/>
                        </a:rPr>
                        <a:t>23</a:t>
                      </a:r>
                      <a:r>
                        <a:rPr lang="ka-GE" sz="700" b="0" dirty="0" smtClean="0">
                          <a:effectLst/>
                          <a:latin typeface="Sylfaen (Body)"/>
                        </a:rPr>
                        <a:t> პერიოდში)</a:t>
                      </a:r>
                      <a:endParaRPr lang="en-US" sz="700" b="0" dirty="0">
                        <a:solidFill>
                          <a:srgbClr val="1B3D3C"/>
                        </a:solidFill>
                        <a:effectLst/>
                        <a:latin typeface="Sylfaen (Body)"/>
                      </a:endParaRPr>
                    </a:p>
                  </a:txBody>
                  <a:tcPr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800" b="1" dirty="0" smtClean="0">
                          <a:effectLst/>
                        </a:rPr>
                        <a:t>მოიძებნა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a-GE" sz="700" b="0" dirty="0" smtClean="0">
                          <a:effectLst/>
                          <a:latin typeface="Sylfaen (Body)"/>
                        </a:rPr>
                        <a:t>(01.01.2023  - </a:t>
                      </a:r>
                      <a:r>
                        <a:rPr lang="en-US" sz="700" b="0" dirty="0" smtClean="0">
                          <a:latin typeface="Sylfaen (Body)"/>
                        </a:rPr>
                        <a:t>3</a:t>
                      </a:r>
                      <a:r>
                        <a:rPr lang="ka-GE" sz="700" b="0" dirty="0" smtClean="0">
                          <a:latin typeface="Sylfaen (Body)"/>
                        </a:rPr>
                        <a:t>0</a:t>
                      </a:r>
                      <a:r>
                        <a:rPr lang="en-US" sz="700" b="0" dirty="0" smtClean="0">
                          <a:latin typeface="Sylfaen (Body)"/>
                        </a:rPr>
                        <a:t>.0</a:t>
                      </a:r>
                      <a:r>
                        <a:rPr lang="ka-GE" sz="700" b="0" dirty="0" smtClean="0">
                          <a:latin typeface="Sylfaen (Body)"/>
                        </a:rPr>
                        <a:t>6</a:t>
                      </a:r>
                      <a:r>
                        <a:rPr lang="en-US" sz="700" b="0" dirty="0" smtClean="0">
                          <a:latin typeface="Sylfaen (Body)"/>
                        </a:rPr>
                        <a:t>.20</a:t>
                      </a:r>
                      <a:r>
                        <a:rPr lang="ka-GE" sz="700" b="0" dirty="0" smtClean="0">
                          <a:latin typeface="Sylfaen (Body)"/>
                        </a:rPr>
                        <a:t>23</a:t>
                      </a:r>
                      <a:r>
                        <a:rPr lang="ka-GE" sz="700" b="0" dirty="0" smtClean="0">
                          <a:effectLst/>
                          <a:latin typeface="Sylfaen (Body)"/>
                        </a:rPr>
                        <a:t>  </a:t>
                      </a:r>
                      <a:r>
                        <a:rPr lang="ka-GE" sz="700" b="0" dirty="0" smtClean="0">
                          <a:effectLst/>
                        </a:rPr>
                        <a:t>პერიოდში დაკარგულთაგან)</a:t>
                      </a:r>
                      <a:endParaRPr lang="en-US" sz="700" b="0" dirty="0">
                        <a:solidFill>
                          <a:srgbClr val="1B3D3C"/>
                        </a:solidFill>
                        <a:effectLst/>
                      </a:endParaRPr>
                    </a:p>
                  </a:txBody>
                  <a:tcPr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ka-GE" sz="800" b="0" dirty="0" smtClean="0">
                        <a:effectLst/>
                      </a:endParaRPr>
                    </a:p>
                    <a:p>
                      <a:pPr algn="ctr"/>
                      <a:endParaRPr lang="ka-GE" sz="800" b="0" dirty="0" smtClean="0">
                        <a:effectLst/>
                      </a:endParaRPr>
                    </a:p>
                    <a:p>
                      <a:pPr algn="ctr"/>
                      <a:r>
                        <a:rPr lang="ka-GE" sz="800" b="1" dirty="0" smtClean="0">
                          <a:effectLst/>
                        </a:rPr>
                        <a:t>დარჩა მოსაძებნი</a:t>
                      </a:r>
                      <a:endParaRPr lang="en-US" sz="800" b="1" dirty="0">
                        <a:solidFill>
                          <a:srgbClr val="1B3D3C"/>
                        </a:solidFill>
                        <a:effectLst/>
                      </a:endParaRPr>
                    </a:p>
                  </a:txBody>
                  <a:tcPr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1040">
                <a:tc>
                  <a:txBody>
                    <a:bodyPr/>
                    <a:lstStyle/>
                    <a:p>
                      <a:pPr algn="ctr"/>
                      <a:r>
                        <a:rPr lang="ka-GE" sz="800" dirty="0" smtClean="0">
                          <a:effectLst/>
                        </a:rPr>
                        <a:t>თბილისი</a:t>
                      </a:r>
                      <a:endParaRPr lang="en-US" sz="800" dirty="0">
                        <a:solidFill>
                          <a:srgbClr val="1B3D3C"/>
                        </a:solidFill>
                        <a:effectLst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800" dirty="0" smtClean="0">
                          <a:solidFill>
                            <a:srgbClr val="1B3D3C"/>
                          </a:solidFill>
                          <a:effectLst/>
                          <a:latin typeface="Sylfaen (Body)"/>
                        </a:rPr>
                        <a:t>12</a:t>
                      </a:r>
                      <a:endParaRPr lang="en-US" sz="800" dirty="0">
                        <a:solidFill>
                          <a:srgbClr val="1B3D3C"/>
                        </a:solidFill>
                        <a:effectLst/>
                        <a:latin typeface="Sylfaen (Body)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800" dirty="0" smtClean="0">
                          <a:solidFill>
                            <a:srgbClr val="1B3D3C"/>
                          </a:solidFill>
                          <a:effectLst/>
                          <a:latin typeface="Sylfaen (Body)"/>
                        </a:rPr>
                        <a:t>0</a:t>
                      </a:r>
                      <a:endParaRPr lang="en-US" sz="800" dirty="0">
                        <a:solidFill>
                          <a:srgbClr val="1B3D3C"/>
                        </a:solidFill>
                        <a:effectLst/>
                        <a:latin typeface="Sylfaen (Body)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800" dirty="0" smtClean="0">
                          <a:solidFill>
                            <a:srgbClr val="1B3D3C"/>
                          </a:solidFill>
                          <a:effectLst/>
                          <a:latin typeface="Sylfaen (Body)"/>
                        </a:rPr>
                        <a:t>1</a:t>
                      </a:r>
                      <a:endParaRPr lang="en-US" sz="800" dirty="0">
                        <a:solidFill>
                          <a:srgbClr val="1B3D3C"/>
                        </a:solidFill>
                        <a:effectLst/>
                        <a:latin typeface="Sylfaen (Body)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800" dirty="0" smtClean="0">
                          <a:solidFill>
                            <a:srgbClr val="1B3D3C"/>
                          </a:solidFill>
                          <a:effectLst/>
                          <a:latin typeface="Sylfaen (Body)"/>
                        </a:rPr>
                        <a:t>0</a:t>
                      </a:r>
                      <a:endParaRPr lang="en-US" sz="800" dirty="0">
                        <a:solidFill>
                          <a:srgbClr val="1B3D3C"/>
                        </a:solidFill>
                        <a:effectLst/>
                        <a:latin typeface="Sylfaen (Body)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800" dirty="0" smtClean="0">
                          <a:solidFill>
                            <a:srgbClr val="1B3D3C"/>
                          </a:solidFill>
                          <a:effectLst/>
                          <a:latin typeface="Sylfaen (Body)"/>
                        </a:rPr>
                        <a:t>13</a:t>
                      </a:r>
                      <a:endParaRPr lang="en-US" sz="800" dirty="0">
                        <a:solidFill>
                          <a:srgbClr val="1B3D3C"/>
                        </a:solidFill>
                        <a:effectLst/>
                        <a:latin typeface="Sylfaen (Body)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1040">
                <a:tc>
                  <a:txBody>
                    <a:bodyPr/>
                    <a:lstStyle/>
                    <a:p>
                      <a:pPr algn="ctr"/>
                      <a:r>
                        <a:rPr lang="ka-GE" sz="800" dirty="0" smtClean="0">
                          <a:effectLst/>
                        </a:rPr>
                        <a:t>ქვემო ქართლი</a:t>
                      </a:r>
                      <a:endParaRPr lang="en-US" sz="800" dirty="0">
                        <a:solidFill>
                          <a:srgbClr val="1B3D3C"/>
                        </a:solidFill>
                        <a:effectLst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800" dirty="0" smtClean="0">
                          <a:solidFill>
                            <a:srgbClr val="1B3D3C"/>
                          </a:solidFill>
                          <a:effectLst/>
                          <a:latin typeface="Sylfaen (Body)"/>
                        </a:rPr>
                        <a:t>1</a:t>
                      </a:r>
                      <a:endParaRPr lang="en-US" sz="800" dirty="0">
                        <a:solidFill>
                          <a:srgbClr val="1B3D3C"/>
                        </a:solidFill>
                        <a:effectLst/>
                        <a:latin typeface="Sylfaen (Body)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800" dirty="0" smtClean="0">
                          <a:solidFill>
                            <a:srgbClr val="1B3D3C"/>
                          </a:solidFill>
                          <a:effectLst/>
                          <a:latin typeface="Sylfaen (Body)"/>
                        </a:rPr>
                        <a:t>0</a:t>
                      </a:r>
                      <a:endParaRPr lang="en-US" sz="800" dirty="0">
                        <a:solidFill>
                          <a:srgbClr val="1B3D3C"/>
                        </a:solidFill>
                        <a:effectLst/>
                        <a:latin typeface="Sylfaen (Body)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800" dirty="0" smtClean="0">
                          <a:solidFill>
                            <a:srgbClr val="1B3D3C"/>
                          </a:solidFill>
                          <a:effectLst/>
                          <a:latin typeface="Sylfaen (Body)"/>
                        </a:rPr>
                        <a:t>0</a:t>
                      </a:r>
                      <a:endParaRPr lang="en-US" sz="800" dirty="0">
                        <a:solidFill>
                          <a:srgbClr val="1B3D3C"/>
                        </a:solidFill>
                        <a:effectLst/>
                        <a:latin typeface="Sylfaen (Body)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800" dirty="0" smtClean="0">
                          <a:solidFill>
                            <a:srgbClr val="1B3D3C"/>
                          </a:solidFill>
                          <a:effectLst/>
                          <a:latin typeface="Sylfaen (Body)"/>
                        </a:rPr>
                        <a:t>0</a:t>
                      </a:r>
                      <a:endParaRPr lang="en-US" sz="800" dirty="0">
                        <a:solidFill>
                          <a:srgbClr val="1B3D3C"/>
                        </a:solidFill>
                        <a:effectLst/>
                        <a:latin typeface="Sylfaen (Body)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800" dirty="0" smtClean="0">
                          <a:solidFill>
                            <a:srgbClr val="1B3D3C"/>
                          </a:solidFill>
                          <a:effectLst/>
                          <a:latin typeface="Sylfaen (Body)"/>
                        </a:rPr>
                        <a:t>1</a:t>
                      </a:r>
                      <a:endParaRPr lang="en-US" sz="800" dirty="0">
                        <a:solidFill>
                          <a:srgbClr val="1B3D3C"/>
                        </a:solidFill>
                        <a:effectLst/>
                        <a:latin typeface="Sylfaen (Body)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1040">
                <a:tc>
                  <a:txBody>
                    <a:bodyPr/>
                    <a:lstStyle/>
                    <a:p>
                      <a:pPr algn="ctr"/>
                      <a:r>
                        <a:rPr lang="ka-GE" sz="800" dirty="0" smtClean="0">
                          <a:effectLst/>
                        </a:rPr>
                        <a:t>კახეთი</a:t>
                      </a:r>
                      <a:endParaRPr lang="en-US" sz="800" dirty="0">
                        <a:solidFill>
                          <a:srgbClr val="1B3D3C"/>
                        </a:solidFill>
                        <a:effectLst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800" dirty="0" smtClean="0">
                          <a:solidFill>
                            <a:srgbClr val="1B3D3C"/>
                          </a:solidFill>
                          <a:effectLst/>
                          <a:latin typeface="Sylfaen (Body)"/>
                        </a:rPr>
                        <a:t>3</a:t>
                      </a:r>
                      <a:endParaRPr lang="en-US" sz="800" dirty="0">
                        <a:solidFill>
                          <a:srgbClr val="1B3D3C"/>
                        </a:solidFill>
                        <a:effectLst/>
                        <a:latin typeface="Sylfaen (Body)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800" dirty="0" smtClean="0">
                          <a:solidFill>
                            <a:srgbClr val="1B3D3C"/>
                          </a:solidFill>
                          <a:effectLst/>
                          <a:latin typeface="Sylfaen (Body)"/>
                        </a:rPr>
                        <a:t>0</a:t>
                      </a:r>
                      <a:endParaRPr lang="en-US" sz="800" dirty="0">
                        <a:solidFill>
                          <a:srgbClr val="1B3D3C"/>
                        </a:solidFill>
                        <a:effectLst/>
                        <a:latin typeface="Sylfaen (Body)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800" dirty="0" smtClean="0">
                          <a:solidFill>
                            <a:srgbClr val="1B3D3C"/>
                          </a:solidFill>
                          <a:effectLst/>
                          <a:latin typeface="Sylfaen (Body)"/>
                        </a:rPr>
                        <a:t>2</a:t>
                      </a:r>
                      <a:endParaRPr lang="en-US" sz="800" dirty="0">
                        <a:solidFill>
                          <a:srgbClr val="1B3D3C"/>
                        </a:solidFill>
                        <a:effectLst/>
                        <a:latin typeface="Sylfaen (Body)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800" dirty="0" smtClean="0">
                          <a:solidFill>
                            <a:srgbClr val="1B3D3C"/>
                          </a:solidFill>
                          <a:effectLst/>
                          <a:latin typeface="Sylfaen (Body)"/>
                        </a:rPr>
                        <a:t>2</a:t>
                      </a:r>
                      <a:endParaRPr lang="en-US" sz="800" dirty="0">
                        <a:solidFill>
                          <a:srgbClr val="1B3D3C"/>
                        </a:solidFill>
                        <a:effectLst/>
                        <a:latin typeface="Sylfaen (Body)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800" dirty="0" smtClean="0">
                          <a:solidFill>
                            <a:srgbClr val="1B3D3C"/>
                          </a:solidFill>
                          <a:effectLst/>
                          <a:latin typeface="Sylfaen (Body)"/>
                        </a:rPr>
                        <a:t>3</a:t>
                      </a:r>
                      <a:endParaRPr lang="en-US" sz="800" dirty="0">
                        <a:solidFill>
                          <a:srgbClr val="1B3D3C"/>
                        </a:solidFill>
                        <a:effectLst/>
                        <a:latin typeface="Sylfaen (Body)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1040">
                <a:tc>
                  <a:txBody>
                    <a:bodyPr/>
                    <a:lstStyle/>
                    <a:p>
                      <a:pPr algn="ctr"/>
                      <a:r>
                        <a:rPr lang="ka-GE" sz="800" dirty="0" smtClean="0">
                          <a:effectLst/>
                        </a:rPr>
                        <a:t>შიდა ქართლი</a:t>
                      </a:r>
                      <a:endParaRPr lang="en-US" sz="800" dirty="0">
                        <a:solidFill>
                          <a:srgbClr val="1B3D3C"/>
                        </a:solidFill>
                        <a:effectLst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800" dirty="0" smtClean="0">
                          <a:solidFill>
                            <a:srgbClr val="1B3D3C"/>
                          </a:solidFill>
                          <a:effectLst/>
                          <a:latin typeface="Sylfaen (Body)"/>
                        </a:rPr>
                        <a:t>3</a:t>
                      </a:r>
                      <a:endParaRPr lang="en-US" sz="800" dirty="0">
                        <a:solidFill>
                          <a:srgbClr val="1B3D3C"/>
                        </a:solidFill>
                        <a:effectLst/>
                        <a:latin typeface="Sylfaen (Body)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800" dirty="0" smtClean="0">
                          <a:solidFill>
                            <a:srgbClr val="1B3D3C"/>
                          </a:solidFill>
                          <a:effectLst/>
                          <a:latin typeface="Sylfaen (Body)"/>
                        </a:rPr>
                        <a:t>0</a:t>
                      </a:r>
                      <a:endParaRPr lang="en-US" sz="800" dirty="0">
                        <a:solidFill>
                          <a:srgbClr val="1B3D3C"/>
                        </a:solidFill>
                        <a:effectLst/>
                        <a:latin typeface="Sylfaen (Body)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800" dirty="0" smtClean="0">
                          <a:solidFill>
                            <a:srgbClr val="1B3D3C"/>
                          </a:solidFill>
                          <a:effectLst/>
                          <a:latin typeface="Sylfaen (Body)"/>
                        </a:rPr>
                        <a:t>0</a:t>
                      </a:r>
                      <a:endParaRPr lang="en-US" sz="800" dirty="0">
                        <a:solidFill>
                          <a:srgbClr val="1B3D3C"/>
                        </a:solidFill>
                        <a:effectLst/>
                        <a:latin typeface="Sylfaen (Body)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800" dirty="0" smtClean="0">
                          <a:solidFill>
                            <a:srgbClr val="1B3D3C"/>
                          </a:solidFill>
                          <a:effectLst/>
                          <a:latin typeface="Sylfaen (Body)"/>
                        </a:rPr>
                        <a:t>0</a:t>
                      </a:r>
                      <a:endParaRPr lang="en-US" sz="800" dirty="0">
                        <a:solidFill>
                          <a:srgbClr val="1B3D3C"/>
                        </a:solidFill>
                        <a:effectLst/>
                        <a:latin typeface="Sylfaen (Body)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800" dirty="0" smtClean="0">
                          <a:solidFill>
                            <a:srgbClr val="1B3D3C"/>
                          </a:solidFill>
                          <a:effectLst/>
                          <a:latin typeface="Sylfaen (Body)"/>
                        </a:rPr>
                        <a:t>3</a:t>
                      </a:r>
                      <a:endParaRPr lang="en-US" sz="800" dirty="0">
                        <a:solidFill>
                          <a:srgbClr val="1B3D3C"/>
                        </a:solidFill>
                        <a:effectLst/>
                        <a:latin typeface="Sylfaen (Body)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01040">
                <a:tc>
                  <a:txBody>
                    <a:bodyPr/>
                    <a:lstStyle/>
                    <a:p>
                      <a:pPr algn="ctr"/>
                      <a:r>
                        <a:rPr lang="ka-GE" sz="800" dirty="0" smtClean="0">
                          <a:effectLst/>
                        </a:rPr>
                        <a:t>სამცხე-ჯავახეთი</a:t>
                      </a:r>
                      <a:endParaRPr lang="en-US" sz="800" dirty="0">
                        <a:solidFill>
                          <a:srgbClr val="1B3D3C"/>
                        </a:solidFill>
                        <a:effectLst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800" dirty="0" smtClean="0">
                          <a:solidFill>
                            <a:srgbClr val="1B3D3C"/>
                          </a:solidFill>
                          <a:effectLst/>
                          <a:latin typeface="Sylfaen (Body)"/>
                        </a:rPr>
                        <a:t>0</a:t>
                      </a:r>
                      <a:endParaRPr lang="en-US" sz="800" dirty="0">
                        <a:solidFill>
                          <a:srgbClr val="1B3D3C"/>
                        </a:solidFill>
                        <a:effectLst/>
                        <a:latin typeface="Sylfaen (Body)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800" dirty="0" smtClean="0">
                          <a:solidFill>
                            <a:srgbClr val="1B3D3C"/>
                          </a:solidFill>
                          <a:effectLst/>
                          <a:latin typeface="Sylfaen (Body)"/>
                        </a:rPr>
                        <a:t>0</a:t>
                      </a:r>
                      <a:endParaRPr lang="en-US" sz="800" dirty="0">
                        <a:solidFill>
                          <a:srgbClr val="1B3D3C"/>
                        </a:solidFill>
                        <a:effectLst/>
                        <a:latin typeface="Sylfaen (Body)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800" dirty="0" smtClean="0">
                          <a:solidFill>
                            <a:srgbClr val="1B3D3C"/>
                          </a:solidFill>
                          <a:effectLst/>
                          <a:latin typeface="Sylfaen (Body)"/>
                        </a:rPr>
                        <a:t>0</a:t>
                      </a:r>
                      <a:endParaRPr lang="en-US" sz="800" dirty="0">
                        <a:solidFill>
                          <a:srgbClr val="1B3D3C"/>
                        </a:solidFill>
                        <a:effectLst/>
                        <a:latin typeface="Sylfaen (Body)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800" dirty="0" smtClean="0">
                          <a:solidFill>
                            <a:srgbClr val="1B3D3C"/>
                          </a:solidFill>
                          <a:effectLst/>
                          <a:latin typeface="Sylfaen (Body)"/>
                        </a:rPr>
                        <a:t>0</a:t>
                      </a:r>
                      <a:endParaRPr lang="en-US" sz="800" dirty="0">
                        <a:solidFill>
                          <a:srgbClr val="1B3D3C"/>
                        </a:solidFill>
                        <a:effectLst/>
                        <a:latin typeface="Sylfaen (Body)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800" dirty="0" smtClean="0">
                          <a:solidFill>
                            <a:srgbClr val="1B3D3C"/>
                          </a:solidFill>
                          <a:effectLst/>
                          <a:latin typeface="Sylfaen (Body)"/>
                        </a:rPr>
                        <a:t>0</a:t>
                      </a:r>
                      <a:endParaRPr lang="en-US" sz="800" dirty="0">
                        <a:solidFill>
                          <a:srgbClr val="1B3D3C"/>
                        </a:solidFill>
                        <a:effectLst/>
                        <a:latin typeface="Sylfaen (Body)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01040">
                <a:tc>
                  <a:txBody>
                    <a:bodyPr/>
                    <a:lstStyle/>
                    <a:p>
                      <a:pPr algn="ctr"/>
                      <a:r>
                        <a:rPr lang="ka-GE" sz="800" dirty="0" smtClean="0">
                          <a:effectLst/>
                        </a:rPr>
                        <a:t>გურია</a:t>
                      </a:r>
                      <a:endParaRPr lang="en-US" sz="800" dirty="0">
                        <a:solidFill>
                          <a:srgbClr val="1B3D3C"/>
                        </a:solidFill>
                        <a:effectLst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800" dirty="0" smtClean="0">
                          <a:solidFill>
                            <a:srgbClr val="1B3D3C"/>
                          </a:solidFill>
                          <a:effectLst/>
                          <a:latin typeface="Sylfaen (Body)"/>
                        </a:rPr>
                        <a:t>1</a:t>
                      </a:r>
                      <a:endParaRPr lang="en-US" sz="800" dirty="0">
                        <a:solidFill>
                          <a:srgbClr val="1B3D3C"/>
                        </a:solidFill>
                        <a:effectLst/>
                        <a:latin typeface="Sylfaen (Body)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800" dirty="0" smtClean="0">
                          <a:solidFill>
                            <a:srgbClr val="1B3D3C"/>
                          </a:solidFill>
                          <a:effectLst/>
                          <a:latin typeface="Sylfaen (Body)"/>
                        </a:rPr>
                        <a:t>0</a:t>
                      </a:r>
                      <a:endParaRPr lang="en-US" sz="800" dirty="0">
                        <a:solidFill>
                          <a:srgbClr val="1B3D3C"/>
                        </a:solidFill>
                        <a:effectLst/>
                        <a:latin typeface="Sylfaen (Body)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800" dirty="0" smtClean="0">
                          <a:solidFill>
                            <a:srgbClr val="1B3D3C"/>
                          </a:solidFill>
                          <a:effectLst/>
                          <a:latin typeface="Sylfaen (Body)"/>
                        </a:rPr>
                        <a:t>1</a:t>
                      </a:r>
                      <a:endParaRPr lang="en-US" sz="800" dirty="0">
                        <a:solidFill>
                          <a:srgbClr val="1B3D3C"/>
                        </a:solidFill>
                        <a:effectLst/>
                        <a:latin typeface="Sylfaen (Body)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800" dirty="0" smtClean="0">
                          <a:solidFill>
                            <a:srgbClr val="1B3D3C"/>
                          </a:solidFill>
                          <a:effectLst/>
                          <a:latin typeface="Sylfaen (Body)"/>
                        </a:rPr>
                        <a:t>0</a:t>
                      </a:r>
                      <a:endParaRPr lang="en-US" sz="800" dirty="0">
                        <a:solidFill>
                          <a:srgbClr val="1B3D3C"/>
                        </a:solidFill>
                        <a:effectLst/>
                        <a:latin typeface="Sylfaen (Body)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800" dirty="0" smtClean="0">
                          <a:solidFill>
                            <a:srgbClr val="1B3D3C"/>
                          </a:solidFill>
                          <a:effectLst/>
                          <a:latin typeface="Sylfaen (Body)"/>
                        </a:rPr>
                        <a:t>2</a:t>
                      </a:r>
                      <a:endParaRPr lang="en-US" sz="800" dirty="0">
                        <a:solidFill>
                          <a:srgbClr val="1B3D3C"/>
                        </a:solidFill>
                        <a:effectLst/>
                        <a:latin typeface="Sylfaen (Body)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01040">
                <a:tc>
                  <a:txBody>
                    <a:bodyPr/>
                    <a:lstStyle/>
                    <a:p>
                      <a:pPr algn="ctr"/>
                      <a:r>
                        <a:rPr lang="ka-GE" sz="800" dirty="0" smtClean="0">
                          <a:effectLst/>
                        </a:rPr>
                        <a:t>მცხეთა-მთიანეთი</a:t>
                      </a:r>
                      <a:endParaRPr lang="en-US" sz="800" dirty="0">
                        <a:solidFill>
                          <a:srgbClr val="1B3D3C"/>
                        </a:solidFill>
                        <a:effectLst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800" dirty="0" smtClean="0">
                          <a:solidFill>
                            <a:srgbClr val="1B3D3C"/>
                          </a:solidFill>
                          <a:effectLst/>
                          <a:latin typeface="Sylfaen (Body)"/>
                        </a:rPr>
                        <a:t>0</a:t>
                      </a:r>
                      <a:endParaRPr lang="en-US" sz="800" dirty="0">
                        <a:solidFill>
                          <a:srgbClr val="1B3D3C"/>
                        </a:solidFill>
                        <a:effectLst/>
                        <a:latin typeface="Sylfaen (Body)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800" dirty="0" smtClean="0">
                          <a:solidFill>
                            <a:srgbClr val="1B3D3C"/>
                          </a:solidFill>
                          <a:effectLst/>
                          <a:latin typeface="Sylfaen (Body)"/>
                        </a:rPr>
                        <a:t>0</a:t>
                      </a:r>
                      <a:endParaRPr lang="en-US" sz="800" dirty="0">
                        <a:solidFill>
                          <a:srgbClr val="1B3D3C"/>
                        </a:solidFill>
                        <a:effectLst/>
                        <a:latin typeface="Sylfaen (Body)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800" dirty="0" smtClean="0">
                          <a:solidFill>
                            <a:srgbClr val="1B3D3C"/>
                          </a:solidFill>
                          <a:effectLst/>
                          <a:latin typeface="Sylfaen (Body)"/>
                        </a:rPr>
                        <a:t>0</a:t>
                      </a:r>
                      <a:endParaRPr lang="en-US" sz="800" dirty="0">
                        <a:solidFill>
                          <a:srgbClr val="1B3D3C"/>
                        </a:solidFill>
                        <a:effectLst/>
                        <a:latin typeface="Sylfaen (Body)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800" dirty="0" smtClean="0">
                          <a:solidFill>
                            <a:srgbClr val="1B3D3C"/>
                          </a:solidFill>
                          <a:effectLst/>
                          <a:latin typeface="Sylfaen (Body)"/>
                        </a:rPr>
                        <a:t>0</a:t>
                      </a:r>
                      <a:endParaRPr lang="en-US" sz="800" dirty="0">
                        <a:solidFill>
                          <a:srgbClr val="1B3D3C"/>
                        </a:solidFill>
                        <a:effectLst/>
                        <a:latin typeface="Sylfaen (Body)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800" dirty="0" smtClean="0">
                          <a:solidFill>
                            <a:srgbClr val="1B3D3C"/>
                          </a:solidFill>
                          <a:effectLst/>
                          <a:latin typeface="Sylfaen (Body)"/>
                        </a:rPr>
                        <a:t>0</a:t>
                      </a:r>
                      <a:endParaRPr lang="en-US" sz="800" dirty="0">
                        <a:solidFill>
                          <a:srgbClr val="1B3D3C"/>
                        </a:solidFill>
                        <a:effectLst/>
                        <a:latin typeface="Sylfaen (Body)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01040">
                <a:tc>
                  <a:txBody>
                    <a:bodyPr/>
                    <a:lstStyle/>
                    <a:p>
                      <a:pPr algn="ctr"/>
                      <a:r>
                        <a:rPr lang="ka-GE" sz="800" dirty="0" smtClean="0">
                          <a:effectLst/>
                        </a:rPr>
                        <a:t>იმერეთი, რაჭა-ლეჩხუმი, ქვემო სვანეთი</a:t>
                      </a:r>
                      <a:endParaRPr lang="en-US" sz="800" dirty="0">
                        <a:solidFill>
                          <a:srgbClr val="1B3D3C"/>
                        </a:solidFill>
                        <a:effectLst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800" dirty="0" smtClean="0">
                          <a:solidFill>
                            <a:srgbClr val="1B3D3C"/>
                          </a:solidFill>
                          <a:effectLst/>
                          <a:latin typeface="Sylfaen (Body)"/>
                        </a:rPr>
                        <a:t>8</a:t>
                      </a:r>
                      <a:endParaRPr lang="en-US" sz="800" dirty="0">
                        <a:solidFill>
                          <a:srgbClr val="1B3D3C"/>
                        </a:solidFill>
                        <a:effectLst/>
                        <a:latin typeface="Sylfaen (Body)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800" dirty="0" smtClean="0">
                          <a:solidFill>
                            <a:srgbClr val="1B3D3C"/>
                          </a:solidFill>
                          <a:effectLst/>
                          <a:latin typeface="Sylfaen (Body)"/>
                        </a:rPr>
                        <a:t>4</a:t>
                      </a:r>
                      <a:endParaRPr lang="en-US" sz="800" dirty="0">
                        <a:solidFill>
                          <a:srgbClr val="1B3D3C"/>
                        </a:solidFill>
                        <a:effectLst/>
                        <a:latin typeface="Sylfaen (Body)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800" dirty="0" smtClean="0">
                          <a:solidFill>
                            <a:srgbClr val="1B3D3C"/>
                          </a:solidFill>
                          <a:effectLst/>
                          <a:latin typeface="Sylfaen (Body)"/>
                        </a:rPr>
                        <a:t>1</a:t>
                      </a:r>
                      <a:endParaRPr lang="en-US" sz="800" dirty="0">
                        <a:solidFill>
                          <a:srgbClr val="1B3D3C"/>
                        </a:solidFill>
                        <a:effectLst/>
                        <a:latin typeface="Sylfaen (Body)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800" dirty="0" smtClean="0">
                          <a:solidFill>
                            <a:srgbClr val="1B3D3C"/>
                          </a:solidFill>
                          <a:effectLst/>
                          <a:latin typeface="Sylfaen (Body)"/>
                        </a:rPr>
                        <a:t>1</a:t>
                      </a:r>
                      <a:endParaRPr lang="en-US" sz="800" dirty="0">
                        <a:solidFill>
                          <a:srgbClr val="1B3D3C"/>
                        </a:solidFill>
                        <a:effectLst/>
                        <a:latin typeface="Sylfaen (Body)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800" dirty="0" smtClean="0">
                          <a:solidFill>
                            <a:srgbClr val="1B3D3C"/>
                          </a:solidFill>
                          <a:effectLst/>
                          <a:latin typeface="Sylfaen (Body)"/>
                        </a:rPr>
                        <a:t>4</a:t>
                      </a:r>
                      <a:endParaRPr lang="en-US" sz="800" dirty="0">
                        <a:solidFill>
                          <a:srgbClr val="1B3D3C"/>
                        </a:solidFill>
                        <a:effectLst/>
                        <a:latin typeface="Sylfaen (Body)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01040">
                <a:tc>
                  <a:txBody>
                    <a:bodyPr/>
                    <a:lstStyle/>
                    <a:p>
                      <a:pPr algn="ctr"/>
                      <a:r>
                        <a:rPr lang="ka-GE" sz="800" dirty="0" smtClean="0">
                          <a:effectLst/>
                        </a:rPr>
                        <a:t>სამეგრელო-ზემო სვანეთი</a:t>
                      </a:r>
                      <a:endParaRPr lang="en-US" sz="800" dirty="0">
                        <a:solidFill>
                          <a:srgbClr val="1B3D3C"/>
                        </a:solidFill>
                        <a:effectLst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800" dirty="0" smtClean="0">
                          <a:solidFill>
                            <a:srgbClr val="1B3D3C"/>
                          </a:solidFill>
                          <a:effectLst/>
                          <a:latin typeface="Sylfaen (Body)"/>
                        </a:rPr>
                        <a:t>5</a:t>
                      </a:r>
                      <a:endParaRPr lang="en-US" sz="800" dirty="0">
                        <a:solidFill>
                          <a:srgbClr val="1B3D3C"/>
                        </a:solidFill>
                        <a:effectLst/>
                        <a:latin typeface="Sylfaen (Body)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800" dirty="0" smtClean="0">
                          <a:solidFill>
                            <a:srgbClr val="1B3D3C"/>
                          </a:solidFill>
                          <a:effectLst/>
                          <a:latin typeface="Sylfaen (Body)"/>
                        </a:rPr>
                        <a:t>1</a:t>
                      </a:r>
                      <a:endParaRPr lang="en-US" sz="800" dirty="0">
                        <a:solidFill>
                          <a:srgbClr val="1B3D3C"/>
                        </a:solidFill>
                        <a:effectLst/>
                        <a:latin typeface="Sylfaen (Body)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800" dirty="0" smtClean="0">
                          <a:solidFill>
                            <a:srgbClr val="1B3D3C"/>
                          </a:solidFill>
                          <a:effectLst/>
                          <a:latin typeface="Sylfaen (Body)"/>
                        </a:rPr>
                        <a:t>1</a:t>
                      </a:r>
                      <a:endParaRPr lang="en-US" sz="800" dirty="0">
                        <a:solidFill>
                          <a:srgbClr val="1B3D3C"/>
                        </a:solidFill>
                        <a:effectLst/>
                        <a:latin typeface="Sylfaen (Body)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800" dirty="0" smtClean="0">
                          <a:solidFill>
                            <a:srgbClr val="1B3D3C"/>
                          </a:solidFill>
                          <a:effectLst/>
                          <a:latin typeface="Sylfaen (Body)"/>
                        </a:rPr>
                        <a:t>1</a:t>
                      </a:r>
                      <a:endParaRPr lang="en-US" sz="800" dirty="0">
                        <a:solidFill>
                          <a:srgbClr val="1B3D3C"/>
                        </a:solidFill>
                        <a:effectLst/>
                        <a:latin typeface="Sylfaen (Body)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800" dirty="0" smtClean="0">
                          <a:solidFill>
                            <a:srgbClr val="1B3D3C"/>
                          </a:solidFill>
                          <a:effectLst/>
                          <a:latin typeface="Sylfaen (Body)"/>
                        </a:rPr>
                        <a:t>4</a:t>
                      </a:r>
                      <a:endParaRPr lang="en-US" sz="800" dirty="0">
                        <a:solidFill>
                          <a:srgbClr val="1B3D3C"/>
                        </a:solidFill>
                        <a:effectLst/>
                        <a:latin typeface="Sylfaen (Body)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01040">
                <a:tc>
                  <a:txBody>
                    <a:bodyPr/>
                    <a:lstStyle/>
                    <a:p>
                      <a:pPr algn="ctr"/>
                      <a:r>
                        <a:rPr lang="ka-GE" sz="800" dirty="0" smtClean="0">
                          <a:effectLst/>
                        </a:rPr>
                        <a:t>აჭარა</a:t>
                      </a:r>
                      <a:endParaRPr lang="en-US" sz="800" dirty="0">
                        <a:solidFill>
                          <a:srgbClr val="1B3D3C"/>
                        </a:solidFill>
                        <a:effectLst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800" dirty="0" smtClean="0">
                          <a:solidFill>
                            <a:srgbClr val="1B3D3C"/>
                          </a:solidFill>
                          <a:effectLst/>
                          <a:latin typeface="Sylfaen (Body)"/>
                        </a:rPr>
                        <a:t>4</a:t>
                      </a:r>
                      <a:endParaRPr lang="en-US" sz="800" dirty="0">
                        <a:solidFill>
                          <a:srgbClr val="1B3D3C"/>
                        </a:solidFill>
                        <a:effectLst/>
                        <a:latin typeface="Sylfaen (Body)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800" dirty="0" smtClean="0">
                          <a:solidFill>
                            <a:srgbClr val="1B3D3C"/>
                          </a:solidFill>
                          <a:effectLst/>
                          <a:latin typeface="Sylfaen (Body)"/>
                        </a:rPr>
                        <a:t>2</a:t>
                      </a:r>
                      <a:endParaRPr lang="en-US" sz="800" dirty="0">
                        <a:solidFill>
                          <a:srgbClr val="1B3D3C"/>
                        </a:solidFill>
                        <a:effectLst/>
                        <a:latin typeface="Sylfaen (Body)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800" dirty="0" smtClean="0">
                          <a:solidFill>
                            <a:srgbClr val="1B3D3C"/>
                          </a:solidFill>
                          <a:effectLst/>
                          <a:latin typeface="Sylfaen (Body)"/>
                        </a:rPr>
                        <a:t>0</a:t>
                      </a:r>
                      <a:endParaRPr lang="en-US" sz="800" dirty="0">
                        <a:solidFill>
                          <a:srgbClr val="1B3D3C"/>
                        </a:solidFill>
                        <a:effectLst/>
                        <a:latin typeface="Sylfaen (Body)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800" dirty="0" smtClean="0">
                          <a:solidFill>
                            <a:srgbClr val="1B3D3C"/>
                          </a:solidFill>
                          <a:effectLst/>
                          <a:latin typeface="Sylfaen (Body)"/>
                        </a:rPr>
                        <a:t>0</a:t>
                      </a:r>
                      <a:endParaRPr lang="en-US" sz="800" dirty="0">
                        <a:solidFill>
                          <a:srgbClr val="1B3D3C"/>
                        </a:solidFill>
                        <a:effectLst/>
                        <a:latin typeface="Sylfaen (Body)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800" dirty="0" smtClean="0">
                          <a:solidFill>
                            <a:srgbClr val="1B3D3C"/>
                          </a:solidFill>
                          <a:effectLst/>
                          <a:latin typeface="Sylfaen (Body)"/>
                        </a:rPr>
                        <a:t>2</a:t>
                      </a:r>
                      <a:endParaRPr lang="en-US" sz="800" dirty="0">
                        <a:solidFill>
                          <a:srgbClr val="1B3D3C"/>
                        </a:solidFill>
                        <a:effectLst/>
                        <a:latin typeface="Sylfaen (Body)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01040">
                <a:tc>
                  <a:txBody>
                    <a:bodyPr/>
                    <a:lstStyle/>
                    <a:p>
                      <a:pPr algn="ctr"/>
                      <a:r>
                        <a:rPr lang="ka-GE" sz="800" dirty="0" smtClean="0">
                          <a:effectLst/>
                        </a:rPr>
                        <a:t>აფხაზეთი</a:t>
                      </a:r>
                      <a:endParaRPr lang="en-US" sz="800" dirty="0">
                        <a:solidFill>
                          <a:srgbClr val="1B3D3C"/>
                        </a:solidFill>
                        <a:effectLst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800" dirty="0" smtClean="0">
                          <a:solidFill>
                            <a:srgbClr val="1B3D3C"/>
                          </a:solidFill>
                          <a:effectLst/>
                          <a:latin typeface="Sylfaen (Body)"/>
                        </a:rPr>
                        <a:t>0</a:t>
                      </a:r>
                      <a:endParaRPr lang="en-US" sz="800" dirty="0">
                        <a:solidFill>
                          <a:srgbClr val="1B3D3C"/>
                        </a:solidFill>
                        <a:effectLst/>
                        <a:latin typeface="Sylfaen (Body)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800" dirty="0" smtClean="0">
                          <a:solidFill>
                            <a:srgbClr val="1B3D3C"/>
                          </a:solidFill>
                          <a:effectLst/>
                          <a:latin typeface="Sylfaen (Body)"/>
                        </a:rPr>
                        <a:t>0</a:t>
                      </a:r>
                      <a:endParaRPr lang="en-US" sz="800" dirty="0">
                        <a:solidFill>
                          <a:srgbClr val="1B3D3C"/>
                        </a:solidFill>
                        <a:effectLst/>
                        <a:latin typeface="Sylfaen (Body)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800" dirty="0" smtClean="0">
                          <a:solidFill>
                            <a:srgbClr val="1B3D3C"/>
                          </a:solidFill>
                          <a:effectLst/>
                          <a:latin typeface="Sylfaen (Body)"/>
                        </a:rPr>
                        <a:t>0</a:t>
                      </a:r>
                      <a:endParaRPr lang="en-US" sz="800" dirty="0">
                        <a:solidFill>
                          <a:srgbClr val="1B3D3C"/>
                        </a:solidFill>
                        <a:effectLst/>
                        <a:latin typeface="Sylfaen (Body)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800" dirty="0" smtClean="0">
                          <a:solidFill>
                            <a:srgbClr val="1B3D3C"/>
                          </a:solidFill>
                          <a:effectLst/>
                          <a:latin typeface="Sylfaen (Body)"/>
                        </a:rPr>
                        <a:t>0</a:t>
                      </a:r>
                      <a:endParaRPr lang="en-US" sz="800" dirty="0">
                        <a:solidFill>
                          <a:srgbClr val="1B3D3C"/>
                        </a:solidFill>
                        <a:effectLst/>
                        <a:latin typeface="Sylfaen (Body)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800" dirty="0" smtClean="0">
                          <a:solidFill>
                            <a:srgbClr val="1B3D3C"/>
                          </a:solidFill>
                          <a:effectLst/>
                          <a:latin typeface="Sylfaen (Body)"/>
                        </a:rPr>
                        <a:t>0</a:t>
                      </a:r>
                      <a:endParaRPr lang="en-US" sz="800" dirty="0">
                        <a:solidFill>
                          <a:srgbClr val="1B3D3C"/>
                        </a:solidFill>
                        <a:effectLst/>
                        <a:latin typeface="Sylfaen (Body)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01040">
                <a:tc>
                  <a:txBody>
                    <a:bodyPr/>
                    <a:lstStyle/>
                    <a:p>
                      <a:pPr algn="ctr"/>
                      <a:r>
                        <a:rPr lang="ka-GE" sz="800" dirty="0" smtClean="0">
                          <a:effectLst/>
                        </a:rPr>
                        <a:t>სულ საქართველოში</a:t>
                      </a:r>
                      <a:endParaRPr lang="en-US" sz="800" dirty="0">
                        <a:solidFill>
                          <a:srgbClr val="1B3D3C"/>
                        </a:solidFill>
                        <a:effectLst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800" dirty="0" smtClean="0">
                          <a:solidFill>
                            <a:srgbClr val="1B3D3C"/>
                          </a:solidFill>
                          <a:effectLst/>
                          <a:latin typeface="Sylfaen (Body)"/>
                        </a:rPr>
                        <a:t>37</a:t>
                      </a:r>
                      <a:endParaRPr lang="en-US" sz="800" dirty="0">
                        <a:solidFill>
                          <a:srgbClr val="1B3D3C"/>
                        </a:solidFill>
                        <a:effectLst/>
                        <a:latin typeface="Sylfaen (Body)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800" dirty="0" smtClean="0">
                          <a:solidFill>
                            <a:srgbClr val="1B3D3C"/>
                          </a:solidFill>
                          <a:effectLst/>
                          <a:latin typeface="Sylfaen (Body)"/>
                        </a:rPr>
                        <a:t>7</a:t>
                      </a:r>
                      <a:endParaRPr lang="en-US" sz="800" dirty="0">
                        <a:solidFill>
                          <a:srgbClr val="1B3D3C"/>
                        </a:solidFill>
                        <a:effectLst/>
                        <a:latin typeface="Sylfaen (Body)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800" dirty="0" smtClean="0">
                          <a:solidFill>
                            <a:srgbClr val="1B3D3C"/>
                          </a:solidFill>
                          <a:effectLst/>
                          <a:latin typeface="Sylfaen (Body)"/>
                        </a:rPr>
                        <a:t>6</a:t>
                      </a:r>
                      <a:endParaRPr lang="en-US" sz="800" dirty="0">
                        <a:solidFill>
                          <a:srgbClr val="1B3D3C"/>
                        </a:solidFill>
                        <a:effectLst/>
                        <a:latin typeface="Sylfaen (Body)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800" dirty="0" smtClean="0">
                          <a:solidFill>
                            <a:srgbClr val="1B3D3C"/>
                          </a:solidFill>
                          <a:effectLst/>
                          <a:latin typeface="Sylfaen (Body)"/>
                        </a:rPr>
                        <a:t>4</a:t>
                      </a:r>
                      <a:endParaRPr lang="en-US" sz="800" dirty="0">
                        <a:solidFill>
                          <a:srgbClr val="1B3D3C"/>
                        </a:solidFill>
                        <a:effectLst/>
                        <a:latin typeface="Sylfaen (Body)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800" dirty="0" smtClean="0">
                          <a:solidFill>
                            <a:srgbClr val="1B3D3C"/>
                          </a:solidFill>
                          <a:effectLst/>
                          <a:latin typeface="Sylfaen (Body)"/>
                        </a:rPr>
                        <a:t>32</a:t>
                      </a:r>
                      <a:endParaRPr lang="en-US" sz="800" dirty="0">
                        <a:solidFill>
                          <a:srgbClr val="1B3D3C"/>
                        </a:solidFill>
                        <a:effectLst/>
                        <a:latin typeface="Sylfaen (Body)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sp>
        <p:nvSpPr>
          <p:cNvPr id="32" name="TextBox 31"/>
          <p:cNvSpPr txBox="1"/>
          <p:nvPr/>
        </p:nvSpPr>
        <p:spPr>
          <a:xfrm>
            <a:off x="5997535" y="3167390"/>
            <a:ext cx="1471878" cy="261610"/>
          </a:xfrm>
          <a:prstGeom prst="rect">
            <a:avLst/>
          </a:prstGeom>
          <a:noFill/>
          <a:ln w="222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ctr"/>
            <a:r>
              <a:rPr lang="ka-GE" sz="1100" b="1" dirty="0" smtClean="0">
                <a:solidFill>
                  <a:srgbClr val="1B3D3C"/>
                </a:solidFill>
              </a:rPr>
              <a:t>არასრულწლოვნები</a:t>
            </a:r>
            <a:endParaRPr lang="en-US" sz="1100" b="1" dirty="0" smtClean="0">
              <a:solidFill>
                <a:schemeClr val="tx1"/>
              </a:solidFill>
            </a:endParaRPr>
          </a:p>
        </p:txBody>
      </p:sp>
      <p:graphicFrame>
        <p:nvGraphicFramePr>
          <p:cNvPr id="30" name="Chart 29"/>
          <p:cNvGraphicFramePr/>
          <p:nvPr>
            <p:extLst>
              <p:ext uri="{D42A27DB-BD31-4B8C-83A1-F6EECF244321}">
                <p14:modId xmlns:p14="http://schemas.microsoft.com/office/powerpoint/2010/main" val="3184555422"/>
              </p:ext>
            </p:extLst>
          </p:nvPr>
        </p:nvGraphicFramePr>
        <p:xfrm>
          <a:off x="6436339" y="896732"/>
          <a:ext cx="3817804" cy="21825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29" name="Chart 28"/>
          <p:cNvGraphicFramePr/>
          <p:nvPr>
            <p:extLst>
              <p:ext uri="{D42A27DB-BD31-4B8C-83A1-F6EECF244321}">
                <p14:modId xmlns:p14="http://schemas.microsoft.com/office/powerpoint/2010/main" val="4057777059"/>
              </p:ext>
            </p:extLst>
          </p:nvPr>
        </p:nvGraphicFramePr>
        <p:xfrm>
          <a:off x="3186329" y="912843"/>
          <a:ext cx="3133743" cy="21664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pic>
        <p:nvPicPr>
          <p:cNvPr id="2" name="Picture 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75872" y="1492738"/>
            <a:ext cx="594344" cy="657254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6244" y="1168902"/>
            <a:ext cx="562588" cy="585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0809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nodeType="withEffect">
                                  <p:stCondLst>
                                    <p:cond delay="100"/>
                                  </p:stCondLst>
                                  <p:childTnLst>
                                    <p:animMotion origin="layout" path="M -3.54167E-6 1.11111E-6 L 0.61615 0.00023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807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100"/>
                            </p:stCondLst>
                            <p:childTnLst>
                              <p:par>
                                <p:cTn id="8" presetID="14" presetClass="entr" presetSubtype="1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75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3100"/>
                            </p:stCondLst>
                            <p:childTnLst>
                              <p:par>
                                <p:cTn id="12" presetID="14" presetClass="entr" presetSubtype="1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" dur="750"/>
                                        <p:tgtEl>
                                          <p:spTgt spid="29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4100"/>
                            </p:stCondLst>
                            <p:childTnLst>
                              <p:par>
                                <p:cTn id="16" presetID="14" presetClass="entr" presetSubtype="1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750"/>
                                        <p:tgtEl>
                                          <p:spTgt spid="29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100"/>
                            </p:stCondLst>
                            <p:childTnLst>
                              <p:par>
                                <p:cTn id="20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75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850"/>
                            </p:stCondLst>
                            <p:childTnLst>
                              <p:par>
                                <p:cTn id="24" presetID="14" presetClass="entr" presetSubtype="1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6" dur="750"/>
                                        <p:tgtEl>
                                          <p:spTgt spid="29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6850"/>
                            </p:stCondLst>
                            <p:childTnLst>
                              <p:par>
                                <p:cTn id="28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0" dur="7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600"/>
                            </p:stCondLst>
                            <p:childTnLst>
                              <p:par>
                                <p:cTn id="32" presetID="14" presetClass="entr" presetSubtype="1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4" dur="500"/>
                                        <p:tgtEl>
                                          <p:spTgt spid="30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8350"/>
                            </p:stCondLst>
                            <p:childTnLst>
                              <p:par>
                                <p:cTn id="36" presetID="14" presetClass="entr" presetSubtype="1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graphicEl>
                                              <a:chart seriesIdx="0" categoryIdx="0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8" dur="500"/>
                                        <p:tgtEl>
                                          <p:spTgt spid="30">
                                            <p:graphicEl>
                                              <a:chart seriesIdx="0" categoryIdx="0" bldStep="ptIn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9100"/>
                            </p:stCondLst>
                            <p:childTnLst>
                              <p:par>
                                <p:cTn id="40" presetID="14" presetClass="entr" presetSubtype="1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graphicEl>
                                              <a:chart seriesIdx="1" categoryIdx="0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2" dur="500"/>
                                        <p:tgtEl>
                                          <p:spTgt spid="30">
                                            <p:graphicEl>
                                              <a:chart seriesIdx="1" categoryIdx="0" bldStep="ptIn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9850"/>
                            </p:stCondLst>
                            <p:childTnLst>
                              <p:par>
                                <p:cTn id="44" presetID="14" presetClass="entr" presetSubtype="1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graphicEl>
                                              <a:chart seriesIdx="2" categoryIdx="0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6" dur="500"/>
                                        <p:tgtEl>
                                          <p:spTgt spid="30">
                                            <p:graphicEl>
                                              <a:chart seriesIdx="2" categoryIdx="0" bldStep="ptIn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0600"/>
                            </p:stCondLst>
                            <p:childTnLst>
                              <p:par>
                                <p:cTn id="48" presetID="14" presetClass="entr" presetSubtype="1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graphicEl>
                                              <a:chart seriesIdx="0" categoryIdx="1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0" dur="500"/>
                                        <p:tgtEl>
                                          <p:spTgt spid="30">
                                            <p:graphicEl>
                                              <a:chart seriesIdx="0" categoryIdx="1" bldStep="ptIn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11350"/>
                            </p:stCondLst>
                            <p:childTnLst>
                              <p:par>
                                <p:cTn id="52" presetID="14" presetClass="entr" presetSubtype="1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graphicEl>
                                              <a:chart seriesIdx="1" categoryIdx="1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4" dur="500"/>
                                        <p:tgtEl>
                                          <p:spTgt spid="30">
                                            <p:graphicEl>
                                              <a:chart seriesIdx="1" categoryIdx="1" bldStep="ptIn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2100"/>
                            </p:stCondLst>
                            <p:childTnLst>
                              <p:par>
                                <p:cTn id="56" presetID="14" presetClass="entr" presetSubtype="1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graphicEl>
                                              <a:chart seriesIdx="2" categoryIdx="1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8" dur="500"/>
                                        <p:tgtEl>
                                          <p:spTgt spid="30">
                                            <p:graphicEl>
                                              <a:chart seriesIdx="2" categoryIdx="1" bldStep="ptIn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2850"/>
                            </p:stCondLst>
                            <p:childTnLst>
                              <p:par>
                                <p:cTn id="60" presetID="14" presetClass="entr" presetSubtype="1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2" dur="75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4" presetClass="entr" presetSubtype="1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5" dur="75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  <p:bldP spid="32" grpId="0"/>
      <p:bldGraphic spid="30" grpId="0" uiExpand="1">
        <p:bldSub>
          <a:bldChart bld="categoryEl"/>
        </p:bldSub>
      </p:bldGraphic>
      <p:bldGraphic spid="29" grpId="0" uiExpand="1">
        <p:bldSub>
          <a:bldChart bld="category"/>
        </p:bldSub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-48226" y="0"/>
            <a:ext cx="12240226" cy="6900795"/>
            <a:chOff x="-7541874" y="-7838"/>
            <a:chExt cx="12240226" cy="6880769"/>
          </a:xfrm>
          <a:solidFill>
            <a:srgbClr val="E1FFFF"/>
          </a:solidFill>
        </p:grpSpPr>
        <p:sp>
          <p:nvSpPr>
            <p:cNvPr id="37" name="Rectangle 36"/>
            <p:cNvSpPr/>
            <p:nvPr/>
          </p:nvSpPr>
          <p:spPr>
            <a:xfrm>
              <a:off x="-7541874" y="-7838"/>
              <a:ext cx="11651528" cy="6880768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Round Same Side Corner Rectangle 37"/>
            <p:cNvSpPr/>
            <p:nvPr/>
          </p:nvSpPr>
          <p:spPr>
            <a:xfrm rot="5400000">
              <a:off x="3962506" y="6137084"/>
              <a:ext cx="882994" cy="588699"/>
            </a:xfrm>
            <a:prstGeom prst="round2Same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-430398" y="0"/>
            <a:ext cx="12059502" cy="6878760"/>
            <a:chOff x="-7949848" y="22395"/>
            <a:chExt cx="12059502" cy="6858000"/>
          </a:xfrm>
          <a:solidFill>
            <a:srgbClr val="C2EAEA"/>
          </a:solidFill>
        </p:grpSpPr>
        <p:sp>
          <p:nvSpPr>
            <p:cNvPr id="41" name="Rectangle 40"/>
            <p:cNvSpPr/>
            <p:nvPr/>
          </p:nvSpPr>
          <p:spPr>
            <a:xfrm>
              <a:off x="-7949848" y="22395"/>
              <a:ext cx="11512296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Round Same Side Corner Rectangle 41"/>
            <p:cNvSpPr/>
            <p:nvPr/>
          </p:nvSpPr>
          <p:spPr>
            <a:xfrm rot="5400000">
              <a:off x="3385608" y="5265890"/>
              <a:ext cx="882993" cy="565099"/>
            </a:xfrm>
            <a:prstGeom prst="round2Same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-1019095" y="86113"/>
            <a:ext cx="12100993" cy="6878026"/>
            <a:chOff x="-8538547" y="31400"/>
            <a:chExt cx="12100993" cy="6858000"/>
          </a:xfrm>
          <a:solidFill>
            <a:srgbClr val="A9D5D5"/>
          </a:solidFill>
        </p:grpSpPr>
        <p:sp>
          <p:nvSpPr>
            <p:cNvPr id="45" name="Rectangle 44"/>
            <p:cNvSpPr/>
            <p:nvPr/>
          </p:nvSpPr>
          <p:spPr>
            <a:xfrm>
              <a:off x="-8538547" y="31400"/>
              <a:ext cx="11512296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Round Same Side Corner Rectangle 45"/>
            <p:cNvSpPr/>
            <p:nvPr/>
          </p:nvSpPr>
          <p:spPr>
            <a:xfrm rot="5400000">
              <a:off x="2837983" y="4375015"/>
              <a:ext cx="860226" cy="588701"/>
            </a:xfrm>
            <a:prstGeom prst="round2Same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-9075439" y="0"/>
            <a:ext cx="12096517" cy="6858000"/>
            <a:chOff x="-9102129" y="21754"/>
            <a:chExt cx="12096517" cy="6858000"/>
          </a:xfrm>
          <a:solidFill>
            <a:srgbClr val="8DC0C0"/>
          </a:solidFill>
        </p:grpSpPr>
        <p:sp>
          <p:nvSpPr>
            <p:cNvPr id="15" name="Rectangle 14"/>
            <p:cNvSpPr/>
            <p:nvPr/>
          </p:nvSpPr>
          <p:spPr>
            <a:xfrm>
              <a:off x="-9102129" y="21754"/>
              <a:ext cx="11512296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ound Same Side Corner Rectangle 15"/>
            <p:cNvSpPr/>
            <p:nvPr/>
          </p:nvSpPr>
          <p:spPr>
            <a:xfrm rot="5400000">
              <a:off x="2257744" y="3502607"/>
              <a:ext cx="882993" cy="590295"/>
            </a:xfrm>
            <a:prstGeom prst="round2Same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-9680513" y="0"/>
            <a:ext cx="12100998" cy="6858000"/>
            <a:chOff x="-9680513" y="0"/>
            <a:chExt cx="12100998" cy="6858000"/>
          </a:xfrm>
          <a:solidFill>
            <a:srgbClr val="71ABAB"/>
          </a:solidFill>
        </p:grpSpPr>
        <p:sp>
          <p:nvSpPr>
            <p:cNvPr id="19" name="Rectangle 18"/>
            <p:cNvSpPr/>
            <p:nvPr/>
          </p:nvSpPr>
          <p:spPr>
            <a:xfrm>
              <a:off x="-9680513" y="0"/>
              <a:ext cx="11512296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ound Same Side Corner Rectangle 19"/>
            <p:cNvSpPr/>
            <p:nvPr/>
          </p:nvSpPr>
          <p:spPr>
            <a:xfrm rot="5400000">
              <a:off x="1696022" y="2626972"/>
              <a:ext cx="860226" cy="588701"/>
            </a:xfrm>
            <a:prstGeom prst="round2Same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2" name="Group 21"/>
          <p:cNvGrpSpPr/>
          <p:nvPr/>
        </p:nvGrpSpPr>
        <p:grpSpPr>
          <a:xfrm>
            <a:off x="-10227719" y="20026"/>
            <a:ext cx="12080889" cy="6858000"/>
            <a:chOff x="-10227719" y="20026"/>
            <a:chExt cx="12080889" cy="6858000"/>
          </a:xfrm>
          <a:solidFill>
            <a:srgbClr val="559696"/>
          </a:solidFill>
        </p:grpSpPr>
        <p:sp>
          <p:nvSpPr>
            <p:cNvPr id="23" name="Rectangle 22"/>
            <p:cNvSpPr/>
            <p:nvPr/>
          </p:nvSpPr>
          <p:spPr>
            <a:xfrm>
              <a:off x="-10227719" y="20026"/>
              <a:ext cx="11512296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ound Same Side Corner Rectangle 23"/>
            <p:cNvSpPr/>
            <p:nvPr/>
          </p:nvSpPr>
          <p:spPr>
            <a:xfrm rot="5400000">
              <a:off x="1115578" y="1752976"/>
              <a:ext cx="882992" cy="592192"/>
            </a:xfrm>
            <a:prstGeom prst="round2Same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5" name="Group 24"/>
          <p:cNvGrpSpPr/>
          <p:nvPr/>
        </p:nvGrpSpPr>
        <p:grpSpPr>
          <a:xfrm>
            <a:off x="-10801616" y="10380"/>
            <a:ext cx="12100997" cy="6858000"/>
            <a:chOff x="-10816421" y="18298"/>
            <a:chExt cx="12100997" cy="6858000"/>
          </a:xfrm>
          <a:solidFill>
            <a:srgbClr val="398181"/>
          </a:solidFill>
        </p:grpSpPr>
        <p:sp>
          <p:nvSpPr>
            <p:cNvPr id="54" name="Rectangle 53"/>
            <p:cNvSpPr/>
            <p:nvPr/>
          </p:nvSpPr>
          <p:spPr>
            <a:xfrm>
              <a:off x="-10816421" y="18298"/>
              <a:ext cx="11512296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Round Same Side Corner Rectangle 54"/>
            <p:cNvSpPr/>
            <p:nvPr/>
          </p:nvSpPr>
          <p:spPr>
            <a:xfrm rot="5400000">
              <a:off x="560113" y="882470"/>
              <a:ext cx="860226" cy="588701"/>
            </a:xfrm>
            <a:prstGeom prst="round2Same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6" name="Group 25"/>
          <p:cNvGrpSpPr/>
          <p:nvPr/>
        </p:nvGrpSpPr>
        <p:grpSpPr>
          <a:xfrm>
            <a:off x="-11372733" y="3556"/>
            <a:ext cx="12100994" cy="6866552"/>
            <a:chOff x="-11372733" y="3556"/>
            <a:chExt cx="12100994" cy="6866552"/>
          </a:xfrm>
          <a:solidFill>
            <a:srgbClr val="005353"/>
          </a:solidFill>
        </p:grpSpPr>
        <p:sp>
          <p:nvSpPr>
            <p:cNvPr id="60" name="Rectangle 59"/>
            <p:cNvSpPr/>
            <p:nvPr/>
          </p:nvSpPr>
          <p:spPr>
            <a:xfrm>
              <a:off x="-11372733" y="12108"/>
              <a:ext cx="11512296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Round Same Side Corner Rectangle 60"/>
            <p:cNvSpPr/>
            <p:nvPr/>
          </p:nvSpPr>
          <p:spPr>
            <a:xfrm rot="5400000">
              <a:off x="66293" y="76823"/>
              <a:ext cx="735235" cy="588701"/>
            </a:xfrm>
            <a:prstGeom prst="round2Same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8" name="Rectangle 27"/>
          <p:cNvSpPr/>
          <p:nvPr/>
        </p:nvSpPr>
        <p:spPr>
          <a:xfrm>
            <a:off x="2257801" y="86113"/>
            <a:ext cx="7263441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ka-GE" sz="1200" b="1" dirty="0" smtClean="0">
                <a:solidFill>
                  <a:srgbClr val="235150"/>
                </a:solidFill>
                <a:latin typeface="Sylfaen (Body)"/>
              </a:rPr>
              <a:t>უგზო-უკვლოდ დაკარგულთა სტატისტიკა მოქალაქეობის მიხედვით</a:t>
            </a:r>
          </a:p>
          <a:p>
            <a:pPr algn="ctr"/>
            <a:r>
              <a:rPr lang="ka-GE" sz="1200" b="1" dirty="0" smtClean="0">
                <a:solidFill>
                  <a:srgbClr val="1B3D3C"/>
                </a:solidFill>
                <a:latin typeface="Sylfaen (Body)"/>
              </a:rPr>
              <a:t>(იანვარი - ივნისი, 2023 </a:t>
            </a:r>
            <a:r>
              <a:rPr lang="ka-GE" sz="1200" b="1" dirty="0" smtClean="0">
                <a:solidFill>
                  <a:srgbClr val="1B3D3C"/>
                </a:solidFill>
                <a:latin typeface="Sylfaen (Body)"/>
              </a:rPr>
              <a:t>წელი)</a:t>
            </a:r>
            <a:endParaRPr lang="en-US" sz="1200" dirty="0">
              <a:solidFill>
                <a:srgbClr val="1B3D3C"/>
              </a:solidFill>
              <a:latin typeface="Sylfaen (Body)"/>
            </a:endParaRPr>
          </a:p>
        </p:txBody>
      </p:sp>
      <p:pic>
        <p:nvPicPr>
          <p:cNvPr id="32" name="Picture 3" descr="D:\Users\davitaia-m\Desktop\simbolo\map.png"/>
          <p:cNvPicPr>
            <a:picLocks noChangeAspect="1" noChangeArrowheads="1"/>
          </p:cNvPicPr>
          <p:nvPr/>
        </p:nvPicPr>
        <p:blipFill>
          <a:blip r:embed="rId3"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53000" contrast="28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4743" y="1082970"/>
            <a:ext cx="7525549" cy="5505162"/>
          </a:xfrm>
          <a:prstGeom prst="rect">
            <a:avLst/>
          </a:prstGeom>
          <a:noFill/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33" name="Chart 32"/>
          <p:cNvGraphicFramePr/>
          <p:nvPr>
            <p:extLst>
              <p:ext uri="{D42A27DB-BD31-4B8C-83A1-F6EECF244321}">
                <p14:modId xmlns:p14="http://schemas.microsoft.com/office/powerpoint/2010/main" val="3572068065"/>
              </p:ext>
            </p:extLst>
          </p:nvPr>
        </p:nvGraphicFramePr>
        <p:xfrm>
          <a:off x="2027208" y="3269411"/>
          <a:ext cx="7303085" cy="331872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34" name="Chart 33"/>
          <p:cNvGraphicFramePr/>
          <p:nvPr>
            <p:extLst>
              <p:ext uri="{D42A27DB-BD31-4B8C-83A1-F6EECF244321}">
                <p14:modId xmlns:p14="http://schemas.microsoft.com/office/powerpoint/2010/main" val="1798565068"/>
              </p:ext>
            </p:extLst>
          </p:nvPr>
        </p:nvGraphicFramePr>
        <p:xfrm>
          <a:off x="3041930" y="997592"/>
          <a:ext cx="4203601" cy="28254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39" name="Line Callout 2 (Accent Bar) 38"/>
          <p:cNvSpPr/>
          <p:nvPr/>
        </p:nvSpPr>
        <p:spPr>
          <a:xfrm flipV="1">
            <a:off x="7355642" y="2323669"/>
            <a:ext cx="2406675" cy="1310054"/>
          </a:xfrm>
          <a:prstGeom prst="accent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32221"/>
              <a:gd name="adj6" fmla="val -90769"/>
            </a:avLst>
          </a:prstGeom>
          <a:noFill/>
          <a:ln>
            <a:solidFill>
              <a:srgbClr val="39818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40" name="Chart 39"/>
          <p:cNvGraphicFramePr/>
          <p:nvPr>
            <p:extLst>
              <p:ext uri="{D42A27DB-BD31-4B8C-83A1-F6EECF244321}">
                <p14:modId xmlns:p14="http://schemas.microsoft.com/office/powerpoint/2010/main" val="3275623584"/>
              </p:ext>
            </p:extLst>
          </p:nvPr>
        </p:nvGraphicFramePr>
        <p:xfrm>
          <a:off x="7245530" y="2049071"/>
          <a:ext cx="2516787" cy="17979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</p:spTree>
    <p:extLst>
      <p:ext uri="{BB962C8B-B14F-4D97-AF65-F5344CB8AC3E}">
        <p14:creationId xmlns:p14="http://schemas.microsoft.com/office/powerpoint/2010/main" val="6381435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animMotion origin="layout" path="M -2.70833E-6 0 L 0.61094 0.00162 " pathEditMode="relative" rAng="0" ptsTypes="AA">
                                      <p:cBhvr>
                                        <p:cTn id="6" dur="23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547" y="6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400"/>
                            </p:stCondLst>
                            <p:childTnLst>
                              <p:par>
                                <p:cTn id="8" presetID="14" presetClass="entr" presetSubtype="1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75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75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3400"/>
                            </p:stCondLst>
                            <p:childTnLst>
                              <p:par>
                                <p:cTn id="15" presetID="14" presetClass="entr" presetSubtype="1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75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4400"/>
                            </p:stCondLst>
                            <p:childTnLst>
                              <p:par>
                                <p:cTn id="19" presetID="14" presetClass="entr" presetSubtype="1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1" dur="75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400"/>
                            </p:stCondLst>
                            <p:childTnLst>
                              <p:par>
                                <p:cTn id="23" presetID="14" presetClass="entr" presetSubtype="1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5" dur="75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6400"/>
                            </p:stCondLst>
                            <p:childTnLst>
                              <p:par>
                                <p:cTn id="27" presetID="14" presetClass="entr" presetSubtype="1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9" dur="75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  <p:bldGraphic spid="33" grpId="0">
        <p:bldAsOne/>
      </p:bldGraphic>
      <p:bldP spid="3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-48226" y="0"/>
            <a:ext cx="12240226" cy="6900795"/>
            <a:chOff x="-7541874" y="-7838"/>
            <a:chExt cx="12240226" cy="6880769"/>
          </a:xfrm>
          <a:solidFill>
            <a:srgbClr val="E1FFFF"/>
          </a:solidFill>
        </p:grpSpPr>
        <p:sp>
          <p:nvSpPr>
            <p:cNvPr id="37" name="Rectangle 36"/>
            <p:cNvSpPr/>
            <p:nvPr/>
          </p:nvSpPr>
          <p:spPr>
            <a:xfrm>
              <a:off x="-7541874" y="-7838"/>
              <a:ext cx="11651528" cy="6880768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Round Same Side Corner Rectangle 37"/>
            <p:cNvSpPr/>
            <p:nvPr/>
          </p:nvSpPr>
          <p:spPr>
            <a:xfrm rot="5400000">
              <a:off x="3962506" y="6137084"/>
              <a:ext cx="882994" cy="588699"/>
            </a:xfrm>
            <a:prstGeom prst="round2Same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-430398" y="0"/>
            <a:ext cx="12059502" cy="6878760"/>
            <a:chOff x="-7949848" y="22395"/>
            <a:chExt cx="12059502" cy="6858000"/>
          </a:xfrm>
          <a:solidFill>
            <a:srgbClr val="C2EAEA"/>
          </a:solidFill>
        </p:grpSpPr>
        <p:sp>
          <p:nvSpPr>
            <p:cNvPr id="41" name="Rectangle 40"/>
            <p:cNvSpPr/>
            <p:nvPr/>
          </p:nvSpPr>
          <p:spPr>
            <a:xfrm>
              <a:off x="-7949848" y="22395"/>
              <a:ext cx="11512296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Round Same Side Corner Rectangle 41"/>
            <p:cNvSpPr/>
            <p:nvPr/>
          </p:nvSpPr>
          <p:spPr>
            <a:xfrm rot="5400000">
              <a:off x="3385608" y="5265890"/>
              <a:ext cx="882993" cy="565099"/>
            </a:xfrm>
            <a:prstGeom prst="round2Same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-1036988" y="-6450"/>
            <a:ext cx="12100993" cy="6878026"/>
            <a:chOff x="-8538547" y="31400"/>
            <a:chExt cx="12100993" cy="6858000"/>
          </a:xfrm>
          <a:solidFill>
            <a:srgbClr val="A9D5D5"/>
          </a:solidFill>
        </p:grpSpPr>
        <p:sp>
          <p:nvSpPr>
            <p:cNvPr id="45" name="Rectangle 44"/>
            <p:cNvSpPr/>
            <p:nvPr/>
          </p:nvSpPr>
          <p:spPr>
            <a:xfrm>
              <a:off x="-8538547" y="31400"/>
              <a:ext cx="11512296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Round Same Side Corner Rectangle 45"/>
            <p:cNvSpPr/>
            <p:nvPr/>
          </p:nvSpPr>
          <p:spPr>
            <a:xfrm rot="5400000">
              <a:off x="2837983" y="4375015"/>
              <a:ext cx="860226" cy="588701"/>
            </a:xfrm>
            <a:prstGeom prst="round2Same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-1627289" y="-15157"/>
            <a:ext cx="12102592" cy="6858000"/>
            <a:chOff x="-9108204" y="102565"/>
            <a:chExt cx="12102592" cy="6858000"/>
          </a:xfrm>
          <a:solidFill>
            <a:srgbClr val="8DC0C0"/>
          </a:solidFill>
        </p:grpSpPr>
        <p:sp>
          <p:nvSpPr>
            <p:cNvPr id="15" name="Rectangle 14"/>
            <p:cNvSpPr/>
            <p:nvPr/>
          </p:nvSpPr>
          <p:spPr>
            <a:xfrm>
              <a:off x="-9108204" y="102565"/>
              <a:ext cx="11512296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ound Same Side Corner Rectangle 15"/>
            <p:cNvSpPr/>
            <p:nvPr/>
          </p:nvSpPr>
          <p:spPr>
            <a:xfrm rot="5400000">
              <a:off x="2257744" y="3502607"/>
              <a:ext cx="882993" cy="590295"/>
            </a:xfrm>
            <a:prstGeom prst="round2Same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-9680513" y="0"/>
            <a:ext cx="12100998" cy="6858000"/>
            <a:chOff x="-9680513" y="0"/>
            <a:chExt cx="12100998" cy="6858000"/>
          </a:xfrm>
          <a:solidFill>
            <a:srgbClr val="71ABAB"/>
          </a:solidFill>
        </p:grpSpPr>
        <p:sp>
          <p:nvSpPr>
            <p:cNvPr id="19" name="Rectangle 18"/>
            <p:cNvSpPr/>
            <p:nvPr/>
          </p:nvSpPr>
          <p:spPr>
            <a:xfrm>
              <a:off x="-9680513" y="0"/>
              <a:ext cx="11512296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ound Same Side Corner Rectangle 19"/>
            <p:cNvSpPr/>
            <p:nvPr/>
          </p:nvSpPr>
          <p:spPr>
            <a:xfrm rot="5400000">
              <a:off x="1696022" y="2626972"/>
              <a:ext cx="860226" cy="588701"/>
            </a:xfrm>
            <a:prstGeom prst="round2Same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2" name="Group 21"/>
          <p:cNvGrpSpPr/>
          <p:nvPr/>
        </p:nvGrpSpPr>
        <p:grpSpPr>
          <a:xfrm>
            <a:off x="-10227719" y="20026"/>
            <a:ext cx="12080889" cy="6858000"/>
            <a:chOff x="-10227719" y="20026"/>
            <a:chExt cx="12080889" cy="6858000"/>
          </a:xfrm>
          <a:solidFill>
            <a:srgbClr val="559696"/>
          </a:solidFill>
        </p:grpSpPr>
        <p:sp>
          <p:nvSpPr>
            <p:cNvPr id="23" name="Rectangle 22"/>
            <p:cNvSpPr/>
            <p:nvPr/>
          </p:nvSpPr>
          <p:spPr>
            <a:xfrm>
              <a:off x="-10227719" y="20026"/>
              <a:ext cx="11512296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ound Same Side Corner Rectangle 23"/>
            <p:cNvSpPr/>
            <p:nvPr/>
          </p:nvSpPr>
          <p:spPr>
            <a:xfrm rot="5400000">
              <a:off x="1115578" y="1752976"/>
              <a:ext cx="882992" cy="592192"/>
            </a:xfrm>
            <a:prstGeom prst="round2Same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5" name="Group 24"/>
          <p:cNvGrpSpPr/>
          <p:nvPr/>
        </p:nvGrpSpPr>
        <p:grpSpPr>
          <a:xfrm>
            <a:off x="-10801616" y="10380"/>
            <a:ext cx="12100997" cy="6858000"/>
            <a:chOff x="-10816421" y="18298"/>
            <a:chExt cx="12100997" cy="6858000"/>
          </a:xfrm>
          <a:solidFill>
            <a:srgbClr val="398181"/>
          </a:solidFill>
        </p:grpSpPr>
        <p:sp>
          <p:nvSpPr>
            <p:cNvPr id="54" name="Rectangle 53"/>
            <p:cNvSpPr/>
            <p:nvPr/>
          </p:nvSpPr>
          <p:spPr>
            <a:xfrm>
              <a:off x="-10816421" y="18298"/>
              <a:ext cx="11512296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Round Same Side Corner Rectangle 54"/>
            <p:cNvSpPr/>
            <p:nvPr/>
          </p:nvSpPr>
          <p:spPr>
            <a:xfrm rot="5400000">
              <a:off x="560113" y="882470"/>
              <a:ext cx="860226" cy="588701"/>
            </a:xfrm>
            <a:prstGeom prst="round2Same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6" name="Group 25"/>
          <p:cNvGrpSpPr/>
          <p:nvPr/>
        </p:nvGrpSpPr>
        <p:grpSpPr>
          <a:xfrm>
            <a:off x="-11372733" y="3556"/>
            <a:ext cx="12100994" cy="6866552"/>
            <a:chOff x="-11372733" y="3556"/>
            <a:chExt cx="12100994" cy="6866552"/>
          </a:xfrm>
          <a:solidFill>
            <a:srgbClr val="005353"/>
          </a:solidFill>
        </p:grpSpPr>
        <p:sp>
          <p:nvSpPr>
            <p:cNvPr id="60" name="Rectangle 59"/>
            <p:cNvSpPr/>
            <p:nvPr/>
          </p:nvSpPr>
          <p:spPr>
            <a:xfrm>
              <a:off x="-11372733" y="12108"/>
              <a:ext cx="11512296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Round Same Side Corner Rectangle 60"/>
            <p:cNvSpPr/>
            <p:nvPr/>
          </p:nvSpPr>
          <p:spPr>
            <a:xfrm rot="5400000">
              <a:off x="66293" y="76823"/>
              <a:ext cx="735235" cy="588701"/>
            </a:xfrm>
            <a:prstGeom prst="round2Same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7" name="Group 26"/>
          <p:cNvGrpSpPr/>
          <p:nvPr/>
        </p:nvGrpSpPr>
        <p:grpSpPr>
          <a:xfrm>
            <a:off x="2943942" y="4098539"/>
            <a:ext cx="5417101" cy="2785477"/>
            <a:chOff x="0" y="0"/>
            <a:chExt cx="11313694" cy="5172075"/>
          </a:xfrm>
          <a:solidFill>
            <a:srgbClr val="C5EAEA"/>
          </a:solidFill>
        </p:grpSpPr>
        <p:sp>
          <p:nvSpPr>
            <p:cNvPr id="28" name="Freeform 27"/>
            <p:cNvSpPr/>
            <p:nvPr/>
          </p:nvSpPr>
          <p:spPr>
            <a:xfrm>
              <a:off x="5589477" y="2050719"/>
              <a:ext cx="1989739" cy="1773919"/>
            </a:xfrm>
            <a:custGeom>
              <a:avLst/>
              <a:gdLst>
                <a:gd name="connsiteX0" fmla="*/ 600324 w 1292087"/>
                <a:gd name="connsiteY0" fmla="*/ 123246 h 1339795"/>
                <a:gd name="connsiteX1" fmla="*/ 652007 w 1292087"/>
                <a:gd name="connsiteY1" fmla="*/ 91440 h 1339795"/>
                <a:gd name="connsiteX2" fmla="*/ 675861 w 1292087"/>
                <a:gd name="connsiteY2" fmla="*/ 55659 h 1339795"/>
                <a:gd name="connsiteX3" fmla="*/ 695739 w 1292087"/>
                <a:gd name="connsiteY3" fmla="*/ 43732 h 1339795"/>
                <a:gd name="connsiteX4" fmla="*/ 751398 w 1292087"/>
                <a:gd name="connsiteY4" fmla="*/ 55659 h 1339795"/>
                <a:gd name="connsiteX5" fmla="*/ 779228 w 1292087"/>
                <a:gd name="connsiteY5" fmla="*/ 15903 h 1339795"/>
                <a:gd name="connsiteX6" fmla="*/ 787179 w 1292087"/>
                <a:gd name="connsiteY6" fmla="*/ 35781 h 1339795"/>
                <a:gd name="connsiteX7" fmla="*/ 838863 w 1292087"/>
                <a:gd name="connsiteY7" fmla="*/ 35781 h 1339795"/>
                <a:gd name="connsiteX8" fmla="*/ 862717 w 1292087"/>
                <a:gd name="connsiteY8" fmla="*/ 0 h 1339795"/>
                <a:gd name="connsiteX9" fmla="*/ 902473 w 1292087"/>
                <a:gd name="connsiteY9" fmla="*/ 3976 h 1339795"/>
                <a:gd name="connsiteX10" fmla="*/ 946205 w 1292087"/>
                <a:gd name="connsiteY10" fmla="*/ 55659 h 1339795"/>
                <a:gd name="connsiteX11" fmla="*/ 974035 w 1292087"/>
                <a:gd name="connsiteY11" fmla="*/ 47708 h 1339795"/>
                <a:gd name="connsiteX12" fmla="*/ 1005840 w 1292087"/>
                <a:gd name="connsiteY12" fmla="*/ 83489 h 1339795"/>
                <a:gd name="connsiteX13" fmla="*/ 1005840 w 1292087"/>
                <a:gd name="connsiteY13" fmla="*/ 99392 h 1339795"/>
                <a:gd name="connsiteX14" fmla="*/ 1017767 w 1292087"/>
                <a:gd name="connsiteY14" fmla="*/ 119270 h 1339795"/>
                <a:gd name="connsiteX15" fmla="*/ 1053548 w 1292087"/>
                <a:gd name="connsiteY15" fmla="*/ 131197 h 1339795"/>
                <a:gd name="connsiteX16" fmla="*/ 1049572 w 1292087"/>
                <a:gd name="connsiteY16" fmla="*/ 163002 h 1339795"/>
                <a:gd name="connsiteX17" fmla="*/ 1073426 w 1292087"/>
                <a:gd name="connsiteY17" fmla="*/ 186856 h 1339795"/>
                <a:gd name="connsiteX18" fmla="*/ 1069450 w 1292087"/>
                <a:gd name="connsiteY18" fmla="*/ 242515 h 1339795"/>
                <a:gd name="connsiteX19" fmla="*/ 1001864 w 1292087"/>
                <a:gd name="connsiteY19" fmla="*/ 182880 h 1339795"/>
                <a:gd name="connsiteX20" fmla="*/ 981986 w 1292087"/>
                <a:gd name="connsiteY20" fmla="*/ 198783 h 1339795"/>
                <a:gd name="connsiteX21" fmla="*/ 981986 w 1292087"/>
                <a:gd name="connsiteY21" fmla="*/ 250466 h 1339795"/>
                <a:gd name="connsiteX22" fmla="*/ 1017767 w 1292087"/>
                <a:gd name="connsiteY22" fmla="*/ 282272 h 1339795"/>
                <a:gd name="connsiteX23" fmla="*/ 1017767 w 1292087"/>
                <a:gd name="connsiteY23" fmla="*/ 329979 h 1339795"/>
                <a:gd name="connsiteX24" fmla="*/ 1045597 w 1292087"/>
                <a:gd name="connsiteY24" fmla="*/ 361785 h 1339795"/>
                <a:gd name="connsiteX25" fmla="*/ 1045597 w 1292087"/>
                <a:gd name="connsiteY25" fmla="*/ 397566 h 1339795"/>
                <a:gd name="connsiteX26" fmla="*/ 1025718 w 1292087"/>
                <a:gd name="connsiteY26" fmla="*/ 429371 h 1339795"/>
                <a:gd name="connsiteX27" fmla="*/ 1049572 w 1292087"/>
                <a:gd name="connsiteY27" fmla="*/ 485030 h 1339795"/>
                <a:gd name="connsiteX28" fmla="*/ 1057524 w 1292087"/>
                <a:gd name="connsiteY28" fmla="*/ 516835 h 1339795"/>
                <a:gd name="connsiteX29" fmla="*/ 1049572 w 1292087"/>
                <a:gd name="connsiteY29" fmla="*/ 564543 h 1339795"/>
                <a:gd name="connsiteX30" fmla="*/ 1017767 w 1292087"/>
                <a:gd name="connsiteY30" fmla="*/ 620202 h 1339795"/>
                <a:gd name="connsiteX31" fmla="*/ 958132 w 1292087"/>
                <a:gd name="connsiteY31" fmla="*/ 667910 h 1339795"/>
                <a:gd name="connsiteX32" fmla="*/ 958132 w 1292087"/>
                <a:gd name="connsiteY32" fmla="*/ 683812 h 1339795"/>
                <a:gd name="connsiteX33" fmla="*/ 981986 w 1292087"/>
                <a:gd name="connsiteY33" fmla="*/ 695739 h 1339795"/>
                <a:gd name="connsiteX34" fmla="*/ 962108 w 1292087"/>
                <a:gd name="connsiteY34" fmla="*/ 727545 h 1339795"/>
                <a:gd name="connsiteX35" fmla="*/ 962108 w 1292087"/>
                <a:gd name="connsiteY35" fmla="*/ 723569 h 1339795"/>
                <a:gd name="connsiteX36" fmla="*/ 962108 w 1292087"/>
                <a:gd name="connsiteY36" fmla="*/ 787179 h 1339795"/>
                <a:gd name="connsiteX37" fmla="*/ 962108 w 1292087"/>
                <a:gd name="connsiteY37" fmla="*/ 787179 h 1339795"/>
                <a:gd name="connsiteX38" fmla="*/ 962108 w 1292087"/>
                <a:gd name="connsiteY38" fmla="*/ 822960 h 1339795"/>
                <a:gd name="connsiteX39" fmla="*/ 938254 w 1292087"/>
                <a:gd name="connsiteY39" fmla="*/ 854766 h 1339795"/>
                <a:gd name="connsiteX40" fmla="*/ 954157 w 1292087"/>
                <a:gd name="connsiteY40" fmla="*/ 878619 h 1339795"/>
                <a:gd name="connsiteX41" fmla="*/ 978010 w 1292087"/>
                <a:gd name="connsiteY41" fmla="*/ 850790 h 1339795"/>
                <a:gd name="connsiteX42" fmla="*/ 989937 w 1292087"/>
                <a:gd name="connsiteY42" fmla="*/ 846814 h 1339795"/>
                <a:gd name="connsiteX43" fmla="*/ 1001864 w 1292087"/>
                <a:gd name="connsiteY43" fmla="*/ 862717 h 1339795"/>
                <a:gd name="connsiteX44" fmla="*/ 989937 w 1292087"/>
                <a:gd name="connsiteY44" fmla="*/ 902473 h 1339795"/>
                <a:gd name="connsiteX45" fmla="*/ 1005840 w 1292087"/>
                <a:gd name="connsiteY45" fmla="*/ 902473 h 1339795"/>
                <a:gd name="connsiteX46" fmla="*/ 1033670 w 1292087"/>
                <a:gd name="connsiteY46" fmla="*/ 870668 h 1339795"/>
                <a:gd name="connsiteX47" fmla="*/ 1073426 w 1292087"/>
                <a:gd name="connsiteY47" fmla="*/ 862717 h 1339795"/>
                <a:gd name="connsiteX48" fmla="*/ 1117158 w 1292087"/>
                <a:gd name="connsiteY48" fmla="*/ 862717 h 1339795"/>
                <a:gd name="connsiteX49" fmla="*/ 1141012 w 1292087"/>
                <a:gd name="connsiteY49" fmla="*/ 878619 h 1339795"/>
                <a:gd name="connsiteX50" fmla="*/ 1192696 w 1292087"/>
                <a:gd name="connsiteY50" fmla="*/ 878619 h 1339795"/>
                <a:gd name="connsiteX51" fmla="*/ 1212574 w 1292087"/>
                <a:gd name="connsiteY51" fmla="*/ 886571 h 1339795"/>
                <a:gd name="connsiteX52" fmla="*/ 1224501 w 1292087"/>
                <a:gd name="connsiteY52" fmla="*/ 930303 h 1339795"/>
                <a:gd name="connsiteX53" fmla="*/ 1224501 w 1292087"/>
                <a:gd name="connsiteY53" fmla="*/ 981986 h 1339795"/>
                <a:gd name="connsiteX54" fmla="*/ 1272209 w 1292087"/>
                <a:gd name="connsiteY54" fmla="*/ 1053548 h 1339795"/>
                <a:gd name="connsiteX55" fmla="*/ 1292087 w 1292087"/>
                <a:gd name="connsiteY55" fmla="*/ 1109207 h 1339795"/>
                <a:gd name="connsiteX56" fmla="*/ 1284136 w 1292087"/>
                <a:gd name="connsiteY56" fmla="*/ 1156915 h 1339795"/>
                <a:gd name="connsiteX57" fmla="*/ 1248355 w 1292087"/>
                <a:gd name="connsiteY57" fmla="*/ 1148964 h 1339795"/>
                <a:gd name="connsiteX58" fmla="*/ 1224501 w 1292087"/>
                <a:gd name="connsiteY58" fmla="*/ 1144988 h 1339795"/>
                <a:gd name="connsiteX59" fmla="*/ 1216550 w 1292087"/>
                <a:gd name="connsiteY59" fmla="*/ 1172818 h 1339795"/>
                <a:gd name="connsiteX60" fmla="*/ 1216550 w 1292087"/>
                <a:gd name="connsiteY60" fmla="*/ 1204623 h 1339795"/>
                <a:gd name="connsiteX61" fmla="*/ 1196671 w 1292087"/>
                <a:gd name="connsiteY61" fmla="*/ 1252331 h 1339795"/>
                <a:gd name="connsiteX62" fmla="*/ 1184744 w 1292087"/>
                <a:gd name="connsiteY62" fmla="*/ 1280160 h 1339795"/>
                <a:gd name="connsiteX63" fmla="*/ 1184744 w 1292087"/>
                <a:gd name="connsiteY63" fmla="*/ 1307990 h 1339795"/>
                <a:gd name="connsiteX64" fmla="*/ 1188720 w 1292087"/>
                <a:gd name="connsiteY64" fmla="*/ 1311966 h 1339795"/>
                <a:gd name="connsiteX65" fmla="*/ 1168842 w 1292087"/>
                <a:gd name="connsiteY65" fmla="*/ 1339795 h 1339795"/>
                <a:gd name="connsiteX66" fmla="*/ 1101256 w 1292087"/>
                <a:gd name="connsiteY66" fmla="*/ 1339795 h 1339795"/>
                <a:gd name="connsiteX67" fmla="*/ 1065475 w 1292087"/>
                <a:gd name="connsiteY67" fmla="*/ 1331844 h 1339795"/>
                <a:gd name="connsiteX68" fmla="*/ 1041621 w 1292087"/>
                <a:gd name="connsiteY68" fmla="*/ 1292087 h 1339795"/>
                <a:gd name="connsiteX69" fmla="*/ 1025718 w 1292087"/>
                <a:gd name="connsiteY69" fmla="*/ 1280160 h 1339795"/>
                <a:gd name="connsiteX70" fmla="*/ 1005840 w 1292087"/>
                <a:gd name="connsiteY70" fmla="*/ 1311966 h 1339795"/>
                <a:gd name="connsiteX71" fmla="*/ 962108 w 1292087"/>
                <a:gd name="connsiteY71" fmla="*/ 1315941 h 1339795"/>
                <a:gd name="connsiteX72" fmla="*/ 946205 w 1292087"/>
                <a:gd name="connsiteY72" fmla="*/ 1335819 h 1339795"/>
                <a:gd name="connsiteX73" fmla="*/ 926327 w 1292087"/>
                <a:gd name="connsiteY73" fmla="*/ 1319917 h 1339795"/>
                <a:gd name="connsiteX74" fmla="*/ 910424 w 1292087"/>
                <a:gd name="connsiteY74" fmla="*/ 1331844 h 1339795"/>
                <a:gd name="connsiteX75" fmla="*/ 878619 w 1292087"/>
                <a:gd name="connsiteY75" fmla="*/ 1335819 h 1339795"/>
                <a:gd name="connsiteX76" fmla="*/ 850790 w 1292087"/>
                <a:gd name="connsiteY76" fmla="*/ 1300039 h 1339795"/>
                <a:gd name="connsiteX77" fmla="*/ 838863 w 1292087"/>
                <a:gd name="connsiteY77" fmla="*/ 1335819 h 1339795"/>
                <a:gd name="connsiteX78" fmla="*/ 763325 w 1292087"/>
                <a:gd name="connsiteY78" fmla="*/ 1335819 h 1339795"/>
                <a:gd name="connsiteX79" fmla="*/ 703690 w 1292087"/>
                <a:gd name="connsiteY79" fmla="*/ 1331844 h 1339795"/>
                <a:gd name="connsiteX80" fmla="*/ 655983 w 1292087"/>
                <a:gd name="connsiteY80" fmla="*/ 1315941 h 1339795"/>
                <a:gd name="connsiteX81" fmla="*/ 608275 w 1292087"/>
                <a:gd name="connsiteY81" fmla="*/ 1335819 h 1339795"/>
                <a:gd name="connsiteX82" fmla="*/ 564543 w 1292087"/>
                <a:gd name="connsiteY82" fmla="*/ 1323892 h 1339795"/>
                <a:gd name="connsiteX83" fmla="*/ 524786 w 1292087"/>
                <a:gd name="connsiteY83" fmla="*/ 1288112 h 1339795"/>
                <a:gd name="connsiteX84" fmla="*/ 512859 w 1292087"/>
                <a:gd name="connsiteY84" fmla="*/ 1268233 h 1339795"/>
                <a:gd name="connsiteX85" fmla="*/ 477078 w 1292087"/>
                <a:gd name="connsiteY85" fmla="*/ 1268233 h 1339795"/>
                <a:gd name="connsiteX86" fmla="*/ 429370 w 1292087"/>
                <a:gd name="connsiteY86" fmla="*/ 1244379 h 1339795"/>
                <a:gd name="connsiteX87" fmla="*/ 405517 w 1292087"/>
                <a:gd name="connsiteY87" fmla="*/ 1244379 h 1339795"/>
                <a:gd name="connsiteX88" fmla="*/ 373711 w 1292087"/>
                <a:gd name="connsiteY88" fmla="*/ 1260282 h 1339795"/>
                <a:gd name="connsiteX89" fmla="*/ 282271 w 1292087"/>
                <a:gd name="connsiteY89" fmla="*/ 1220526 h 1339795"/>
                <a:gd name="connsiteX90" fmla="*/ 270344 w 1292087"/>
                <a:gd name="connsiteY90" fmla="*/ 1176793 h 1339795"/>
                <a:gd name="connsiteX91" fmla="*/ 262393 w 1292087"/>
                <a:gd name="connsiteY91" fmla="*/ 1176793 h 1339795"/>
                <a:gd name="connsiteX92" fmla="*/ 230588 w 1292087"/>
                <a:gd name="connsiteY92" fmla="*/ 1176793 h 1339795"/>
                <a:gd name="connsiteX93" fmla="*/ 202758 w 1292087"/>
                <a:gd name="connsiteY93" fmla="*/ 1148964 h 1339795"/>
                <a:gd name="connsiteX94" fmla="*/ 202758 w 1292087"/>
                <a:gd name="connsiteY94" fmla="*/ 1121134 h 1339795"/>
                <a:gd name="connsiteX95" fmla="*/ 174929 w 1292087"/>
                <a:gd name="connsiteY95" fmla="*/ 1097280 h 1339795"/>
                <a:gd name="connsiteX96" fmla="*/ 182880 w 1292087"/>
                <a:gd name="connsiteY96" fmla="*/ 1069451 h 1339795"/>
                <a:gd name="connsiteX97" fmla="*/ 163002 w 1292087"/>
                <a:gd name="connsiteY97" fmla="*/ 1057524 h 1339795"/>
                <a:gd name="connsiteX98" fmla="*/ 131197 w 1292087"/>
                <a:gd name="connsiteY98" fmla="*/ 1053548 h 1339795"/>
                <a:gd name="connsiteX99" fmla="*/ 111318 w 1292087"/>
                <a:gd name="connsiteY99" fmla="*/ 1053548 h 1339795"/>
                <a:gd name="connsiteX100" fmla="*/ 71562 w 1292087"/>
                <a:gd name="connsiteY100" fmla="*/ 1009816 h 1339795"/>
                <a:gd name="connsiteX101" fmla="*/ 19878 w 1292087"/>
                <a:gd name="connsiteY101" fmla="*/ 1009816 h 1339795"/>
                <a:gd name="connsiteX102" fmla="*/ 0 w 1292087"/>
                <a:gd name="connsiteY102" fmla="*/ 974035 h 1339795"/>
                <a:gd name="connsiteX103" fmla="*/ 103367 w 1292087"/>
                <a:gd name="connsiteY103" fmla="*/ 894522 h 1339795"/>
                <a:gd name="connsiteX104" fmla="*/ 79513 w 1292087"/>
                <a:gd name="connsiteY104" fmla="*/ 862717 h 1339795"/>
                <a:gd name="connsiteX105" fmla="*/ 79513 w 1292087"/>
                <a:gd name="connsiteY105" fmla="*/ 826936 h 1339795"/>
                <a:gd name="connsiteX106" fmla="*/ 79513 w 1292087"/>
                <a:gd name="connsiteY106" fmla="*/ 826936 h 1339795"/>
                <a:gd name="connsiteX107" fmla="*/ 143124 w 1292087"/>
                <a:gd name="connsiteY107" fmla="*/ 763326 h 1339795"/>
                <a:gd name="connsiteX108" fmla="*/ 222637 w 1292087"/>
                <a:gd name="connsiteY108" fmla="*/ 751399 h 1339795"/>
                <a:gd name="connsiteX109" fmla="*/ 206734 w 1292087"/>
                <a:gd name="connsiteY109" fmla="*/ 540689 h 1339795"/>
                <a:gd name="connsiteX110" fmla="*/ 258417 w 1292087"/>
                <a:gd name="connsiteY110" fmla="*/ 485030 h 1339795"/>
                <a:gd name="connsiteX111" fmla="*/ 405517 w 1292087"/>
                <a:gd name="connsiteY111" fmla="*/ 429371 h 1339795"/>
                <a:gd name="connsiteX112" fmla="*/ 393590 w 1292087"/>
                <a:gd name="connsiteY112" fmla="*/ 329979 h 1339795"/>
                <a:gd name="connsiteX113" fmla="*/ 361784 w 1292087"/>
                <a:gd name="connsiteY113" fmla="*/ 310101 h 1339795"/>
                <a:gd name="connsiteX114" fmla="*/ 242515 w 1292087"/>
                <a:gd name="connsiteY114" fmla="*/ 282272 h 1339795"/>
                <a:gd name="connsiteX115" fmla="*/ 166977 w 1292087"/>
                <a:gd name="connsiteY115" fmla="*/ 294199 h 1339795"/>
                <a:gd name="connsiteX116" fmla="*/ 210710 w 1292087"/>
                <a:gd name="connsiteY116" fmla="*/ 234564 h 1339795"/>
                <a:gd name="connsiteX117" fmla="*/ 469127 w 1292087"/>
                <a:gd name="connsiteY117" fmla="*/ 222637 h 1339795"/>
                <a:gd name="connsiteX118" fmla="*/ 481054 w 1292087"/>
                <a:gd name="connsiteY118" fmla="*/ 170953 h 1339795"/>
                <a:gd name="connsiteX119" fmla="*/ 600324 w 1292087"/>
                <a:gd name="connsiteY119" fmla="*/ 123246 h 13397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</a:cxnLst>
              <a:rect l="l" t="t" r="r" b="b"/>
              <a:pathLst>
                <a:path w="1292087" h="1339795">
                  <a:moveTo>
                    <a:pt x="600324" y="123246"/>
                  </a:moveTo>
                  <a:lnTo>
                    <a:pt x="652007" y="91440"/>
                  </a:lnTo>
                  <a:lnTo>
                    <a:pt x="675861" y="55659"/>
                  </a:lnTo>
                  <a:lnTo>
                    <a:pt x="695739" y="43732"/>
                  </a:lnTo>
                  <a:lnTo>
                    <a:pt x="751398" y="55659"/>
                  </a:lnTo>
                  <a:lnTo>
                    <a:pt x="779228" y="15903"/>
                  </a:lnTo>
                  <a:lnTo>
                    <a:pt x="787179" y="35781"/>
                  </a:lnTo>
                  <a:lnTo>
                    <a:pt x="838863" y="35781"/>
                  </a:lnTo>
                  <a:lnTo>
                    <a:pt x="862717" y="0"/>
                  </a:lnTo>
                  <a:lnTo>
                    <a:pt x="902473" y="3976"/>
                  </a:lnTo>
                  <a:lnTo>
                    <a:pt x="946205" y="55659"/>
                  </a:lnTo>
                  <a:lnTo>
                    <a:pt x="974035" y="47708"/>
                  </a:lnTo>
                  <a:lnTo>
                    <a:pt x="1005840" y="83489"/>
                  </a:lnTo>
                  <a:lnTo>
                    <a:pt x="1005840" y="99392"/>
                  </a:lnTo>
                  <a:lnTo>
                    <a:pt x="1017767" y="119270"/>
                  </a:lnTo>
                  <a:lnTo>
                    <a:pt x="1053548" y="131197"/>
                  </a:lnTo>
                  <a:lnTo>
                    <a:pt x="1049572" y="163002"/>
                  </a:lnTo>
                  <a:lnTo>
                    <a:pt x="1073426" y="186856"/>
                  </a:lnTo>
                  <a:lnTo>
                    <a:pt x="1069450" y="242515"/>
                  </a:lnTo>
                  <a:lnTo>
                    <a:pt x="1001864" y="182880"/>
                  </a:lnTo>
                  <a:lnTo>
                    <a:pt x="981986" y="198783"/>
                  </a:lnTo>
                  <a:lnTo>
                    <a:pt x="981986" y="250466"/>
                  </a:lnTo>
                  <a:lnTo>
                    <a:pt x="1017767" y="282272"/>
                  </a:lnTo>
                  <a:lnTo>
                    <a:pt x="1017767" y="329979"/>
                  </a:lnTo>
                  <a:lnTo>
                    <a:pt x="1045597" y="361785"/>
                  </a:lnTo>
                  <a:lnTo>
                    <a:pt x="1045597" y="397566"/>
                  </a:lnTo>
                  <a:lnTo>
                    <a:pt x="1025718" y="429371"/>
                  </a:lnTo>
                  <a:lnTo>
                    <a:pt x="1049572" y="485030"/>
                  </a:lnTo>
                  <a:lnTo>
                    <a:pt x="1057524" y="516835"/>
                  </a:lnTo>
                  <a:lnTo>
                    <a:pt x="1049572" y="564543"/>
                  </a:lnTo>
                  <a:lnTo>
                    <a:pt x="1017767" y="620202"/>
                  </a:lnTo>
                  <a:lnTo>
                    <a:pt x="958132" y="667910"/>
                  </a:lnTo>
                  <a:lnTo>
                    <a:pt x="958132" y="683812"/>
                  </a:lnTo>
                  <a:lnTo>
                    <a:pt x="981986" y="695739"/>
                  </a:lnTo>
                  <a:cubicBezTo>
                    <a:pt x="961338" y="724647"/>
                    <a:pt x="962108" y="712169"/>
                    <a:pt x="962108" y="727545"/>
                  </a:cubicBezTo>
                  <a:lnTo>
                    <a:pt x="962108" y="723569"/>
                  </a:lnTo>
                  <a:lnTo>
                    <a:pt x="962108" y="787179"/>
                  </a:lnTo>
                  <a:lnTo>
                    <a:pt x="962108" y="787179"/>
                  </a:lnTo>
                  <a:lnTo>
                    <a:pt x="962108" y="822960"/>
                  </a:lnTo>
                  <a:lnTo>
                    <a:pt x="938254" y="854766"/>
                  </a:lnTo>
                  <a:lnTo>
                    <a:pt x="954157" y="878619"/>
                  </a:lnTo>
                  <a:lnTo>
                    <a:pt x="978010" y="850790"/>
                  </a:lnTo>
                  <a:lnTo>
                    <a:pt x="989937" y="846814"/>
                  </a:lnTo>
                  <a:lnTo>
                    <a:pt x="1001864" y="862717"/>
                  </a:lnTo>
                  <a:lnTo>
                    <a:pt x="989937" y="902473"/>
                  </a:lnTo>
                  <a:lnTo>
                    <a:pt x="1005840" y="902473"/>
                  </a:lnTo>
                  <a:lnTo>
                    <a:pt x="1033670" y="870668"/>
                  </a:lnTo>
                  <a:lnTo>
                    <a:pt x="1073426" y="862717"/>
                  </a:lnTo>
                  <a:lnTo>
                    <a:pt x="1117158" y="862717"/>
                  </a:lnTo>
                  <a:lnTo>
                    <a:pt x="1141012" y="878619"/>
                  </a:lnTo>
                  <a:lnTo>
                    <a:pt x="1192696" y="878619"/>
                  </a:lnTo>
                  <a:lnTo>
                    <a:pt x="1212574" y="886571"/>
                  </a:lnTo>
                  <a:lnTo>
                    <a:pt x="1224501" y="930303"/>
                  </a:lnTo>
                  <a:lnTo>
                    <a:pt x="1224501" y="981986"/>
                  </a:lnTo>
                  <a:lnTo>
                    <a:pt x="1272209" y="1053548"/>
                  </a:lnTo>
                  <a:lnTo>
                    <a:pt x="1292087" y="1109207"/>
                  </a:lnTo>
                  <a:lnTo>
                    <a:pt x="1284136" y="1156915"/>
                  </a:lnTo>
                  <a:lnTo>
                    <a:pt x="1248355" y="1148964"/>
                  </a:lnTo>
                  <a:lnTo>
                    <a:pt x="1224501" y="1144988"/>
                  </a:lnTo>
                  <a:lnTo>
                    <a:pt x="1216550" y="1172818"/>
                  </a:lnTo>
                  <a:lnTo>
                    <a:pt x="1216550" y="1204623"/>
                  </a:lnTo>
                  <a:lnTo>
                    <a:pt x="1196671" y="1252331"/>
                  </a:lnTo>
                  <a:lnTo>
                    <a:pt x="1184744" y="1280160"/>
                  </a:lnTo>
                  <a:lnTo>
                    <a:pt x="1184744" y="1307990"/>
                  </a:lnTo>
                  <a:lnTo>
                    <a:pt x="1188720" y="1311966"/>
                  </a:lnTo>
                  <a:lnTo>
                    <a:pt x="1168842" y="1339795"/>
                  </a:lnTo>
                  <a:lnTo>
                    <a:pt x="1101256" y="1339795"/>
                  </a:lnTo>
                  <a:lnTo>
                    <a:pt x="1065475" y="1331844"/>
                  </a:lnTo>
                  <a:lnTo>
                    <a:pt x="1041621" y="1292087"/>
                  </a:lnTo>
                  <a:lnTo>
                    <a:pt x="1025718" y="1280160"/>
                  </a:lnTo>
                  <a:lnTo>
                    <a:pt x="1005840" y="1311966"/>
                  </a:lnTo>
                  <a:lnTo>
                    <a:pt x="962108" y="1315941"/>
                  </a:lnTo>
                  <a:lnTo>
                    <a:pt x="946205" y="1335819"/>
                  </a:lnTo>
                  <a:lnTo>
                    <a:pt x="926327" y="1319917"/>
                  </a:lnTo>
                  <a:lnTo>
                    <a:pt x="910424" y="1331844"/>
                  </a:lnTo>
                  <a:lnTo>
                    <a:pt x="878619" y="1335819"/>
                  </a:lnTo>
                  <a:lnTo>
                    <a:pt x="850790" y="1300039"/>
                  </a:lnTo>
                  <a:lnTo>
                    <a:pt x="838863" y="1335819"/>
                  </a:lnTo>
                  <a:lnTo>
                    <a:pt x="763325" y="1335819"/>
                  </a:lnTo>
                  <a:lnTo>
                    <a:pt x="703690" y="1331844"/>
                  </a:lnTo>
                  <a:lnTo>
                    <a:pt x="655983" y="1315941"/>
                  </a:lnTo>
                  <a:lnTo>
                    <a:pt x="608275" y="1335819"/>
                  </a:lnTo>
                  <a:lnTo>
                    <a:pt x="564543" y="1323892"/>
                  </a:lnTo>
                  <a:lnTo>
                    <a:pt x="524786" y="1288112"/>
                  </a:lnTo>
                  <a:lnTo>
                    <a:pt x="512859" y="1268233"/>
                  </a:lnTo>
                  <a:lnTo>
                    <a:pt x="477078" y="1268233"/>
                  </a:lnTo>
                  <a:lnTo>
                    <a:pt x="429370" y="1244379"/>
                  </a:lnTo>
                  <a:lnTo>
                    <a:pt x="405517" y="1244379"/>
                  </a:lnTo>
                  <a:lnTo>
                    <a:pt x="373711" y="1260282"/>
                  </a:lnTo>
                  <a:lnTo>
                    <a:pt x="282271" y="1220526"/>
                  </a:lnTo>
                  <a:lnTo>
                    <a:pt x="270344" y="1176793"/>
                  </a:lnTo>
                  <a:lnTo>
                    <a:pt x="262393" y="1176793"/>
                  </a:lnTo>
                  <a:lnTo>
                    <a:pt x="230588" y="1176793"/>
                  </a:lnTo>
                  <a:lnTo>
                    <a:pt x="202758" y="1148964"/>
                  </a:lnTo>
                  <a:lnTo>
                    <a:pt x="202758" y="1121134"/>
                  </a:lnTo>
                  <a:lnTo>
                    <a:pt x="174929" y="1097280"/>
                  </a:lnTo>
                  <a:lnTo>
                    <a:pt x="182880" y="1069451"/>
                  </a:lnTo>
                  <a:lnTo>
                    <a:pt x="163002" y="1057524"/>
                  </a:lnTo>
                  <a:lnTo>
                    <a:pt x="131197" y="1053548"/>
                  </a:lnTo>
                  <a:lnTo>
                    <a:pt x="111318" y="1053548"/>
                  </a:lnTo>
                  <a:lnTo>
                    <a:pt x="71562" y="1009816"/>
                  </a:lnTo>
                  <a:lnTo>
                    <a:pt x="19878" y="1009816"/>
                  </a:lnTo>
                  <a:lnTo>
                    <a:pt x="0" y="974035"/>
                  </a:lnTo>
                  <a:lnTo>
                    <a:pt x="103367" y="894522"/>
                  </a:lnTo>
                  <a:lnTo>
                    <a:pt x="79513" y="862717"/>
                  </a:lnTo>
                  <a:lnTo>
                    <a:pt x="79513" y="826936"/>
                  </a:lnTo>
                  <a:lnTo>
                    <a:pt x="79513" y="826936"/>
                  </a:lnTo>
                  <a:lnTo>
                    <a:pt x="143124" y="763326"/>
                  </a:lnTo>
                  <a:lnTo>
                    <a:pt x="222637" y="751399"/>
                  </a:lnTo>
                  <a:lnTo>
                    <a:pt x="206734" y="540689"/>
                  </a:lnTo>
                  <a:lnTo>
                    <a:pt x="258417" y="485030"/>
                  </a:lnTo>
                  <a:lnTo>
                    <a:pt x="405517" y="429371"/>
                  </a:lnTo>
                  <a:lnTo>
                    <a:pt x="393590" y="329979"/>
                  </a:lnTo>
                  <a:lnTo>
                    <a:pt x="361784" y="310101"/>
                  </a:lnTo>
                  <a:lnTo>
                    <a:pt x="242515" y="282272"/>
                  </a:lnTo>
                  <a:lnTo>
                    <a:pt x="166977" y="294199"/>
                  </a:lnTo>
                  <a:lnTo>
                    <a:pt x="210710" y="234564"/>
                  </a:lnTo>
                  <a:lnTo>
                    <a:pt x="469127" y="222637"/>
                  </a:lnTo>
                  <a:lnTo>
                    <a:pt x="481054" y="170953"/>
                  </a:lnTo>
                  <a:lnTo>
                    <a:pt x="600324" y="123246"/>
                  </a:lnTo>
                  <a:close/>
                </a:path>
              </a:pathLst>
            </a:custGeom>
            <a:grpFill/>
            <a:ln w="0">
              <a:solidFill>
                <a:srgbClr val="39818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29" name="Freeform 28"/>
            <p:cNvSpPr/>
            <p:nvPr/>
          </p:nvSpPr>
          <p:spPr>
            <a:xfrm>
              <a:off x="6018769" y="3577268"/>
              <a:ext cx="2840011" cy="1352842"/>
            </a:xfrm>
            <a:custGeom>
              <a:avLst/>
              <a:gdLst>
                <a:gd name="connsiteX0" fmla="*/ 751398 w 1844702"/>
                <a:gd name="connsiteY0" fmla="*/ 135173 h 1021743"/>
                <a:gd name="connsiteX1" fmla="*/ 787179 w 1844702"/>
                <a:gd name="connsiteY1" fmla="*/ 186856 h 1021743"/>
                <a:gd name="connsiteX2" fmla="*/ 878619 w 1844702"/>
                <a:gd name="connsiteY2" fmla="*/ 186856 h 1021743"/>
                <a:gd name="connsiteX3" fmla="*/ 910424 w 1844702"/>
                <a:gd name="connsiteY3" fmla="*/ 163002 h 1021743"/>
                <a:gd name="connsiteX4" fmla="*/ 962108 w 1844702"/>
                <a:gd name="connsiteY4" fmla="*/ 151075 h 1021743"/>
                <a:gd name="connsiteX5" fmla="*/ 993913 w 1844702"/>
                <a:gd name="connsiteY5" fmla="*/ 155051 h 1021743"/>
                <a:gd name="connsiteX6" fmla="*/ 1057523 w 1844702"/>
                <a:gd name="connsiteY6" fmla="*/ 254442 h 1021743"/>
                <a:gd name="connsiteX7" fmla="*/ 1109207 w 1844702"/>
                <a:gd name="connsiteY7" fmla="*/ 254442 h 1021743"/>
                <a:gd name="connsiteX8" fmla="*/ 1148963 w 1844702"/>
                <a:gd name="connsiteY8" fmla="*/ 214686 h 1021743"/>
                <a:gd name="connsiteX9" fmla="*/ 1164866 w 1844702"/>
                <a:gd name="connsiteY9" fmla="*/ 254442 h 1021743"/>
                <a:gd name="connsiteX10" fmla="*/ 1184744 w 1844702"/>
                <a:gd name="connsiteY10" fmla="*/ 254442 h 1021743"/>
                <a:gd name="connsiteX11" fmla="*/ 1228476 w 1844702"/>
                <a:gd name="connsiteY11" fmla="*/ 282272 h 1021743"/>
                <a:gd name="connsiteX12" fmla="*/ 1264257 w 1844702"/>
                <a:gd name="connsiteY12" fmla="*/ 294199 h 1021743"/>
                <a:gd name="connsiteX13" fmla="*/ 1260281 w 1844702"/>
                <a:gd name="connsiteY13" fmla="*/ 329980 h 1021743"/>
                <a:gd name="connsiteX14" fmla="*/ 1371600 w 1844702"/>
                <a:gd name="connsiteY14" fmla="*/ 318053 h 1021743"/>
                <a:gd name="connsiteX15" fmla="*/ 1387502 w 1844702"/>
                <a:gd name="connsiteY15" fmla="*/ 369736 h 1021743"/>
                <a:gd name="connsiteX16" fmla="*/ 1411356 w 1844702"/>
                <a:gd name="connsiteY16" fmla="*/ 369736 h 1021743"/>
                <a:gd name="connsiteX17" fmla="*/ 1411356 w 1844702"/>
                <a:gd name="connsiteY17" fmla="*/ 341907 h 1021743"/>
                <a:gd name="connsiteX18" fmla="*/ 1431234 w 1844702"/>
                <a:gd name="connsiteY18" fmla="*/ 341907 h 1021743"/>
                <a:gd name="connsiteX19" fmla="*/ 1482918 w 1844702"/>
                <a:gd name="connsiteY19" fmla="*/ 318053 h 1021743"/>
                <a:gd name="connsiteX20" fmla="*/ 1506772 w 1844702"/>
                <a:gd name="connsiteY20" fmla="*/ 290223 h 1021743"/>
                <a:gd name="connsiteX21" fmla="*/ 1510748 w 1844702"/>
                <a:gd name="connsiteY21" fmla="*/ 254442 h 1021743"/>
                <a:gd name="connsiteX22" fmla="*/ 1463040 w 1844702"/>
                <a:gd name="connsiteY22" fmla="*/ 246491 h 1021743"/>
                <a:gd name="connsiteX23" fmla="*/ 1411356 w 1844702"/>
                <a:gd name="connsiteY23" fmla="*/ 246491 h 1021743"/>
                <a:gd name="connsiteX24" fmla="*/ 1375575 w 1844702"/>
                <a:gd name="connsiteY24" fmla="*/ 226613 h 1021743"/>
                <a:gd name="connsiteX25" fmla="*/ 1323892 w 1844702"/>
                <a:gd name="connsiteY25" fmla="*/ 143124 h 1021743"/>
                <a:gd name="connsiteX26" fmla="*/ 1351721 w 1844702"/>
                <a:gd name="connsiteY26" fmla="*/ 119270 h 1021743"/>
                <a:gd name="connsiteX27" fmla="*/ 1375575 w 1844702"/>
                <a:gd name="connsiteY27" fmla="*/ 71562 h 1021743"/>
                <a:gd name="connsiteX28" fmla="*/ 1351721 w 1844702"/>
                <a:gd name="connsiteY28" fmla="*/ 47708 h 1021743"/>
                <a:gd name="connsiteX29" fmla="*/ 1351721 w 1844702"/>
                <a:gd name="connsiteY29" fmla="*/ 47708 h 1021743"/>
                <a:gd name="connsiteX30" fmla="*/ 1399429 w 1844702"/>
                <a:gd name="connsiteY30" fmla="*/ 31806 h 1021743"/>
                <a:gd name="connsiteX31" fmla="*/ 1435210 w 1844702"/>
                <a:gd name="connsiteY31" fmla="*/ 7952 h 1021743"/>
                <a:gd name="connsiteX32" fmla="*/ 1470991 w 1844702"/>
                <a:gd name="connsiteY32" fmla="*/ 0 h 1021743"/>
                <a:gd name="connsiteX33" fmla="*/ 1510748 w 1844702"/>
                <a:gd name="connsiteY33" fmla="*/ 23854 h 1021743"/>
                <a:gd name="connsiteX34" fmla="*/ 1562431 w 1844702"/>
                <a:gd name="connsiteY34" fmla="*/ 19879 h 1021743"/>
                <a:gd name="connsiteX35" fmla="*/ 1582309 w 1844702"/>
                <a:gd name="connsiteY35" fmla="*/ 35781 h 1021743"/>
                <a:gd name="connsiteX36" fmla="*/ 1586285 w 1844702"/>
                <a:gd name="connsiteY36" fmla="*/ 71562 h 1021743"/>
                <a:gd name="connsiteX37" fmla="*/ 1602188 w 1844702"/>
                <a:gd name="connsiteY37" fmla="*/ 79513 h 1021743"/>
                <a:gd name="connsiteX38" fmla="*/ 1602188 w 1844702"/>
                <a:gd name="connsiteY38" fmla="*/ 107343 h 1021743"/>
                <a:gd name="connsiteX39" fmla="*/ 1618090 w 1844702"/>
                <a:gd name="connsiteY39" fmla="*/ 135173 h 1021743"/>
                <a:gd name="connsiteX40" fmla="*/ 1633993 w 1844702"/>
                <a:gd name="connsiteY40" fmla="*/ 151075 h 1021743"/>
                <a:gd name="connsiteX41" fmla="*/ 1657847 w 1844702"/>
                <a:gd name="connsiteY41" fmla="*/ 155051 h 1021743"/>
                <a:gd name="connsiteX42" fmla="*/ 1677725 w 1844702"/>
                <a:gd name="connsiteY42" fmla="*/ 151075 h 1021743"/>
                <a:gd name="connsiteX43" fmla="*/ 1677725 w 1844702"/>
                <a:gd name="connsiteY43" fmla="*/ 174929 h 1021743"/>
                <a:gd name="connsiteX44" fmla="*/ 1705554 w 1844702"/>
                <a:gd name="connsiteY44" fmla="*/ 190832 h 1021743"/>
                <a:gd name="connsiteX45" fmla="*/ 1705554 w 1844702"/>
                <a:gd name="connsiteY45" fmla="*/ 206734 h 1021743"/>
                <a:gd name="connsiteX46" fmla="*/ 1729408 w 1844702"/>
                <a:gd name="connsiteY46" fmla="*/ 226613 h 1021743"/>
                <a:gd name="connsiteX47" fmla="*/ 1729408 w 1844702"/>
                <a:gd name="connsiteY47" fmla="*/ 238540 h 1021743"/>
                <a:gd name="connsiteX48" fmla="*/ 1697603 w 1844702"/>
                <a:gd name="connsiteY48" fmla="*/ 266369 h 1021743"/>
                <a:gd name="connsiteX49" fmla="*/ 1737360 w 1844702"/>
                <a:gd name="connsiteY49" fmla="*/ 337931 h 1021743"/>
                <a:gd name="connsiteX50" fmla="*/ 1689652 w 1844702"/>
                <a:gd name="connsiteY50" fmla="*/ 377687 h 1021743"/>
                <a:gd name="connsiteX51" fmla="*/ 1697603 w 1844702"/>
                <a:gd name="connsiteY51" fmla="*/ 417444 h 1021743"/>
                <a:gd name="connsiteX52" fmla="*/ 1741335 w 1844702"/>
                <a:gd name="connsiteY52" fmla="*/ 477079 h 1021743"/>
                <a:gd name="connsiteX53" fmla="*/ 1789043 w 1844702"/>
                <a:gd name="connsiteY53" fmla="*/ 477079 h 1021743"/>
                <a:gd name="connsiteX54" fmla="*/ 1840727 w 1844702"/>
                <a:gd name="connsiteY54" fmla="*/ 536713 h 1021743"/>
                <a:gd name="connsiteX55" fmla="*/ 1832775 w 1844702"/>
                <a:gd name="connsiteY55" fmla="*/ 552616 h 1021743"/>
                <a:gd name="connsiteX56" fmla="*/ 1844702 w 1844702"/>
                <a:gd name="connsiteY56" fmla="*/ 588397 h 1021743"/>
                <a:gd name="connsiteX57" fmla="*/ 1804946 w 1844702"/>
                <a:gd name="connsiteY57" fmla="*/ 600324 h 1021743"/>
                <a:gd name="connsiteX58" fmla="*/ 1789043 w 1844702"/>
                <a:gd name="connsiteY58" fmla="*/ 608275 h 1021743"/>
                <a:gd name="connsiteX59" fmla="*/ 1753262 w 1844702"/>
                <a:gd name="connsiteY59" fmla="*/ 667910 h 1021743"/>
                <a:gd name="connsiteX60" fmla="*/ 1709530 w 1844702"/>
                <a:gd name="connsiteY60" fmla="*/ 671886 h 1021743"/>
                <a:gd name="connsiteX61" fmla="*/ 1709530 w 1844702"/>
                <a:gd name="connsiteY61" fmla="*/ 671886 h 1021743"/>
                <a:gd name="connsiteX62" fmla="*/ 1653871 w 1844702"/>
                <a:gd name="connsiteY62" fmla="*/ 719593 h 1021743"/>
                <a:gd name="connsiteX63" fmla="*/ 1630017 w 1844702"/>
                <a:gd name="connsiteY63" fmla="*/ 791155 h 1021743"/>
                <a:gd name="connsiteX64" fmla="*/ 1586285 w 1844702"/>
                <a:gd name="connsiteY64" fmla="*/ 795131 h 1021743"/>
                <a:gd name="connsiteX65" fmla="*/ 1514723 w 1844702"/>
                <a:gd name="connsiteY65" fmla="*/ 858741 h 1021743"/>
                <a:gd name="connsiteX66" fmla="*/ 1478942 w 1844702"/>
                <a:gd name="connsiteY66" fmla="*/ 866693 h 1021743"/>
                <a:gd name="connsiteX67" fmla="*/ 1435210 w 1844702"/>
                <a:gd name="connsiteY67" fmla="*/ 902473 h 1021743"/>
                <a:gd name="connsiteX68" fmla="*/ 1387502 w 1844702"/>
                <a:gd name="connsiteY68" fmla="*/ 898498 h 1021743"/>
                <a:gd name="connsiteX69" fmla="*/ 1363648 w 1844702"/>
                <a:gd name="connsiteY69" fmla="*/ 882595 h 1021743"/>
                <a:gd name="connsiteX70" fmla="*/ 1339794 w 1844702"/>
                <a:gd name="connsiteY70" fmla="*/ 886571 h 1021743"/>
                <a:gd name="connsiteX71" fmla="*/ 1292087 w 1844702"/>
                <a:gd name="connsiteY71" fmla="*/ 834887 h 1021743"/>
                <a:gd name="connsiteX72" fmla="*/ 1260281 w 1844702"/>
                <a:gd name="connsiteY72" fmla="*/ 846814 h 1021743"/>
                <a:gd name="connsiteX73" fmla="*/ 1260281 w 1844702"/>
                <a:gd name="connsiteY73" fmla="*/ 866693 h 1021743"/>
                <a:gd name="connsiteX74" fmla="*/ 1264257 w 1844702"/>
                <a:gd name="connsiteY74" fmla="*/ 906449 h 1021743"/>
                <a:gd name="connsiteX75" fmla="*/ 1292087 w 1844702"/>
                <a:gd name="connsiteY75" fmla="*/ 942230 h 1021743"/>
                <a:gd name="connsiteX76" fmla="*/ 1355697 w 1844702"/>
                <a:gd name="connsiteY76" fmla="*/ 966084 h 1021743"/>
                <a:gd name="connsiteX77" fmla="*/ 1363648 w 1844702"/>
                <a:gd name="connsiteY77" fmla="*/ 974035 h 1021743"/>
                <a:gd name="connsiteX78" fmla="*/ 1339794 w 1844702"/>
                <a:gd name="connsiteY78" fmla="*/ 981987 h 1021743"/>
                <a:gd name="connsiteX79" fmla="*/ 1323892 w 1844702"/>
                <a:gd name="connsiteY79" fmla="*/ 985962 h 1021743"/>
                <a:gd name="connsiteX80" fmla="*/ 1284135 w 1844702"/>
                <a:gd name="connsiteY80" fmla="*/ 970060 h 1021743"/>
                <a:gd name="connsiteX81" fmla="*/ 1260281 w 1844702"/>
                <a:gd name="connsiteY81" fmla="*/ 954157 h 1021743"/>
                <a:gd name="connsiteX82" fmla="*/ 1228476 w 1844702"/>
                <a:gd name="connsiteY82" fmla="*/ 962108 h 1021743"/>
                <a:gd name="connsiteX83" fmla="*/ 1172817 w 1844702"/>
                <a:gd name="connsiteY83" fmla="*/ 978011 h 1021743"/>
                <a:gd name="connsiteX84" fmla="*/ 1172817 w 1844702"/>
                <a:gd name="connsiteY84" fmla="*/ 954157 h 1021743"/>
                <a:gd name="connsiteX85" fmla="*/ 1141012 w 1844702"/>
                <a:gd name="connsiteY85" fmla="*/ 962108 h 1021743"/>
                <a:gd name="connsiteX86" fmla="*/ 1117158 w 1844702"/>
                <a:gd name="connsiteY86" fmla="*/ 930303 h 1021743"/>
                <a:gd name="connsiteX87" fmla="*/ 1097280 w 1844702"/>
                <a:gd name="connsiteY87" fmla="*/ 934279 h 1021743"/>
                <a:gd name="connsiteX88" fmla="*/ 1089328 w 1844702"/>
                <a:gd name="connsiteY88" fmla="*/ 934279 h 1021743"/>
                <a:gd name="connsiteX89" fmla="*/ 1069450 w 1844702"/>
                <a:gd name="connsiteY89" fmla="*/ 934279 h 1021743"/>
                <a:gd name="connsiteX90" fmla="*/ 1041621 w 1844702"/>
                <a:gd name="connsiteY90" fmla="*/ 950181 h 1021743"/>
                <a:gd name="connsiteX91" fmla="*/ 1049572 w 1844702"/>
                <a:gd name="connsiteY91" fmla="*/ 974035 h 1021743"/>
                <a:gd name="connsiteX92" fmla="*/ 1041621 w 1844702"/>
                <a:gd name="connsiteY92" fmla="*/ 1005840 h 1021743"/>
                <a:gd name="connsiteX93" fmla="*/ 1029694 w 1844702"/>
                <a:gd name="connsiteY93" fmla="*/ 1013792 h 1021743"/>
                <a:gd name="connsiteX94" fmla="*/ 1025718 w 1844702"/>
                <a:gd name="connsiteY94" fmla="*/ 974035 h 1021743"/>
                <a:gd name="connsiteX95" fmla="*/ 1013791 w 1844702"/>
                <a:gd name="connsiteY95" fmla="*/ 970060 h 1021743"/>
                <a:gd name="connsiteX96" fmla="*/ 985961 w 1844702"/>
                <a:gd name="connsiteY96" fmla="*/ 1005840 h 1021743"/>
                <a:gd name="connsiteX97" fmla="*/ 966083 w 1844702"/>
                <a:gd name="connsiteY97" fmla="*/ 1009816 h 1021743"/>
                <a:gd name="connsiteX98" fmla="*/ 962108 w 1844702"/>
                <a:gd name="connsiteY98" fmla="*/ 993913 h 1021743"/>
                <a:gd name="connsiteX99" fmla="*/ 966083 w 1844702"/>
                <a:gd name="connsiteY99" fmla="*/ 962108 h 1021743"/>
                <a:gd name="connsiteX100" fmla="*/ 966083 w 1844702"/>
                <a:gd name="connsiteY100" fmla="*/ 934279 h 1021743"/>
                <a:gd name="connsiteX101" fmla="*/ 938254 w 1844702"/>
                <a:gd name="connsiteY101" fmla="*/ 962108 h 1021743"/>
                <a:gd name="connsiteX102" fmla="*/ 938254 w 1844702"/>
                <a:gd name="connsiteY102" fmla="*/ 962108 h 1021743"/>
                <a:gd name="connsiteX103" fmla="*/ 894521 w 1844702"/>
                <a:gd name="connsiteY103" fmla="*/ 1021743 h 1021743"/>
                <a:gd name="connsiteX104" fmla="*/ 767301 w 1844702"/>
                <a:gd name="connsiteY104" fmla="*/ 938254 h 1021743"/>
                <a:gd name="connsiteX105" fmla="*/ 747422 w 1844702"/>
                <a:gd name="connsiteY105" fmla="*/ 938254 h 1021743"/>
                <a:gd name="connsiteX106" fmla="*/ 735495 w 1844702"/>
                <a:gd name="connsiteY106" fmla="*/ 974035 h 1021743"/>
                <a:gd name="connsiteX107" fmla="*/ 735495 w 1844702"/>
                <a:gd name="connsiteY107" fmla="*/ 997889 h 1021743"/>
                <a:gd name="connsiteX108" fmla="*/ 691763 w 1844702"/>
                <a:gd name="connsiteY108" fmla="*/ 974035 h 1021743"/>
                <a:gd name="connsiteX109" fmla="*/ 659958 w 1844702"/>
                <a:gd name="connsiteY109" fmla="*/ 974035 h 1021743"/>
                <a:gd name="connsiteX110" fmla="*/ 632128 w 1844702"/>
                <a:gd name="connsiteY110" fmla="*/ 926327 h 1021743"/>
                <a:gd name="connsiteX111" fmla="*/ 592372 w 1844702"/>
                <a:gd name="connsiteY111" fmla="*/ 934279 h 1021743"/>
                <a:gd name="connsiteX112" fmla="*/ 580445 w 1844702"/>
                <a:gd name="connsiteY112" fmla="*/ 926327 h 1021743"/>
                <a:gd name="connsiteX113" fmla="*/ 544664 w 1844702"/>
                <a:gd name="connsiteY113" fmla="*/ 997889 h 1021743"/>
                <a:gd name="connsiteX114" fmla="*/ 481054 w 1844702"/>
                <a:gd name="connsiteY114" fmla="*/ 1001865 h 1021743"/>
                <a:gd name="connsiteX115" fmla="*/ 445273 w 1844702"/>
                <a:gd name="connsiteY115" fmla="*/ 1001865 h 1021743"/>
                <a:gd name="connsiteX116" fmla="*/ 322028 w 1844702"/>
                <a:gd name="connsiteY116" fmla="*/ 1021743 h 1021743"/>
                <a:gd name="connsiteX117" fmla="*/ 314076 w 1844702"/>
                <a:gd name="connsiteY117" fmla="*/ 966084 h 1021743"/>
                <a:gd name="connsiteX118" fmla="*/ 262393 w 1844702"/>
                <a:gd name="connsiteY118" fmla="*/ 914400 h 1021743"/>
                <a:gd name="connsiteX119" fmla="*/ 270344 w 1844702"/>
                <a:gd name="connsiteY119" fmla="*/ 858741 h 1021743"/>
                <a:gd name="connsiteX120" fmla="*/ 282271 w 1844702"/>
                <a:gd name="connsiteY120" fmla="*/ 846814 h 1021743"/>
                <a:gd name="connsiteX121" fmla="*/ 318052 w 1844702"/>
                <a:gd name="connsiteY121" fmla="*/ 787180 h 1021743"/>
                <a:gd name="connsiteX122" fmla="*/ 278295 w 1844702"/>
                <a:gd name="connsiteY122" fmla="*/ 711642 h 1021743"/>
                <a:gd name="connsiteX123" fmla="*/ 242514 w 1844702"/>
                <a:gd name="connsiteY123" fmla="*/ 675861 h 1021743"/>
                <a:gd name="connsiteX124" fmla="*/ 246490 w 1844702"/>
                <a:gd name="connsiteY124" fmla="*/ 659959 h 1021743"/>
                <a:gd name="connsiteX125" fmla="*/ 258417 w 1844702"/>
                <a:gd name="connsiteY125" fmla="*/ 628153 h 1021743"/>
                <a:gd name="connsiteX126" fmla="*/ 254441 w 1844702"/>
                <a:gd name="connsiteY126" fmla="*/ 560567 h 1021743"/>
                <a:gd name="connsiteX127" fmla="*/ 210709 w 1844702"/>
                <a:gd name="connsiteY127" fmla="*/ 528762 h 1021743"/>
                <a:gd name="connsiteX128" fmla="*/ 210709 w 1844702"/>
                <a:gd name="connsiteY128" fmla="*/ 512860 h 1021743"/>
                <a:gd name="connsiteX129" fmla="*/ 170953 w 1844702"/>
                <a:gd name="connsiteY129" fmla="*/ 473103 h 1021743"/>
                <a:gd name="connsiteX130" fmla="*/ 111318 w 1844702"/>
                <a:gd name="connsiteY130" fmla="*/ 508884 h 1021743"/>
                <a:gd name="connsiteX131" fmla="*/ 0 w 1844702"/>
                <a:gd name="connsiteY131" fmla="*/ 489006 h 1021743"/>
                <a:gd name="connsiteX132" fmla="*/ 19878 w 1844702"/>
                <a:gd name="connsiteY132" fmla="*/ 437322 h 1021743"/>
                <a:gd name="connsiteX133" fmla="*/ 35781 w 1844702"/>
                <a:gd name="connsiteY133" fmla="*/ 409493 h 1021743"/>
                <a:gd name="connsiteX134" fmla="*/ 43732 w 1844702"/>
                <a:gd name="connsiteY134" fmla="*/ 365760 h 1021743"/>
                <a:gd name="connsiteX135" fmla="*/ 59634 w 1844702"/>
                <a:gd name="connsiteY135" fmla="*/ 282272 h 1021743"/>
                <a:gd name="connsiteX136" fmla="*/ 55659 w 1844702"/>
                <a:gd name="connsiteY136" fmla="*/ 234564 h 1021743"/>
                <a:gd name="connsiteX137" fmla="*/ 63610 w 1844702"/>
                <a:gd name="connsiteY137" fmla="*/ 214686 h 1021743"/>
                <a:gd name="connsiteX138" fmla="*/ 107342 w 1844702"/>
                <a:gd name="connsiteY138" fmla="*/ 178905 h 1021743"/>
                <a:gd name="connsiteX139" fmla="*/ 166977 w 1844702"/>
                <a:gd name="connsiteY139" fmla="*/ 238540 h 1021743"/>
                <a:gd name="connsiteX140" fmla="*/ 214685 w 1844702"/>
                <a:gd name="connsiteY140" fmla="*/ 182880 h 1021743"/>
                <a:gd name="connsiteX141" fmla="*/ 226612 w 1844702"/>
                <a:gd name="connsiteY141" fmla="*/ 182880 h 1021743"/>
                <a:gd name="connsiteX142" fmla="*/ 226612 w 1844702"/>
                <a:gd name="connsiteY142" fmla="*/ 155051 h 1021743"/>
                <a:gd name="connsiteX143" fmla="*/ 246490 w 1844702"/>
                <a:gd name="connsiteY143" fmla="*/ 139148 h 1021743"/>
                <a:gd name="connsiteX144" fmla="*/ 266368 w 1844702"/>
                <a:gd name="connsiteY144" fmla="*/ 159027 h 1021743"/>
                <a:gd name="connsiteX145" fmla="*/ 329979 w 1844702"/>
                <a:gd name="connsiteY145" fmla="*/ 182880 h 1021743"/>
                <a:gd name="connsiteX146" fmla="*/ 377687 w 1844702"/>
                <a:gd name="connsiteY146" fmla="*/ 159027 h 1021743"/>
                <a:gd name="connsiteX147" fmla="*/ 437321 w 1844702"/>
                <a:gd name="connsiteY147" fmla="*/ 174929 h 1021743"/>
                <a:gd name="connsiteX148" fmla="*/ 564542 w 1844702"/>
                <a:gd name="connsiteY148" fmla="*/ 178905 h 1021743"/>
                <a:gd name="connsiteX149" fmla="*/ 572494 w 1844702"/>
                <a:gd name="connsiteY149" fmla="*/ 139148 h 1021743"/>
                <a:gd name="connsiteX150" fmla="*/ 596348 w 1844702"/>
                <a:gd name="connsiteY150" fmla="*/ 182880 h 1021743"/>
                <a:gd name="connsiteX151" fmla="*/ 648031 w 1844702"/>
                <a:gd name="connsiteY151" fmla="*/ 166978 h 1021743"/>
                <a:gd name="connsiteX152" fmla="*/ 671885 w 1844702"/>
                <a:gd name="connsiteY152" fmla="*/ 178905 h 1021743"/>
                <a:gd name="connsiteX153" fmla="*/ 691763 w 1844702"/>
                <a:gd name="connsiteY153" fmla="*/ 151075 h 1021743"/>
                <a:gd name="connsiteX154" fmla="*/ 751398 w 1844702"/>
                <a:gd name="connsiteY154" fmla="*/ 135173 h 10217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</a:cxnLst>
              <a:rect l="l" t="t" r="r" b="b"/>
              <a:pathLst>
                <a:path w="1844702" h="1021743">
                  <a:moveTo>
                    <a:pt x="751398" y="135173"/>
                  </a:moveTo>
                  <a:lnTo>
                    <a:pt x="787179" y="186856"/>
                  </a:lnTo>
                  <a:lnTo>
                    <a:pt x="878619" y="186856"/>
                  </a:lnTo>
                  <a:lnTo>
                    <a:pt x="910424" y="163002"/>
                  </a:lnTo>
                  <a:lnTo>
                    <a:pt x="962108" y="151075"/>
                  </a:lnTo>
                  <a:lnTo>
                    <a:pt x="993913" y="155051"/>
                  </a:lnTo>
                  <a:lnTo>
                    <a:pt x="1057523" y="254442"/>
                  </a:lnTo>
                  <a:lnTo>
                    <a:pt x="1109207" y="254442"/>
                  </a:lnTo>
                  <a:lnTo>
                    <a:pt x="1148963" y="214686"/>
                  </a:lnTo>
                  <a:lnTo>
                    <a:pt x="1164866" y="254442"/>
                  </a:lnTo>
                  <a:lnTo>
                    <a:pt x="1184744" y="254442"/>
                  </a:lnTo>
                  <a:lnTo>
                    <a:pt x="1228476" y="282272"/>
                  </a:lnTo>
                  <a:lnTo>
                    <a:pt x="1264257" y="294199"/>
                  </a:lnTo>
                  <a:lnTo>
                    <a:pt x="1260281" y="329980"/>
                  </a:lnTo>
                  <a:lnTo>
                    <a:pt x="1371600" y="318053"/>
                  </a:lnTo>
                  <a:lnTo>
                    <a:pt x="1387502" y="369736"/>
                  </a:lnTo>
                  <a:lnTo>
                    <a:pt x="1411356" y="369736"/>
                  </a:lnTo>
                  <a:lnTo>
                    <a:pt x="1411356" y="341907"/>
                  </a:lnTo>
                  <a:lnTo>
                    <a:pt x="1431234" y="341907"/>
                  </a:lnTo>
                  <a:lnTo>
                    <a:pt x="1482918" y="318053"/>
                  </a:lnTo>
                  <a:lnTo>
                    <a:pt x="1506772" y="290223"/>
                  </a:lnTo>
                  <a:lnTo>
                    <a:pt x="1510748" y="254442"/>
                  </a:lnTo>
                  <a:lnTo>
                    <a:pt x="1463040" y="246491"/>
                  </a:lnTo>
                  <a:lnTo>
                    <a:pt x="1411356" y="246491"/>
                  </a:lnTo>
                  <a:lnTo>
                    <a:pt x="1375575" y="226613"/>
                  </a:lnTo>
                  <a:lnTo>
                    <a:pt x="1323892" y="143124"/>
                  </a:lnTo>
                  <a:lnTo>
                    <a:pt x="1351721" y="119270"/>
                  </a:lnTo>
                  <a:lnTo>
                    <a:pt x="1375575" y="71562"/>
                  </a:lnTo>
                  <a:lnTo>
                    <a:pt x="1351721" y="47708"/>
                  </a:lnTo>
                  <a:lnTo>
                    <a:pt x="1351721" y="47708"/>
                  </a:lnTo>
                  <a:lnTo>
                    <a:pt x="1399429" y="31806"/>
                  </a:lnTo>
                  <a:lnTo>
                    <a:pt x="1435210" y="7952"/>
                  </a:lnTo>
                  <a:lnTo>
                    <a:pt x="1470991" y="0"/>
                  </a:lnTo>
                  <a:lnTo>
                    <a:pt x="1510748" y="23854"/>
                  </a:lnTo>
                  <a:lnTo>
                    <a:pt x="1562431" y="19879"/>
                  </a:lnTo>
                  <a:lnTo>
                    <a:pt x="1582309" y="35781"/>
                  </a:lnTo>
                  <a:lnTo>
                    <a:pt x="1586285" y="71562"/>
                  </a:lnTo>
                  <a:lnTo>
                    <a:pt x="1602188" y="79513"/>
                  </a:lnTo>
                  <a:lnTo>
                    <a:pt x="1602188" y="107343"/>
                  </a:lnTo>
                  <a:lnTo>
                    <a:pt x="1618090" y="135173"/>
                  </a:lnTo>
                  <a:lnTo>
                    <a:pt x="1633993" y="151075"/>
                  </a:lnTo>
                  <a:lnTo>
                    <a:pt x="1657847" y="155051"/>
                  </a:lnTo>
                  <a:lnTo>
                    <a:pt x="1677725" y="151075"/>
                  </a:lnTo>
                  <a:lnTo>
                    <a:pt x="1677725" y="174929"/>
                  </a:lnTo>
                  <a:lnTo>
                    <a:pt x="1705554" y="190832"/>
                  </a:lnTo>
                  <a:lnTo>
                    <a:pt x="1705554" y="206734"/>
                  </a:lnTo>
                  <a:lnTo>
                    <a:pt x="1729408" y="226613"/>
                  </a:lnTo>
                  <a:lnTo>
                    <a:pt x="1729408" y="238540"/>
                  </a:lnTo>
                  <a:lnTo>
                    <a:pt x="1697603" y="266369"/>
                  </a:lnTo>
                  <a:lnTo>
                    <a:pt x="1737360" y="337931"/>
                  </a:lnTo>
                  <a:lnTo>
                    <a:pt x="1689652" y="377687"/>
                  </a:lnTo>
                  <a:lnTo>
                    <a:pt x="1697603" y="417444"/>
                  </a:lnTo>
                  <a:lnTo>
                    <a:pt x="1741335" y="477079"/>
                  </a:lnTo>
                  <a:lnTo>
                    <a:pt x="1789043" y="477079"/>
                  </a:lnTo>
                  <a:lnTo>
                    <a:pt x="1840727" y="536713"/>
                  </a:lnTo>
                  <a:lnTo>
                    <a:pt x="1832775" y="552616"/>
                  </a:lnTo>
                  <a:lnTo>
                    <a:pt x="1844702" y="588397"/>
                  </a:lnTo>
                  <a:lnTo>
                    <a:pt x="1804946" y="600324"/>
                  </a:lnTo>
                  <a:lnTo>
                    <a:pt x="1789043" y="608275"/>
                  </a:lnTo>
                  <a:lnTo>
                    <a:pt x="1753262" y="667910"/>
                  </a:lnTo>
                  <a:cubicBezTo>
                    <a:pt x="1714847" y="672179"/>
                    <a:pt x="1729481" y="671886"/>
                    <a:pt x="1709530" y="671886"/>
                  </a:cubicBezTo>
                  <a:lnTo>
                    <a:pt x="1709530" y="671886"/>
                  </a:lnTo>
                  <a:lnTo>
                    <a:pt x="1653871" y="719593"/>
                  </a:lnTo>
                  <a:lnTo>
                    <a:pt x="1630017" y="791155"/>
                  </a:lnTo>
                  <a:lnTo>
                    <a:pt x="1586285" y="795131"/>
                  </a:lnTo>
                  <a:lnTo>
                    <a:pt x="1514723" y="858741"/>
                  </a:lnTo>
                  <a:lnTo>
                    <a:pt x="1478942" y="866693"/>
                  </a:lnTo>
                  <a:lnTo>
                    <a:pt x="1435210" y="902473"/>
                  </a:lnTo>
                  <a:lnTo>
                    <a:pt x="1387502" y="898498"/>
                  </a:lnTo>
                  <a:lnTo>
                    <a:pt x="1363648" y="882595"/>
                  </a:lnTo>
                  <a:lnTo>
                    <a:pt x="1339794" y="886571"/>
                  </a:lnTo>
                  <a:lnTo>
                    <a:pt x="1292087" y="834887"/>
                  </a:lnTo>
                  <a:lnTo>
                    <a:pt x="1260281" y="846814"/>
                  </a:lnTo>
                  <a:lnTo>
                    <a:pt x="1260281" y="866693"/>
                  </a:lnTo>
                  <a:lnTo>
                    <a:pt x="1264257" y="906449"/>
                  </a:lnTo>
                  <a:lnTo>
                    <a:pt x="1292087" y="942230"/>
                  </a:lnTo>
                  <a:lnTo>
                    <a:pt x="1355697" y="966084"/>
                  </a:lnTo>
                  <a:lnTo>
                    <a:pt x="1363648" y="974035"/>
                  </a:lnTo>
                  <a:lnTo>
                    <a:pt x="1339794" y="981987"/>
                  </a:lnTo>
                  <a:lnTo>
                    <a:pt x="1323892" y="985962"/>
                  </a:lnTo>
                  <a:lnTo>
                    <a:pt x="1284135" y="970060"/>
                  </a:lnTo>
                  <a:lnTo>
                    <a:pt x="1260281" y="954157"/>
                  </a:lnTo>
                  <a:lnTo>
                    <a:pt x="1228476" y="962108"/>
                  </a:lnTo>
                  <a:lnTo>
                    <a:pt x="1172817" y="978011"/>
                  </a:lnTo>
                  <a:lnTo>
                    <a:pt x="1172817" y="954157"/>
                  </a:lnTo>
                  <a:lnTo>
                    <a:pt x="1141012" y="962108"/>
                  </a:lnTo>
                  <a:lnTo>
                    <a:pt x="1117158" y="930303"/>
                  </a:lnTo>
                  <a:lnTo>
                    <a:pt x="1097280" y="934279"/>
                  </a:lnTo>
                  <a:lnTo>
                    <a:pt x="1089328" y="934279"/>
                  </a:lnTo>
                  <a:lnTo>
                    <a:pt x="1069450" y="934279"/>
                  </a:lnTo>
                  <a:lnTo>
                    <a:pt x="1041621" y="950181"/>
                  </a:lnTo>
                  <a:lnTo>
                    <a:pt x="1049572" y="974035"/>
                  </a:lnTo>
                  <a:lnTo>
                    <a:pt x="1041621" y="1005840"/>
                  </a:lnTo>
                  <a:lnTo>
                    <a:pt x="1029694" y="1013792"/>
                  </a:lnTo>
                  <a:lnTo>
                    <a:pt x="1025718" y="974035"/>
                  </a:lnTo>
                  <a:lnTo>
                    <a:pt x="1013791" y="970060"/>
                  </a:lnTo>
                  <a:lnTo>
                    <a:pt x="985961" y="1005840"/>
                  </a:lnTo>
                  <a:lnTo>
                    <a:pt x="966083" y="1009816"/>
                  </a:lnTo>
                  <a:lnTo>
                    <a:pt x="962108" y="993913"/>
                  </a:lnTo>
                  <a:lnTo>
                    <a:pt x="966083" y="962108"/>
                  </a:lnTo>
                  <a:lnTo>
                    <a:pt x="966083" y="934279"/>
                  </a:lnTo>
                  <a:cubicBezTo>
                    <a:pt x="936097" y="955697"/>
                    <a:pt x="938254" y="942757"/>
                    <a:pt x="938254" y="962108"/>
                  </a:cubicBezTo>
                  <a:lnTo>
                    <a:pt x="938254" y="962108"/>
                  </a:lnTo>
                  <a:lnTo>
                    <a:pt x="894521" y="1021743"/>
                  </a:lnTo>
                  <a:lnTo>
                    <a:pt x="767301" y="938254"/>
                  </a:lnTo>
                  <a:lnTo>
                    <a:pt x="747422" y="938254"/>
                  </a:lnTo>
                  <a:lnTo>
                    <a:pt x="735495" y="974035"/>
                  </a:lnTo>
                  <a:lnTo>
                    <a:pt x="735495" y="997889"/>
                  </a:lnTo>
                  <a:lnTo>
                    <a:pt x="691763" y="974035"/>
                  </a:lnTo>
                  <a:lnTo>
                    <a:pt x="659958" y="974035"/>
                  </a:lnTo>
                  <a:lnTo>
                    <a:pt x="632128" y="926327"/>
                  </a:lnTo>
                  <a:lnTo>
                    <a:pt x="592372" y="934279"/>
                  </a:lnTo>
                  <a:lnTo>
                    <a:pt x="580445" y="926327"/>
                  </a:lnTo>
                  <a:lnTo>
                    <a:pt x="544664" y="997889"/>
                  </a:lnTo>
                  <a:lnTo>
                    <a:pt x="481054" y="1001865"/>
                  </a:lnTo>
                  <a:lnTo>
                    <a:pt x="445273" y="1001865"/>
                  </a:lnTo>
                  <a:lnTo>
                    <a:pt x="322028" y="1021743"/>
                  </a:lnTo>
                  <a:lnTo>
                    <a:pt x="314076" y="966084"/>
                  </a:lnTo>
                  <a:lnTo>
                    <a:pt x="262393" y="914400"/>
                  </a:lnTo>
                  <a:lnTo>
                    <a:pt x="270344" y="858741"/>
                  </a:lnTo>
                  <a:lnTo>
                    <a:pt x="282271" y="846814"/>
                  </a:lnTo>
                  <a:lnTo>
                    <a:pt x="318052" y="787180"/>
                  </a:lnTo>
                  <a:lnTo>
                    <a:pt x="278295" y="711642"/>
                  </a:lnTo>
                  <a:lnTo>
                    <a:pt x="242514" y="675861"/>
                  </a:lnTo>
                  <a:lnTo>
                    <a:pt x="246490" y="659959"/>
                  </a:lnTo>
                  <a:lnTo>
                    <a:pt x="258417" y="628153"/>
                  </a:lnTo>
                  <a:lnTo>
                    <a:pt x="254441" y="560567"/>
                  </a:lnTo>
                  <a:lnTo>
                    <a:pt x="210709" y="528762"/>
                  </a:lnTo>
                  <a:lnTo>
                    <a:pt x="210709" y="512860"/>
                  </a:lnTo>
                  <a:lnTo>
                    <a:pt x="170953" y="473103"/>
                  </a:lnTo>
                  <a:lnTo>
                    <a:pt x="111318" y="508884"/>
                  </a:lnTo>
                  <a:lnTo>
                    <a:pt x="0" y="489006"/>
                  </a:lnTo>
                  <a:lnTo>
                    <a:pt x="19878" y="437322"/>
                  </a:lnTo>
                  <a:lnTo>
                    <a:pt x="35781" y="409493"/>
                  </a:lnTo>
                  <a:lnTo>
                    <a:pt x="43732" y="365760"/>
                  </a:lnTo>
                  <a:lnTo>
                    <a:pt x="59634" y="282272"/>
                  </a:lnTo>
                  <a:lnTo>
                    <a:pt x="55659" y="234564"/>
                  </a:lnTo>
                  <a:lnTo>
                    <a:pt x="63610" y="214686"/>
                  </a:lnTo>
                  <a:lnTo>
                    <a:pt x="107342" y="178905"/>
                  </a:lnTo>
                  <a:lnTo>
                    <a:pt x="166977" y="238540"/>
                  </a:lnTo>
                  <a:lnTo>
                    <a:pt x="214685" y="182880"/>
                  </a:lnTo>
                  <a:lnTo>
                    <a:pt x="226612" y="182880"/>
                  </a:lnTo>
                  <a:lnTo>
                    <a:pt x="226612" y="155051"/>
                  </a:lnTo>
                  <a:lnTo>
                    <a:pt x="246490" y="139148"/>
                  </a:lnTo>
                  <a:lnTo>
                    <a:pt x="266368" y="159027"/>
                  </a:lnTo>
                  <a:lnTo>
                    <a:pt x="329979" y="182880"/>
                  </a:lnTo>
                  <a:lnTo>
                    <a:pt x="377687" y="159027"/>
                  </a:lnTo>
                  <a:lnTo>
                    <a:pt x="437321" y="174929"/>
                  </a:lnTo>
                  <a:lnTo>
                    <a:pt x="564542" y="178905"/>
                  </a:lnTo>
                  <a:lnTo>
                    <a:pt x="572494" y="139148"/>
                  </a:lnTo>
                  <a:lnTo>
                    <a:pt x="596348" y="182880"/>
                  </a:lnTo>
                  <a:lnTo>
                    <a:pt x="648031" y="166978"/>
                  </a:lnTo>
                  <a:lnTo>
                    <a:pt x="671885" y="178905"/>
                  </a:lnTo>
                  <a:lnTo>
                    <a:pt x="691763" y="151075"/>
                  </a:lnTo>
                  <a:lnTo>
                    <a:pt x="751398" y="135173"/>
                  </a:lnTo>
                  <a:close/>
                </a:path>
              </a:pathLst>
            </a:custGeom>
            <a:grpFill/>
            <a:ln w="0">
              <a:solidFill>
                <a:srgbClr val="39818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30" name="Freeform 29"/>
            <p:cNvSpPr/>
            <p:nvPr/>
          </p:nvSpPr>
          <p:spPr>
            <a:xfrm>
              <a:off x="6991255" y="1792753"/>
              <a:ext cx="1861449" cy="2121388"/>
            </a:xfrm>
            <a:custGeom>
              <a:avLst/>
              <a:gdLst>
                <a:gd name="connsiteX0" fmla="*/ 0 w 1208599"/>
                <a:gd name="connsiteY0" fmla="*/ 210710 h 1602188"/>
                <a:gd name="connsiteX1" fmla="*/ 11927 w 1208599"/>
                <a:gd name="connsiteY1" fmla="*/ 139148 h 1602188"/>
                <a:gd name="connsiteX2" fmla="*/ 103367 w 1208599"/>
                <a:gd name="connsiteY2" fmla="*/ 59635 h 1602188"/>
                <a:gd name="connsiteX3" fmla="*/ 151075 w 1208599"/>
                <a:gd name="connsiteY3" fmla="*/ 59635 h 1602188"/>
                <a:gd name="connsiteX4" fmla="*/ 186856 w 1208599"/>
                <a:gd name="connsiteY4" fmla="*/ 79513 h 1602188"/>
                <a:gd name="connsiteX5" fmla="*/ 214686 w 1208599"/>
                <a:gd name="connsiteY5" fmla="*/ 59635 h 1602188"/>
                <a:gd name="connsiteX6" fmla="*/ 329980 w 1208599"/>
                <a:gd name="connsiteY6" fmla="*/ 103367 h 1602188"/>
                <a:gd name="connsiteX7" fmla="*/ 337931 w 1208599"/>
                <a:gd name="connsiteY7" fmla="*/ 79513 h 1602188"/>
                <a:gd name="connsiteX8" fmla="*/ 318053 w 1208599"/>
                <a:gd name="connsiteY8" fmla="*/ 43733 h 1602188"/>
                <a:gd name="connsiteX9" fmla="*/ 345882 w 1208599"/>
                <a:gd name="connsiteY9" fmla="*/ 7952 h 1602188"/>
                <a:gd name="connsiteX10" fmla="*/ 361785 w 1208599"/>
                <a:gd name="connsiteY10" fmla="*/ 0 h 1602188"/>
                <a:gd name="connsiteX11" fmla="*/ 405517 w 1208599"/>
                <a:gd name="connsiteY11" fmla="*/ 27830 h 1602188"/>
                <a:gd name="connsiteX12" fmla="*/ 449249 w 1208599"/>
                <a:gd name="connsiteY12" fmla="*/ 27830 h 1602188"/>
                <a:gd name="connsiteX13" fmla="*/ 520811 w 1208599"/>
                <a:gd name="connsiteY13" fmla="*/ 23854 h 1602188"/>
                <a:gd name="connsiteX14" fmla="*/ 552616 w 1208599"/>
                <a:gd name="connsiteY14" fmla="*/ 39757 h 1602188"/>
                <a:gd name="connsiteX15" fmla="*/ 568519 w 1208599"/>
                <a:gd name="connsiteY15" fmla="*/ 67586 h 1602188"/>
                <a:gd name="connsiteX16" fmla="*/ 576470 w 1208599"/>
                <a:gd name="connsiteY16" fmla="*/ 119270 h 1602188"/>
                <a:gd name="connsiteX17" fmla="*/ 584421 w 1208599"/>
                <a:gd name="connsiteY17" fmla="*/ 147099 h 1602188"/>
                <a:gd name="connsiteX18" fmla="*/ 576470 w 1208599"/>
                <a:gd name="connsiteY18" fmla="*/ 159026 h 1602188"/>
                <a:gd name="connsiteX19" fmla="*/ 636105 w 1208599"/>
                <a:gd name="connsiteY19" fmla="*/ 234564 h 1602188"/>
                <a:gd name="connsiteX20" fmla="*/ 663934 w 1208599"/>
                <a:gd name="connsiteY20" fmla="*/ 238539 h 1602188"/>
                <a:gd name="connsiteX21" fmla="*/ 675861 w 1208599"/>
                <a:gd name="connsiteY21" fmla="*/ 194807 h 1602188"/>
                <a:gd name="connsiteX22" fmla="*/ 667910 w 1208599"/>
                <a:gd name="connsiteY22" fmla="*/ 151075 h 1602188"/>
                <a:gd name="connsiteX23" fmla="*/ 695740 w 1208599"/>
                <a:gd name="connsiteY23" fmla="*/ 115294 h 1602188"/>
                <a:gd name="connsiteX24" fmla="*/ 707666 w 1208599"/>
                <a:gd name="connsiteY24" fmla="*/ 55659 h 1602188"/>
                <a:gd name="connsiteX25" fmla="*/ 735496 w 1208599"/>
                <a:gd name="connsiteY25" fmla="*/ 27830 h 1602188"/>
                <a:gd name="connsiteX26" fmla="*/ 803082 w 1208599"/>
                <a:gd name="connsiteY26" fmla="*/ 11927 h 1602188"/>
                <a:gd name="connsiteX27" fmla="*/ 902473 w 1208599"/>
                <a:gd name="connsiteY27" fmla="*/ 111319 h 1602188"/>
                <a:gd name="connsiteX28" fmla="*/ 922352 w 1208599"/>
                <a:gd name="connsiteY28" fmla="*/ 107343 h 1602188"/>
                <a:gd name="connsiteX29" fmla="*/ 942230 w 1208599"/>
                <a:gd name="connsiteY29" fmla="*/ 91440 h 1602188"/>
                <a:gd name="connsiteX30" fmla="*/ 1041621 w 1208599"/>
                <a:gd name="connsiteY30" fmla="*/ 95416 h 1602188"/>
                <a:gd name="connsiteX31" fmla="*/ 1041621 w 1208599"/>
                <a:gd name="connsiteY31" fmla="*/ 111319 h 1602188"/>
                <a:gd name="connsiteX32" fmla="*/ 1061500 w 1208599"/>
                <a:gd name="connsiteY32" fmla="*/ 131197 h 1602188"/>
                <a:gd name="connsiteX33" fmla="*/ 1105232 w 1208599"/>
                <a:gd name="connsiteY33" fmla="*/ 163002 h 1602188"/>
                <a:gd name="connsiteX34" fmla="*/ 1125110 w 1208599"/>
                <a:gd name="connsiteY34" fmla="*/ 210710 h 1602188"/>
                <a:gd name="connsiteX35" fmla="*/ 1133061 w 1208599"/>
                <a:gd name="connsiteY35" fmla="*/ 242515 h 1602188"/>
                <a:gd name="connsiteX36" fmla="*/ 1180769 w 1208599"/>
                <a:gd name="connsiteY36" fmla="*/ 246491 h 1602188"/>
                <a:gd name="connsiteX37" fmla="*/ 1176793 w 1208599"/>
                <a:gd name="connsiteY37" fmla="*/ 274320 h 1602188"/>
                <a:gd name="connsiteX38" fmla="*/ 1208599 w 1208599"/>
                <a:gd name="connsiteY38" fmla="*/ 302150 h 1602188"/>
                <a:gd name="connsiteX39" fmla="*/ 1160891 w 1208599"/>
                <a:gd name="connsiteY39" fmla="*/ 361785 h 1602188"/>
                <a:gd name="connsiteX40" fmla="*/ 1168842 w 1208599"/>
                <a:gd name="connsiteY40" fmla="*/ 445273 h 1602188"/>
                <a:gd name="connsiteX41" fmla="*/ 1113183 w 1208599"/>
                <a:gd name="connsiteY41" fmla="*/ 492981 h 1602188"/>
                <a:gd name="connsiteX42" fmla="*/ 1109207 w 1208599"/>
                <a:gd name="connsiteY42" fmla="*/ 520811 h 1602188"/>
                <a:gd name="connsiteX43" fmla="*/ 1113183 w 1208599"/>
                <a:gd name="connsiteY43" fmla="*/ 556592 h 1602188"/>
                <a:gd name="connsiteX44" fmla="*/ 1129086 w 1208599"/>
                <a:gd name="connsiteY44" fmla="*/ 596348 h 1602188"/>
                <a:gd name="connsiteX45" fmla="*/ 1137037 w 1208599"/>
                <a:gd name="connsiteY45" fmla="*/ 636105 h 1602188"/>
                <a:gd name="connsiteX46" fmla="*/ 1113183 w 1208599"/>
                <a:gd name="connsiteY46" fmla="*/ 659959 h 1602188"/>
                <a:gd name="connsiteX47" fmla="*/ 1069451 w 1208599"/>
                <a:gd name="connsiteY47" fmla="*/ 659959 h 1602188"/>
                <a:gd name="connsiteX48" fmla="*/ 1033670 w 1208599"/>
                <a:gd name="connsiteY48" fmla="*/ 699715 h 1602188"/>
                <a:gd name="connsiteX49" fmla="*/ 1001865 w 1208599"/>
                <a:gd name="connsiteY49" fmla="*/ 707666 h 1602188"/>
                <a:gd name="connsiteX50" fmla="*/ 970060 w 1208599"/>
                <a:gd name="connsiteY50" fmla="*/ 822960 h 1602188"/>
                <a:gd name="connsiteX51" fmla="*/ 970060 w 1208599"/>
                <a:gd name="connsiteY51" fmla="*/ 858741 h 1602188"/>
                <a:gd name="connsiteX52" fmla="*/ 946206 w 1208599"/>
                <a:gd name="connsiteY52" fmla="*/ 894522 h 1602188"/>
                <a:gd name="connsiteX53" fmla="*/ 946206 w 1208599"/>
                <a:gd name="connsiteY53" fmla="*/ 930303 h 1602188"/>
                <a:gd name="connsiteX54" fmla="*/ 906449 w 1208599"/>
                <a:gd name="connsiteY54" fmla="*/ 966084 h 1602188"/>
                <a:gd name="connsiteX55" fmla="*/ 946206 w 1208599"/>
                <a:gd name="connsiteY55" fmla="*/ 1001865 h 1602188"/>
                <a:gd name="connsiteX56" fmla="*/ 922352 w 1208599"/>
                <a:gd name="connsiteY56" fmla="*/ 1037646 h 1602188"/>
                <a:gd name="connsiteX57" fmla="*/ 926327 w 1208599"/>
                <a:gd name="connsiteY57" fmla="*/ 1053548 h 1602188"/>
                <a:gd name="connsiteX58" fmla="*/ 938254 w 1208599"/>
                <a:gd name="connsiteY58" fmla="*/ 1077402 h 1602188"/>
                <a:gd name="connsiteX59" fmla="*/ 970060 w 1208599"/>
                <a:gd name="connsiteY59" fmla="*/ 1101256 h 1602188"/>
                <a:gd name="connsiteX60" fmla="*/ 970060 w 1208599"/>
                <a:gd name="connsiteY60" fmla="*/ 1117159 h 1602188"/>
                <a:gd name="connsiteX61" fmla="*/ 942230 w 1208599"/>
                <a:gd name="connsiteY61" fmla="*/ 1137037 h 1602188"/>
                <a:gd name="connsiteX62" fmla="*/ 934279 w 1208599"/>
                <a:gd name="connsiteY62" fmla="*/ 1160891 h 1602188"/>
                <a:gd name="connsiteX63" fmla="*/ 942230 w 1208599"/>
                <a:gd name="connsiteY63" fmla="*/ 1188720 h 1602188"/>
                <a:gd name="connsiteX64" fmla="*/ 966084 w 1208599"/>
                <a:gd name="connsiteY64" fmla="*/ 1208599 h 1602188"/>
                <a:gd name="connsiteX65" fmla="*/ 1013792 w 1208599"/>
                <a:gd name="connsiteY65" fmla="*/ 1216550 h 1602188"/>
                <a:gd name="connsiteX66" fmla="*/ 1049573 w 1208599"/>
                <a:gd name="connsiteY66" fmla="*/ 1224501 h 1602188"/>
                <a:gd name="connsiteX67" fmla="*/ 1081378 w 1208599"/>
                <a:gd name="connsiteY67" fmla="*/ 1248355 h 1602188"/>
                <a:gd name="connsiteX68" fmla="*/ 1085353 w 1208599"/>
                <a:gd name="connsiteY68" fmla="*/ 1276185 h 1602188"/>
                <a:gd name="connsiteX69" fmla="*/ 1017767 w 1208599"/>
                <a:gd name="connsiteY69" fmla="*/ 1307990 h 1602188"/>
                <a:gd name="connsiteX70" fmla="*/ 962108 w 1208599"/>
                <a:gd name="connsiteY70" fmla="*/ 1260282 h 1602188"/>
                <a:gd name="connsiteX71" fmla="*/ 942230 w 1208599"/>
                <a:gd name="connsiteY71" fmla="*/ 1280160 h 1602188"/>
                <a:gd name="connsiteX72" fmla="*/ 906449 w 1208599"/>
                <a:gd name="connsiteY72" fmla="*/ 1288112 h 1602188"/>
                <a:gd name="connsiteX73" fmla="*/ 890546 w 1208599"/>
                <a:gd name="connsiteY73" fmla="*/ 1296063 h 1602188"/>
                <a:gd name="connsiteX74" fmla="*/ 890546 w 1208599"/>
                <a:gd name="connsiteY74" fmla="*/ 1304014 h 1602188"/>
                <a:gd name="connsiteX75" fmla="*/ 922352 w 1208599"/>
                <a:gd name="connsiteY75" fmla="*/ 1323893 h 1602188"/>
                <a:gd name="connsiteX76" fmla="*/ 942230 w 1208599"/>
                <a:gd name="connsiteY76" fmla="*/ 1343771 h 1602188"/>
                <a:gd name="connsiteX77" fmla="*/ 894522 w 1208599"/>
                <a:gd name="connsiteY77" fmla="*/ 1375576 h 1602188"/>
                <a:gd name="connsiteX78" fmla="*/ 838863 w 1208599"/>
                <a:gd name="connsiteY78" fmla="*/ 1359673 h 1602188"/>
                <a:gd name="connsiteX79" fmla="*/ 751399 w 1208599"/>
                <a:gd name="connsiteY79" fmla="*/ 1387503 h 1602188"/>
                <a:gd name="connsiteX80" fmla="*/ 723569 w 1208599"/>
                <a:gd name="connsiteY80" fmla="*/ 1395454 h 1602188"/>
                <a:gd name="connsiteX81" fmla="*/ 747423 w 1208599"/>
                <a:gd name="connsiteY81" fmla="*/ 1419308 h 1602188"/>
                <a:gd name="connsiteX82" fmla="*/ 715618 w 1208599"/>
                <a:gd name="connsiteY82" fmla="*/ 1470992 h 1602188"/>
                <a:gd name="connsiteX83" fmla="*/ 671886 w 1208599"/>
                <a:gd name="connsiteY83" fmla="*/ 1474967 h 1602188"/>
                <a:gd name="connsiteX84" fmla="*/ 687788 w 1208599"/>
                <a:gd name="connsiteY84" fmla="*/ 1439186 h 1602188"/>
                <a:gd name="connsiteX85" fmla="*/ 628153 w 1208599"/>
                <a:gd name="connsiteY85" fmla="*/ 1411357 h 1602188"/>
                <a:gd name="connsiteX86" fmla="*/ 584421 w 1208599"/>
                <a:gd name="connsiteY86" fmla="*/ 1451113 h 1602188"/>
                <a:gd name="connsiteX87" fmla="*/ 552616 w 1208599"/>
                <a:gd name="connsiteY87" fmla="*/ 1443162 h 1602188"/>
                <a:gd name="connsiteX88" fmla="*/ 540689 w 1208599"/>
                <a:gd name="connsiteY88" fmla="*/ 1463040 h 1602188"/>
                <a:gd name="connsiteX89" fmla="*/ 568519 w 1208599"/>
                <a:gd name="connsiteY89" fmla="*/ 1482919 h 1602188"/>
                <a:gd name="connsiteX90" fmla="*/ 572494 w 1208599"/>
                <a:gd name="connsiteY90" fmla="*/ 1502797 h 1602188"/>
                <a:gd name="connsiteX91" fmla="*/ 552616 w 1208599"/>
                <a:gd name="connsiteY91" fmla="*/ 1502797 h 1602188"/>
                <a:gd name="connsiteX92" fmla="*/ 489006 w 1208599"/>
                <a:gd name="connsiteY92" fmla="*/ 1602188 h 1602188"/>
                <a:gd name="connsiteX93" fmla="*/ 437322 w 1208599"/>
                <a:gd name="connsiteY93" fmla="*/ 1602188 h 1602188"/>
                <a:gd name="connsiteX94" fmla="*/ 361785 w 1208599"/>
                <a:gd name="connsiteY94" fmla="*/ 1510748 h 1602188"/>
                <a:gd name="connsiteX95" fmla="*/ 302150 w 1208599"/>
                <a:gd name="connsiteY95" fmla="*/ 1514724 h 1602188"/>
                <a:gd name="connsiteX96" fmla="*/ 270345 w 1208599"/>
                <a:gd name="connsiteY96" fmla="*/ 1514724 h 1602188"/>
                <a:gd name="connsiteX97" fmla="*/ 270345 w 1208599"/>
                <a:gd name="connsiteY97" fmla="*/ 1478943 h 1602188"/>
                <a:gd name="connsiteX98" fmla="*/ 294199 w 1208599"/>
                <a:gd name="connsiteY98" fmla="*/ 1427259 h 1602188"/>
                <a:gd name="connsiteX99" fmla="*/ 310101 w 1208599"/>
                <a:gd name="connsiteY99" fmla="*/ 1343771 h 1602188"/>
                <a:gd name="connsiteX100" fmla="*/ 349858 w 1208599"/>
                <a:gd name="connsiteY100" fmla="*/ 1339795 h 1602188"/>
                <a:gd name="connsiteX101" fmla="*/ 373712 w 1208599"/>
                <a:gd name="connsiteY101" fmla="*/ 1343771 h 1602188"/>
                <a:gd name="connsiteX102" fmla="*/ 373712 w 1208599"/>
                <a:gd name="connsiteY102" fmla="*/ 1307990 h 1602188"/>
                <a:gd name="connsiteX103" fmla="*/ 314077 w 1208599"/>
                <a:gd name="connsiteY103" fmla="*/ 1188720 h 1602188"/>
                <a:gd name="connsiteX104" fmla="*/ 298174 w 1208599"/>
                <a:gd name="connsiteY104" fmla="*/ 1164866 h 1602188"/>
                <a:gd name="connsiteX105" fmla="*/ 298174 w 1208599"/>
                <a:gd name="connsiteY105" fmla="*/ 1093305 h 1602188"/>
                <a:gd name="connsiteX106" fmla="*/ 238540 w 1208599"/>
                <a:gd name="connsiteY106" fmla="*/ 1077402 h 1602188"/>
                <a:gd name="connsiteX107" fmla="*/ 202759 w 1208599"/>
                <a:gd name="connsiteY107" fmla="*/ 1061499 h 1602188"/>
                <a:gd name="connsiteX108" fmla="*/ 123246 w 1208599"/>
                <a:gd name="connsiteY108" fmla="*/ 1065475 h 1602188"/>
                <a:gd name="connsiteX109" fmla="*/ 79513 w 1208599"/>
                <a:gd name="connsiteY109" fmla="*/ 1109207 h 1602188"/>
                <a:gd name="connsiteX110" fmla="*/ 95416 w 1208599"/>
                <a:gd name="connsiteY110" fmla="*/ 1053548 h 1602188"/>
                <a:gd name="connsiteX111" fmla="*/ 87465 w 1208599"/>
                <a:gd name="connsiteY111" fmla="*/ 1045597 h 1602188"/>
                <a:gd name="connsiteX112" fmla="*/ 47708 w 1208599"/>
                <a:gd name="connsiteY112" fmla="*/ 1073426 h 1602188"/>
                <a:gd name="connsiteX113" fmla="*/ 19879 w 1208599"/>
                <a:gd name="connsiteY113" fmla="*/ 1049573 h 1602188"/>
                <a:gd name="connsiteX114" fmla="*/ 47708 w 1208599"/>
                <a:gd name="connsiteY114" fmla="*/ 1001865 h 1602188"/>
                <a:gd name="connsiteX115" fmla="*/ 43733 w 1208599"/>
                <a:gd name="connsiteY115" fmla="*/ 902473 h 1602188"/>
                <a:gd name="connsiteX116" fmla="*/ 63611 w 1208599"/>
                <a:gd name="connsiteY116" fmla="*/ 882595 h 1602188"/>
                <a:gd name="connsiteX117" fmla="*/ 35781 w 1208599"/>
                <a:gd name="connsiteY117" fmla="*/ 870668 h 1602188"/>
                <a:gd name="connsiteX118" fmla="*/ 47708 w 1208599"/>
                <a:gd name="connsiteY118" fmla="*/ 846814 h 1602188"/>
                <a:gd name="connsiteX119" fmla="*/ 107343 w 1208599"/>
                <a:gd name="connsiteY119" fmla="*/ 807058 h 1602188"/>
                <a:gd name="connsiteX120" fmla="*/ 131197 w 1208599"/>
                <a:gd name="connsiteY120" fmla="*/ 755374 h 1602188"/>
                <a:gd name="connsiteX121" fmla="*/ 139148 w 1208599"/>
                <a:gd name="connsiteY121" fmla="*/ 711642 h 1602188"/>
                <a:gd name="connsiteX122" fmla="*/ 139148 w 1208599"/>
                <a:gd name="connsiteY122" fmla="*/ 711642 h 1602188"/>
                <a:gd name="connsiteX123" fmla="*/ 119270 w 1208599"/>
                <a:gd name="connsiteY123" fmla="*/ 644056 h 1602188"/>
                <a:gd name="connsiteX124" fmla="*/ 103367 w 1208599"/>
                <a:gd name="connsiteY124" fmla="*/ 616226 h 1602188"/>
                <a:gd name="connsiteX125" fmla="*/ 123246 w 1208599"/>
                <a:gd name="connsiteY125" fmla="*/ 568519 h 1602188"/>
                <a:gd name="connsiteX126" fmla="*/ 99392 w 1208599"/>
                <a:gd name="connsiteY126" fmla="*/ 508884 h 1602188"/>
                <a:gd name="connsiteX127" fmla="*/ 99392 w 1208599"/>
                <a:gd name="connsiteY127" fmla="*/ 473103 h 1602188"/>
                <a:gd name="connsiteX128" fmla="*/ 59635 w 1208599"/>
                <a:gd name="connsiteY128" fmla="*/ 437322 h 1602188"/>
                <a:gd name="connsiteX129" fmla="*/ 67586 w 1208599"/>
                <a:gd name="connsiteY129" fmla="*/ 389614 h 1602188"/>
                <a:gd name="connsiteX130" fmla="*/ 83489 w 1208599"/>
                <a:gd name="connsiteY130" fmla="*/ 373712 h 1602188"/>
                <a:gd name="connsiteX131" fmla="*/ 159026 w 1208599"/>
                <a:gd name="connsiteY131" fmla="*/ 433346 h 1602188"/>
                <a:gd name="connsiteX132" fmla="*/ 159026 w 1208599"/>
                <a:gd name="connsiteY132" fmla="*/ 385639 h 1602188"/>
                <a:gd name="connsiteX133" fmla="*/ 127221 w 1208599"/>
                <a:gd name="connsiteY133" fmla="*/ 353833 h 1602188"/>
                <a:gd name="connsiteX134" fmla="*/ 127221 w 1208599"/>
                <a:gd name="connsiteY134" fmla="*/ 318053 h 1602188"/>
                <a:gd name="connsiteX135" fmla="*/ 83489 w 1208599"/>
                <a:gd name="connsiteY135" fmla="*/ 298174 h 1602188"/>
                <a:gd name="connsiteX136" fmla="*/ 83489 w 1208599"/>
                <a:gd name="connsiteY136" fmla="*/ 270345 h 1602188"/>
                <a:gd name="connsiteX137" fmla="*/ 47708 w 1208599"/>
                <a:gd name="connsiteY137" fmla="*/ 254442 h 1602188"/>
                <a:gd name="connsiteX138" fmla="*/ 0 w 1208599"/>
                <a:gd name="connsiteY138" fmla="*/ 210710 h 16021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</a:cxnLst>
              <a:rect l="l" t="t" r="r" b="b"/>
              <a:pathLst>
                <a:path w="1208599" h="1602188">
                  <a:moveTo>
                    <a:pt x="0" y="210710"/>
                  </a:moveTo>
                  <a:lnTo>
                    <a:pt x="11927" y="139148"/>
                  </a:lnTo>
                  <a:lnTo>
                    <a:pt x="103367" y="59635"/>
                  </a:lnTo>
                  <a:lnTo>
                    <a:pt x="151075" y="59635"/>
                  </a:lnTo>
                  <a:lnTo>
                    <a:pt x="186856" y="79513"/>
                  </a:lnTo>
                  <a:lnTo>
                    <a:pt x="214686" y="59635"/>
                  </a:lnTo>
                  <a:lnTo>
                    <a:pt x="329980" y="103367"/>
                  </a:lnTo>
                  <a:lnTo>
                    <a:pt x="337931" y="79513"/>
                  </a:lnTo>
                  <a:lnTo>
                    <a:pt x="318053" y="43733"/>
                  </a:lnTo>
                  <a:lnTo>
                    <a:pt x="345882" y="7952"/>
                  </a:lnTo>
                  <a:lnTo>
                    <a:pt x="361785" y="0"/>
                  </a:lnTo>
                  <a:lnTo>
                    <a:pt x="405517" y="27830"/>
                  </a:lnTo>
                  <a:lnTo>
                    <a:pt x="449249" y="27830"/>
                  </a:lnTo>
                  <a:lnTo>
                    <a:pt x="520811" y="23854"/>
                  </a:lnTo>
                  <a:lnTo>
                    <a:pt x="552616" y="39757"/>
                  </a:lnTo>
                  <a:lnTo>
                    <a:pt x="568519" y="67586"/>
                  </a:lnTo>
                  <a:lnTo>
                    <a:pt x="576470" y="119270"/>
                  </a:lnTo>
                  <a:lnTo>
                    <a:pt x="584421" y="147099"/>
                  </a:lnTo>
                  <a:lnTo>
                    <a:pt x="576470" y="159026"/>
                  </a:lnTo>
                  <a:lnTo>
                    <a:pt x="636105" y="234564"/>
                  </a:lnTo>
                  <a:lnTo>
                    <a:pt x="663934" y="238539"/>
                  </a:lnTo>
                  <a:lnTo>
                    <a:pt x="675861" y="194807"/>
                  </a:lnTo>
                  <a:lnTo>
                    <a:pt x="667910" y="151075"/>
                  </a:lnTo>
                  <a:lnTo>
                    <a:pt x="695740" y="115294"/>
                  </a:lnTo>
                  <a:lnTo>
                    <a:pt x="707666" y="55659"/>
                  </a:lnTo>
                  <a:lnTo>
                    <a:pt x="735496" y="27830"/>
                  </a:lnTo>
                  <a:lnTo>
                    <a:pt x="803082" y="11927"/>
                  </a:lnTo>
                  <a:lnTo>
                    <a:pt x="902473" y="111319"/>
                  </a:lnTo>
                  <a:lnTo>
                    <a:pt x="922352" y="107343"/>
                  </a:lnTo>
                  <a:lnTo>
                    <a:pt x="942230" y="91440"/>
                  </a:lnTo>
                  <a:lnTo>
                    <a:pt x="1041621" y="95416"/>
                  </a:lnTo>
                  <a:lnTo>
                    <a:pt x="1041621" y="111319"/>
                  </a:lnTo>
                  <a:lnTo>
                    <a:pt x="1061500" y="131197"/>
                  </a:lnTo>
                  <a:lnTo>
                    <a:pt x="1105232" y="163002"/>
                  </a:lnTo>
                  <a:lnTo>
                    <a:pt x="1125110" y="210710"/>
                  </a:lnTo>
                  <a:lnTo>
                    <a:pt x="1133061" y="242515"/>
                  </a:lnTo>
                  <a:lnTo>
                    <a:pt x="1180769" y="246491"/>
                  </a:lnTo>
                  <a:lnTo>
                    <a:pt x="1176793" y="274320"/>
                  </a:lnTo>
                  <a:lnTo>
                    <a:pt x="1208599" y="302150"/>
                  </a:lnTo>
                  <a:lnTo>
                    <a:pt x="1160891" y="361785"/>
                  </a:lnTo>
                  <a:lnTo>
                    <a:pt x="1168842" y="445273"/>
                  </a:lnTo>
                  <a:lnTo>
                    <a:pt x="1113183" y="492981"/>
                  </a:lnTo>
                  <a:lnTo>
                    <a:pt x="1109207" y="520811"/>
                  </a:lnTo>
                  <a:lnTo>
                    <a:pt x="1113183" y="556592"/>
                  </a:lnTo>
                  <a:lnTo>
                    <a:pt x="1129086" y="596348"/>
                  </a:lnTo>
                  <a:lnTo>
                    <a:pt x="1137037" y="636105"/>
                  </a:lnTo>
                  <a:lnTo>
                    <a:pt x="1113183" y="659959"/>
                  </a:lnTo>
                  <a:lnTo>
                    <a:pt x="1069451" y="659959"/>
                  </a:lnTo>
                  <a:lnTo>
                    <a:pt x="1033670" y="699715"/>
                  </a:lnTo>
                  <a:lnTo>
                    <a:pt x="1001865" y="707666"/>
                  </a:lnTo>
                  <a:lnTo>
                    <a:pt x="970060" y="822960"/>
                  </a:lnTo>
                  <a:lnTo>
                    <a:pt x="970060" y="858741"/>
                  </a:lnTo>
                  <a:lnTo>
                    <a:pt x="946206" y="894522"/>
                  </a:lnTo>
                  <a:lnTo>
                    <a:pt x="946206" y="930303"/>
                  </a:lnTo>
                  <a:lnTo>
                    <a:pt x="906449" y="966084"/>
                  </a:lnTo>
                  <a:lnTo>
                    <a:pt x="946206" y="1001865"/>
                  </a:lnTo>
                  <a:lnTo>
                    <a:pt x="922352" y="1037646"/>
                  </a:lnTo>
                  <a:lnTo>
                    <a:pt x="926327" y="1053548"/>
                  </a:lnTo>
                  <a:lnTo>
                    <a:pt x="938254" y="1077402"/>
                  </a:lnTo>
                  <a:lnTo>
                    <a:pt x="970060" y="1101256"/>
                  </a:lnTo>
                  <a:lnTo>
                    <a:pt x="970060" y="1117159"/>
                  </a:lnTo>
                  <a:lnTo>
                    <a:pt x="942230" y="1137037"/>
                  </a:lnTo>
                  <a:lnTo>
                    <a:pt x="934279" y="1160891"/>
                  </a:lnTo>
                  <a:lnTo>
                    <a:pt x="942230" y="1188720"/>
                  </a:lnTo>
                  <a:lnTo>
                    <a:pt x="966084" y="1208599"/>
                  </a:lnTo>
                  <a:lnTo>
                    <a:pt x="1013792" y="1216550"/>
                  </a:lnTo>
                  <a:lnTo>
                    <a:pt x="1049573" y="1224501"/>
                  </a:lnTo>
                  <a:lnTo>
                    <a:pt x="1081378" y="1248355"/>
                  </a:lnTo>
                  <a:lnTo>
                    <a:pt x="1085353" y="1276185"/>
                  </a:lnTo>
                  <a:lnTo>
                    <a:pt x="1017767" y="1307990"/>
                  </a:lnTo>
                  <a:lnTo>
                    <a:pt x="962108" y="1260282"/>
                  </a:lnTo>
                  <a:lnTo>
                    <a:pt x="942230" y="1280160"/>
                  </a:lnTo>
                  <a:lnTo>
                    <a:pt x="906449" y="1288112"/>
                  </a:lnTo>
                  <a:lnTo>
                    <a:pt x="890546" y="1296063"/>
                  </a:lnTo>
                  <a:lnTo>
                    <a:pt x="890546" y="1304014"/>
                  </a:lnTo>
                  <a:lnTo>
                    <a:pt x="922352" y="1323893"/>
                  </a:lnTo>
                  <a:lnTo>
                    <a:pt x="942230" y="1343771"/>
                  </a:lnTo>
                  <a:lnTo>
                    <a:pt x="894522" y="1375576"/>
                  </a:lnTo>
                  <a:lnTo>
                    <a:pt x="838863" y="1359673"/>
                  </a:lnTo>
                  <a:lnTo>
                    <a:pt x="751399" y="1387503"/>
                  </a:lnTo>
                  <a:lnTo>
                    <a:pt x="723569" y="1395454"/>
                  </a:lnTo>
                  <a:lnTo>
                    <a:pt x="747423" y="1419308"/>
                  </a:lnTo>
                  <a:lnTo>
                    <a:pt x="715618" y="1470992"/>
                  </a:lnTo>
                  <a:lnTo>
                    <a:pt x="671886" y="1474967"/>
                  </a:lnTo>
                  <a:lnTo>
                    <a:pt x="687788" y="1439186"/>
                  </a:lnTo>
                  <a:lnTo>
                    <a:pt x="628153" y="1411357"/>
                  </a:lnTo>
                  <a:lnTo>
                    <a:pt x="584421" y="1451113"/>
                  </a:lnTo>
                  <a:lnTo>
                    <a:pt x="552616" y="1443162"/>
                  </a:lnTo>
                  <a:lnTo>
                    <a:pt x="540689" y="1463040"/>
                  </a:lnTo>
                  <a:lnTo>
                    <a:pt x="568519" y="1482919"/>
                  </a:lnTo>
                  <a:lnTo>
                    <a:pt x="572494" y="1502797"/>
                  </a:lnTo>
                  <a:lnTo>
                    <a:pt x="552616" y="1502797"/>
                  </a:lnTo>
                  <a:lnTo>
                    <a:pt x="489006" y="1602188"/>
                  </a:lnTo>
                  <a:lnTo>
                    <a:pt x="437322" y="1602188"/>
                  </a:lnTo>
                  <a:lnTo>
                    <a:pt x="361785" y="1510748"/>
                  </a:lnTo>
                  <a:lnTo>
                    <a:pt x="302150" y="1514724"/>
                  </a:lnTo>
                  <a:lnTo>
                    <a:pt x="270345" y="1514724"/>
                  </a:lnTo>
                  <a:lnTo>
                    <a:pt x="270345" y="1478943"/>
                  </a:lnTo>
                  <a:lnTo>
                    <a:pt x="294199" y="1427259"/>
                  </a:lnTo>
                  <a:lnTo>
                    <a:pt x="310101" y="1343771"/>
                  </a:lnTo>
                  <a:lnTo>
                    <a:pt x="349858" y="1339795"/>
                  </a:lnTo>
                  <a:lnTo>
                    <a:pt x="373712" y="1343771"/>
                  </a:lnTo>
                  <a:lnTo>
                    <a:pt x="373712" y="1307990"/>
                  </a:lnTo>
                  <a:lnTo>
                    <a:pt x="314077" y="1188720"/>
                  </a:lnTo>
                  <a:lnTo>
                    <a:pt x="298174" y="1164866"/>
                  </a:lnTo>
                  <a:lnTo>
                    <a:pt x="298174" y="1093305"/>
                  </a:lnTo>
                  <a:lnTo>
                    <a:pt x="238540" y="1077402"/>
                  </a:lnTo>
                  <a:lnTo>
                    <a:pt x="202759" y="1061499"/>
                  </a:lnTo>
                  <a:lnTo>
                    <a:pt x="123246" y="1065475"/>
                  </a:lnTo>
                  <a:lnTo>
                    <a:pt x="79513" y="1109207"/>
                  </a:lnTo>
                  <a:lnTo>
                    <a:pt x="95416" y="1053548"/>
                  </a:lnTo>
                  <a:lnTo>
                    <a:pt x="87465" y="1045597"/>
                  </a:lnTo>
                  <a:lnTo>
                    <a:pt x="47708" y="1073426"/>
                  </a:lnTo>
                  <a:lnTo>
                    <a:pt x="19879" y="1049573"/>
                  </a:lnTo>
                  <a:lnTo>
                    <a:pt x="47708" y="1001865"/>
                  </a:lnTo>
                  <a:lnTo>
                    <a:pt x="43733" y="902473"/>
                  </a:lnTo>
                  <a:lnTo>
                    <a:pt x="63611" y="882595"/>
                  </a:lnTo>
                  <a:lnTo>
                    <a:pt x="35781" y="870668"/>
                  </a:lnTo>
                  <a:lnTo>
                    <a:pt x="47708" y="846814"/>
                  </a:lnTo>
                  <a:lnTo>
                    <a:pt x="107343" y="807058"/>
                  </a:lnTo>
                  <a:lnTo>
                    <a:pt x="131197" y="755374"/>
                  </a:lnTo>
                  <a:cubicBezTo>
                    <a:pt x="139723" y="717006"/>
                    <a:pt x="139148" y="731811"/>
                    <a:pt x="139148" y="711642"/>
                  </a:cubicBezTo>
                  <a:lnTo>
                    <a:pt x="139148" y="711642"/>
                  </a:lnTo>
                  <a:lnTo>
                    <a:pt x="119270" y="644056"/>
                  </a:lnTo>
                  <a:lnTo>
                    <a:pt x="103367" y="616226"/>
                  </a:lnTo>
                  <a:lnTo>
                    <a:pt x="123246" y="568519"/>
                  </a:lnTo>
                  <a:lnTo>
                    <a:pt x="99392" y="508884"/>
                  </a:lnTo>
                  <a:lnTo>
                    <a:pt x="99392" y="473103"/>
                  </a:lnTo>
                  <a:lnTo>
                    <a:pt x="59635" y="437322"/>
                  </a:lnTo>
                  <a:lnTo>
                    <a:pt x="67586" y="389614"/>
                  </a:lnTo>
                  <a:lnTo>
                    <a:pt x="83489" y="373712"/>
                  </a:lnTo>
                  <a:lnTo>
                    <a:pt x="159026" y="433346"/>
                  </a:lnTo>
                  <a:lnTo>
                    <a:pt x="159026" y="385639"/>
                  </a:lnTo>
                  <a:lnTo>
                    <a:pt x="127221" y="353833"/>
                  </a:lnTo>
                  <a:lnTo>
                    <a:pt x="127221" y="318053"/>
                  </a:lnTo>
                  <a:lnTo>
                    <a:pt x="83489" y="298174"/>
                  </a:lnTo>
                  <a:lnTo>
                    <a:pt x="83489" y="270345"/>
                  </a:lnTo>
                  <a:lnTo>
                    <a:pt x="47708" y="254442"/>
                  </a:lnTo>
                  <a:lnTo>
                    <a:pt x="0" y="210710"/>
                  </a:lnTo>
                  <a:close/>
                </a:path>
              </a:pathLst>
            </a:custGeom>
            <a:grpFill/>
            <a:ln w="0">
              <a:solidFill>
                <a:srgbClr val="39818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31" name="Freeform 30"/>
            <p:cNvSpPr/>
            <p:nvPr/>
          </p:nvSpPr>
          <p:spPr>
            <a:xfrm>
              <a:off x="8359152" y="2198511"/>
              <a:ext cx="2954542" cy="2973564"/>
            </a:xfrm>
            <a:custGeom>
              <a:avLst/>
              <a:gdLst>
                <a:gd name="connsiteX0" fmla="*/ 311499 w 1919235"/>
                <a:gd name="connsiteY0" fmla="*/ 1632858 h 2245807"/>
                <a:gd name="connsiteX1" fmla="*/ 311499 w 1919235"/>
                <a:gd name="connsiteY1" fmla="*/ 1632858 h 2245807"/>
                <a:gd name="connsiteX2" fmla="*/ 356717 w 1919235"/>
                <a:gd name="connsiteY2" fmla="*/ 1637882 h 2245807"/>
                <a:gd name="connsiteX3" fmla="*/ 432079 w 1919235"/>
                <a:gd name="connsiteY3" fmla="*/ 1703196 h 2245807"/>
                <a:gd name="connsiteX4" fmla="*/ 502418 w 1919235"/>
                <a:gd name="connsiteY4" fmla="*/ 1663003 h 2245807"/>
                <a:gd name="connsiteX5" fmla="*/ 572756 w 1919235"/>
                <a:gd name="connsiteY5" fmla="*/ 1723293 h 2245807"/>
                <a:gd name="connsiteX6" fmla="*/ 643095 w 1919235"/>
                <a:gd name="connsiteY6" fmla="*/ 1738365 h 2245807"/>
                <a:gd name="connsiteX7" fmla="*/ 643095 w 1919235"/>
                <a:gd name="connsiteY7" fmla="*/ 1773534 h 2245807"/>
                <a:gd name="connsiteX8" fmla="*/ 698361 w 1919235"/>
                <a:gd name="connsiteY8" fmla="*/ 1778559 h 2245807"/>
                <a:gd name="connsiteX9" fmla="*/ 748602 w 1919235"/>
                <a:gd name="connsiteY9" fmla="*/ 1808704 h 2245807"/>
                <a:gd name="connsiteX10" fmla="*/ 803868 w 1919235"/>
                <a:gd name="connsiteY10" fmla="*/ 1793631 h 2245807"/>
                <a:gd name="connsiteX11" fmla="*/ 849086 w 1919235"/>
                <a:gd name="connsiteY11" fmla="*/ 1813728 h 2245807"/>
                <a:gd name="connsiteX12" fmla="*/ 783772 w 1919235"/>
                <a:gd name="connsiteY12" fmla="*/ 1853921 h 2245807"/>
                <a:gd name="connsiteX13" fmla="*/ 768699 w 1919235"/>
                <a:gd name="connsiteY13" fmla="*/ 1904163 h 2245807"/>
                <a:gd name="connsiteX14" fmla="*/ 834013 w 1919235"/>
                <a:gd name="connsiteY14" fmla="*/ 1964453 h 2245807"/>
                <a:gd name="connsiteX15" fmla="*/ 934497 w 1919235"/>
                <a:gd name="connsiteY15" fmla="*/ 2009671 h 2245807"/>
                <a:gd name="connsiteX16" fmla="*/ 964642 w 1919235"/>
                <a:gd name="connsiteY16" fmla="*/ 2009671 h 2245807"/>
                <a:gd name="connsiteX17" fmla="*/ 1024932 w 1919235"/>
                <a:gd name="connsiteY17" fmla="*/ 2044840 h 2245807"/>
                <a:gd name="connsiteX18" fmla="*/ 1045029 w 1919235"/>
                <a:gd name="connsiteY18" fmla="*/ 2064937 h 2245807"/>
                <a:gd name="connsiteX19" fmla="*/ 1145512 w 1919235"/>
                <a:gd name="connsiteY19" fmla="*/ 2049864 h 2245807"/>
                <a:gd name="connsiteX20" fmla="*/ 1190730 w 1919235"/>
                <a:gd name="connsiteY20" fmla="*/ 2049864 h 2245807"/>
                <a:gd name="connsiteX21" fmla="*/ 1225899 w 1919235"/>
                <a:gd name="connsiteY21" fmla="*/ 2080009 h 2245807"/>
                <a:gd name="connsiteX22" fmla="*/ 1271117 w 1919235"/>
                <a:gd name="connsiteY22" fmla="*/ 2014695 h 2245807"/>
                <a:gd name="connsiteX23" fmla="*/ 1301262 w 1919235"/>
                <a:gd name="connsiteY23" fmla="*/ 2024743 h 2245807"/>
                <a:gd name="connsiteX24" fmla="*/ 1341455 w 1919235"/>
                <a:gd name="connsiteY24" fmla="*/ 2034792 h 2245807"/>
                <a:gd name="connsiteX25" fmla="*/ 1406769 w 1919235"/>
                <a:gd name="connsiteY25" fmla="*/ 2039816 h 2245807"/>
                <a:gd name="connsiteX26" fmla="*/ 1552470 w 1919235"/>
                <a:gd name="connsiteY26" fmla="*/ 2175469 h 2245807"/>
                <a:gd name="connsiteX27" fmla="*/ 1592664 w 1919235"/>
                <a:gd name="connsiteY27" fmla="*/ 2175469 h 2245807"/>
                <a:gd name="connsiteX28" fmla="*/ 1637881 w 1919235"/>
                <a:gd name="connsiteY28" fmla="*/ 2190541 h 2245807"/>
                <a:gd name="connsiteX29" fmla="*/ 1657978 w 1919235"/>
                <a:gd name="connsiteY29" fmla="*/ 2240783 h 2245807"/>
                <a:gd name="connsiteX30" fmla="*/ 1683099 w 1919235"/>
                <a:gd name="connsiteY30" fmla="*/ 2245807 h 2245807"/>
                <a:gd name="connsiteX31" fmla="*/ 1723292 w 1919235"/>
                <a:gd name="connsiteY31" fmla="*/ 2165420 h 2245807"/>
                <a:gd name="connsiteX32" fmla="*/ 1783583 w 1919235"/>
                <a:gd name="connsiteY32" fmla="*/ 2160396 h 2245807"/>
                <a:gd name="connsiteX33" fmla="*/ 1848897 w 1919235"/>
                <a:gd name="connsiteY33" fmla="*/ 2155372 h 2245807"/>
                <a:gd name="connsiteX34" fmla="*/ 1848897 w 1919235"/>
                <a:gd name="connsiteY34" fmla="*/ 2090058 h 2245807"/>
                <a:gd name="connsiteX35" fmla="*/ 1863969 w 1919235"/>
                <a:gd name="connsiteY35" fmla="*/ 2044840 h 2245807"/>
                <a:gd name="connsiteX36" fmla="*/ 1848897 w 1919235"/>
                <a:gd name="connsiteY36" fmla="*/ 2014695 h 2245807"/>
                <a:gd name="connsiteX37" fmla="*/ 1904163 w 1919235"/>
                <a:gd name="connsiteY37" fmla="*/ 1949381 h 2245807"/>
                <a:gd name="connsiteX38" fmla="*/ 1904163 w 1919235"/>
                <a:gd name="connsiteY38" fmla="*/ 1914211 h 2245807"/>
                <a:gd name="connsiteX39" fmla="*/ 1919235 w 1919235"/>
                <a:gd name="connsiteY39" fmla="*/ 1894115 h 2245807"/>
                <a:gd name="connsiteX40" fmla="*/ 1889090 w 1919235"/>
                <a:gd name="connsiteY40" fmla="*/ 1858945 h 2245807"/>
                <a:gd name="connsiteX41" fmla="*/ 1909187 w 1919235"/>
                <a:gd name="connsiteY41" fmla="*/ 1818752 h 2245807"/>
                <a:gd name="connsiteX42" fmla="*/ 1853921 w 1919235"/>
                <a:gd name="connsiteY42" fmla="*/ 1808704 h 2245807"/>
                <a:gd name="connsiteX43" fmla="*/ 1818752 w 1919235"/>
                <a:gd name="connsiteY43" fmla="*/ 1773534 h 2245807"/>
                <a:gd name="connsiteX44" fmla="*/ 1823776 w 1919235"/>
                <a:gd name="connsiteY44" fmla="*/ 1748414 h 2245807"/>
                <a:gd name="connsiteX45" fmla="*/ 1688123 w 1919235"/>
                <a:gd name="connsiteY45" fmla="*/ 1698172 h 2245807"/>
                <a:gd name="connsiteX46" fmla="*/ 1597688 w 1919235"/>
                <a:gd name="connsiteY46" fmla="*/ 1657978 h 2245807"/>
                <a:gd name="connsiteX47" fmla="*/ 1567543 w 1919235"/>
                <a:gd name="connsiteY47" fmla="*/ 1612761 h 2245807"/>
                <a:gd name="connsiteX48" fmla="*/ 1532374 w 1919235"/>
                <a:gd name="connsiteY48" fmla="*/ 1612761 h 2245807"/>
                <a:gd name="connsiteX49" fmla="*/ 1482132 w 1919235"/>
                <a:gd name="connsiteY49" fmla="*/ 1587640 h 2245807"/>
                <a:gd name="connsiteX50" fmla="*/ 1477108 w 1919235"/>
                <a:gd name="connsiteY50" fmla="*/ 1542422 h 2245807"/>
                <a:gd name="connsiteX51" fmla="*/ 1441939 w 1919235"/>
                <a:gd name="connsiteY51" fmla="*/ 1517301 h 2245807"/>
                <a:gd name="connsiteX52" fmla="*/ 1441939 w 1919235"/>
                <a:gd name="connsiteY52" fmla="*/ 1472084 h 2245807"/>
                <a:gd name="connsiteX53" fmla="*/ 1477108 w 1919235"/>
                <a:gd name="connsiteY53" fmla="*/ 1446963 h 2245807"/>
                <a:gd name="connsiteX54" fmla="*/ 1477108 w 1919235"/>
                <a:gd name="connsiteY54" fmla="*/ 1446963 h 2245807"/>
                <a:gd name="connsiteX55" fmla="*/ 1462035 w 1919235"/>
                <a:gd name="connsiteY55" fmla="*/ 1416818 h 2245807"/>
                <a:gd name="connsiteX56" fmla="*/ 1411793 w 1919235"/>
                <a:gd name="connsiteY56" fmla="*/ 1426866 h 2245807"/>
                <a:gd name="connsiteX57" fmla="*/ 1341455 w 1919235"/>
                <a:gd name="connsiteY57" fmla="*/ 1361552 h 2245807"/>
                <a:gd name="connsiteX58" fmla="*/ 1306286 w 1919235"/>
                <a:gd name="connsiteY58" fmla="*/ 1321359 h 2245807"/>
                <a:gd name="connsiteX59" fmla="*/ 1301262 w 1919235"/>
                <a:gd name="connsiteY59" fmla="*/ 1256044 h 2245807"/>
                <a:gd name="connsiteX60" fmla="*/ 1311310 w 1919235"/>
                <a:gd name="connsiteY60" fmla="*/ 1200778 h 2245807"/>
                <a:gd name="connsiteX61" fmla="*/ 1351503 w 1919235"/>
                <a:gd name="connsiteY61" fmla="*/ 1190730 h 2245807"/>
                <a:gd name="connsiteX62" fmla="*/ 1411793 w 1919235"/>
                <a:gd name="connsiteY62" fmla="*/ 1165609 h 2245807"/>
                <a:gd name="connsiteX63" fmla="*/ 1441939 w 1919235"/>
                <a:gd name="connsiteY63" fmla="*/ 1155561 h 2245807"/>
                <a:gd name="connsiteX64" fmla="*/ 1552470 w 1919235"/>
                <a:gd name="connsiteY64" fmla="*/ 1055077 h 2245807"/>
                <a:gd name="connsiteX65" fmla="*/ 1572567 w 1919235"/>
                <a:gd name="connsiteY65" fmla="*/ 979715 h 2245807"/>
                <a:gd name="connsiteX66" fmla="*/ 1537398 w 1919235"/>
                <a:gd name="connsiteY66" fmla="*/ 929473 h 2245807"/>
                <a:gd name="connsiteX67" fmla="*/ 1477108 w 1919235"/>
                <a:gd name="connsiteY67" fmla="*/ 924449 h 2245807"/>
                <a:gd name="connsiteX68" fmla="*/ 1436914 w 1919235"/>
                <a:gd name="connsiteY68" fmla="*/ 934497 h 2245807"/>
                <a:gd name="connsiteX69" fmla="*/ 1361552 w 1919235"/>
                <a:gd name="connsiteY69" fmla="*/ 864159 h 2245807"/>
                <a:gd name="connsiteX70" fmla="*/ 1361552 w 1919235"/>
                <a:gd name="connsiteY70" fmla="*/ 818941 h 2245807"/>
                <a:gd name="connsiteX71" fmla="*/ 1336431 w 1919235"/>
                <a:gd name="connsiteY71" fmla="*/ 803869 h 2245807"/>
                <a:gd name="connsiteX72" fmla="*/ 1276141 w 1919235"/>
                <a:gd name="connsiteY72" fmla="*/ 854110 h 2245807"/>
                <a:gd name="connsiteX73" fmla="*/ 1251020 w 1919235"/>
                <a:gd name="connsiteY73" fmla="*/ 828989 h 2245807"/>
                <a:gd name="connsiteX74" fmla="*/ 1215851 w 1919235"/>
                <a:gd name="connsiteY74" fmla="*/ 864159 h 2245807"/>
                <a:gd name="connsiteX75" fmla="*/ 1195754 w 1919235"/>
                <a:gd name="connsiteY75" fmla="*/ 823965 h 2245807"/>
                <a:gd name="connsiteX76" fmla="*/ 1185706 w 1919235"/>
                <a:gd name="connsiteY76" fmla="*/ 788796 h 2245807"/>
                <a:gd name="connsiteX77" fmla="*/ 1155561 w 1919235"/>
                <a:gd name="connsiteY77" fmla="*/ 783772 h 2245807"/>
                <a:gd name="connsiteX78" fmla="*/ 1140488 w 1919235"/>
                <a:gd name="connsiteY78" fmla="*/ 803869 h 2245807"/>
                <a:gd name="connsiteX79" fmla="*/ 1085222 w 1919235"/>
                <a:gd name="connsiteY79" fmla="*/ 768699 h 2245807"/>
                <a:gd name="connsiteX80" fmla="*/ 1045029 w 1919235"/>
                <a:gd name="connsiteY80" fmla="*/ 798844 h 2245807"/>
                <a:gd name="connsiteX81" fmla="*/ 1040004 w 1919235"/>
                <a:gd name="connsiteY81" fmla="*/ 798844 h 2245807"/>
                <a:gd name="connsiteX82" fmla="*/ 1014884 w 1919235"/>
                <a:gd name="connsiteY82" fmla="*/ 788796 h 2245807"/>
                <a:gd name="connsiteX83" fmla="*/ 989763 w 1919235"/>
                <a:gd name="connsiteY83" fmla="*/ 698361 h 2245807"/>
                <a:gd name="connsiteX84" fmla="*/ 979714 w 1919235"/>
                <a:gd name="connsiteY84" fmla="*/ 668216 h 2245807"/>
                <a:gd name="connsiteX85" fmla="*/ 854110 w 1919235"/>
                <a:gd name="connsiteY85" fmla="*/ 678264 h 2245807"/>
                <a:gd name="connsiteX86" fmla="*/ 818941 w 1919235"/>
                <a:gd name="connsiteY86" fmla="*/ 643095 h 2245807"/>
                <a:gd name="connsiteX87" fmla="*/ 818941 w 1919235"/>
                <a:gd name="connsiteY87" fmla="*/ 643095 h 2245807"/>
                <a:gd name="connsiteX88" fmla="*/ 788796 w 1919235"/>
                <a:gd name="connsiteY88" fmla="*/ 643095 h 2245807"/>
                <a:gd name="connsiteX89" fmla="*/ 778747 w 1919235"/>
                <a:gd name="connsiteY89" fmla="*/ 597877 h 2245807"/>
                <a:gd name="connsiteX90" fmla="*/ 658167 w 1919235"/>
                <a:gd name="connsiteY90" fmla="*/ 527539 h 2245807"/>
                <a:gd name="connsiteX91" fmla="*/ 633046 w 1919235"/>
                <a:gd name="connsiteY91" fmla="*/ 502418 h 2245807"/>
                <a:gd name="connsiteX92" fmla="*/ 693336 w 1919235"/>
                <a:gd name="connsiteY92" fmla="*/ 401934 h 2245807"/>
                <a:gd name="connsiteX93" fmla="*/ 758651 w 1919235"/>
                <a:gd name="connsiteY93" fmla="*/ 401934 h 2245807"/>
                <a:gd name="connsiteX94" fmla="*/ 793820 w 1919235"/>
                <a:gd name="connsiteY94" fmla="*/ 386862 h 2245807"/>
                <a:gd name="connsiteX95" fmla="*/ 803868 w 1919235"/>
                <a:gd name="connsiteY95" fmla="*/ 341644 h 2245807"/>
                <a:gd name="connsiteX96" fmla="*/ 788796 w 1919235"/>
                <a:gd name="connsiteY96" fmla="*/ 276330 h 2245807"/>
                <a:gd name="connsiteX97" fmla="*/ 834013 w 1919235"/>
                <a:gd name="connsiteY97" fmla="*/ 165798 h 2245807"/>
                <a:gd name="connsiteX98" fmla="*/ 828989 w 1919235"/>
                <a:gd name="connsiteY98" fmla="*/ 115556 h 2245807"/>
                <a:gd name="connsiteX99" fmla="*/ 818941 w 1919235"/>
                <a:gd name="connsiteY99" fmla="*/ 95460 h 2245807"/>
                <a:gd name="connsiteX100" fmla="*/ 753626 w 1919235"/>
                <a:gd name="connsiteY100" fmla="*/ 125605 h 2245807"/>
                <a:gd name="connsiteX101" fmla="*/ 733530 w 1919235"/>
                <a:gd name="connsiteY101" fmla="*/ 90436 h 2245807"/>
                <a:gd name="connsiteX102" fmla="*/ 698361 w 1919235"/>
                <a:gd name="connsiteY102" fmla="*/ 90436 h 2245807"/>
                <a:gd name="connsiteX103" fmla="*/ 678264 w 1919235"/>
                <a:gd name="connsiteY103" fmla="*/ 70339 h 2245807"/>
                <a:gd name="connsiteX104" fmla="*/ 628022 w 1919235"/>
                <a:gd name="connsiteY104" fmla="*/ 70339 h 2245807"/>
                <a:gd name="connsiteX105" fmla="*/ 607925 w 1919235"/>
                <a:gd name="connsiteY105" fmla="*/ 15073 h 2245807"/>
                <a:gd name="connsiteX106" fmla="*/ 507442 w 1919235"/>
                <a:gd name="connsiteY106" fmla="*/ 40194 h 2245807"/>
                <a:gd name="connsiteX107" fmla="*/ 457200 w 1919235"/>
                <a:gd name="connsiteY107" fmla="*/ 10049 h 2245807"/>
                <a:gd name="connsiteX108" fmla="*/ 437103 w 1919235"/>
                <a:gd name="connsiteY108" fmla="*/ 15073 h 2245807"/>
                <a:gd name="connsiteX109" fmla="*/ 427055 w 1919235"/>
                <a:gd name="connsiteY109" fmla="*/ 20097 h 2245807"/>
                <a:gd name="connsiteX110" fmla="*/ 427055 w 1919235"/>
                <a:gd name="connsiteY110" fmla="*/ 20097 h 2245807"/>
                <a:gd name="connsiteX111" fmla="*/ 356717 w 1919235"/>
                <a:gd name="connsiteY111" fmla="*/ 65315 h 2245807"/>
                <a:gd name="connsiteX112" fmla="*/ 321547 w 1919235"/>
                <a:gd name="connsiteY112" fmla="*/ 0 h 2245807"/>
                <a:gd name="connsiteX113" fmla="*/ 276330 w 1919235"/>
                <a:gd name="connsiteY113" fmla="*/ 65315 h 2245807"/>
                <a:gd name="connsiteX114" fmla="*/ 276330 w 1919235"/>
                <a:gd name="connsiteY114" fmla="*/ 130629 h 2245807"/>
                <a:gd name="connsiteX115" fmla="*/ 216040 w 1919235"/>
                <a:gd name="connsiteY115" fmla="*/ 195943 h 2245807"/>
                <a:gd name="connsiteX116" fmla="*/ 241161 w 1919235"/>
                <a:gd name="connsiteY116" fmla="*/ 326572 h 2245807"/>
                <a:gd name="connsiteX117" fmla="*/ 226088 w 1919235"/>
                <a:gd name="connsiteY117" fmla="*/ 341644 h 2245807"/>
                <a:gd name="connsiteX118" fmla="*/ 170822 w 1919235"/>
                <a:gd name="connsiteY118" fmla="*/ 346669 h 2245807"/>
                <a:gd name="connsiteX119" fmla="*/ 145701 w 1919235"/>
                <a:gd name="connsiteY119" fmla="*/ 396910 h 2245807"/>
                <a:gd name="connsiteX120" fmla="*/ 120580 w 1919235"/>
                <a:gd name="connsiteY120" fmla="*/ 401934 h 2245807"/>
                <a:gd name="connsiteX121" fmla="*/ 75363 w 1919235"/>
                <a:gd name="connsiteY121" fmla="*/ 552660 h 2245807"/>
                <a:gd name="connsiteX122" fmla="*/ 55266 w 1919235"/>
                <a:gd name="connsiteY122" fmla="*/ 612950 h 2245807"/>
                <a:gd name="connsiteX123" fmla="*/ 25121 w 1919235"/>
                <a:gd name="connsiteY123" fmla="*/ 663192 h 2245807"/>
                <a:gd name="connsiteX124" fmla="*/ 55266 w 1919235"/>
                <a:gd name="connsiteY124" fmla="*/ 703385 h 2245807"/>
                <a:gd name="connsiteX125" fmla="*/ 35169 w 1919235"/>
                <a:gd name="connsiteY125" fmla="*/ 733530 h 2245807"/>
                <a:gd name="connsiteX126" fmla="*/ 55266 w 1919235"/>
                <a:gd name="connsiteY126" fmla="*/ 768699 h 2245807"/>
                <a:gd name="connsiteX127" fmla="*/ 75363 w 1919235"/>
                <a:gd name="connsiteY127" fmla="*/ 803869 h 2245807"/>
                <a:gd name="connsiteX128" fmla="*/ 50242 w 1919235"/>
                <a:gd name="connsiteY128" fmla="*/ 823965 h 2245807"/>
                <a:gd name="connsiteX129" fmla="*/ 45218 w 1919235"/>
                <a:gd name="connsiteY129" fmla="*/ 874207 h 2245807"/>
                <a:gd name="connsiteX130" fmla="*/ 80387 w 1919235"/>
                <a:gd name="connsiteY130" fmla="*/ 914400 h 2245807"/>
                <a:gd name="connsiteX131" fmla="*/ 125604 w 1919235"/>
                <a:gd name="connsiteY131" fmla="*/ 914400 h 2245807"/>
                <a:gd name="connsiteX132" fmla="*/ 195943 w 1919235"/>
                <a:gd name="connsiteY132" fmla="*/ 954594 h 2245807"/>
                <a:gd name="connsiteX133" fmla="*/ 155750 w 1919235"/>
                <a:gd name="connsiteY133" fmla="*/ 999811 h 2245807"/>
                <a:gd name="connsiteX134" fmla="*/ 85411 w 1919235"/>
                <a:gd name="connsiteY134" fmla="*/ 949570 h 2245807"/>
                <a:gd name="connsiteX135" fmla="*/ 45218 w 1919235"/>
                <a:gd name="connsiteY135" fmla="*/ 984739 h 2245807"/>
                <a:gd name="connsiteX136" fmla="*/ 0 w 1919235"/>
                <a:gd name="connsiteY136" fmla="*/ 994787 h 2245807"/>
                <a:gd name="connsiteX137" fmla="*/ 50242 w 1919235"/>
                <a:gd name="connsiteY137" fmla="*/ 1034981 h 2245807"/>
                <a:gd name="connsiteX138" fmla="*/ 50242 w 1919235"/>
                <a:gd name="connsiteY138" fmla="*/ 1070150 h 2245807"/>
                <a:gd name="connsiteX139" fmla="*/ 65314 w 1919235"/>
                <a:gd name="connsiteY139" fmla="*/ 1110343 h 2245807"/>
                <a:gd name="connsiteX140" fmla="*/ 85411 w 1919235"/>
                <a:gd name="connsiteY140" fmla="*/ 1150537 h 2245807"/>
                <a:gd name="connsiteX141" fmla="*/ 110532 w 1919235"/>
                <a:gd name="connsiteY141" fmla="*/ 1195754 h 2245807"/>
                <a:gd name="connsiteX142" fmla="*/ 160774 w 1919235"/>
                <a:gd name="connsiteY142" fmla="*/ 1200778 h 2245807"/>
                <a:gd name="connsiteX143" fmla="*/ 190919 w 1919235"/>
                <a:gd name="connsiteY143" fmla="*/ 1261069 h 2245807"/>
                <a:gd name="connsiteX144" fmla="*/ 200967 w 1919235"/>
                <a:gd name="connsiteY144" fmla="*/ 1286189 h 2245807"/>
                <a:gd name="connsiteX145" fmla="*/ 175846 w 1919235"/>
                <a:gd name="connsiteY145" fmla="*/ 1306286 h 2245807"/>
                <a:gd name="connsiteX146" fmla="*/ 205991 w 1919235"/>
                <a:gd name="connsiteY146" fmla="*/ 1366576 h 2245807"/>
                <a:gd name="connsiteX147" fmla="*/ 175846 w 1919235"/>
                <a:gd name="connsiteY147" fmla="*/ 1411794 h 2245807"/>
                <a:gd name="connsiteX148" fmla="*/ 175846 w 1919235"/>
                <a:gd name="connsiteY148" fmla="*/ 1436915 h 2245807"/>
                <a:gd name="connsiteX149" fmla="*/ 200967 w 1919235"/>
                <a:gd name="connsiteY149" fmla="*/ 1492181 h 2245807"/>
                <a:gd name="connsiteX150" fmla="*/ 231112 w 1919235"/>
                <a:gd name="connsiteY150" fmla="*/ 1532374 h 2245807"/>
                <a:gd name="connsiteX151" fmla="*/ 286378 w 1919235"/>
                <a:gd name="connsiteY151" fmla="*/ 1537398 h 2245807"/>
                <a:gd name="connsiteX152" fmla="*/ 311499 w 1919235"/>
                <a:gd name="connsiteY152" fmla="*/ 1632858 h 22458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</a:cxnLst>
              <a:rect l="l" t="t" r="r" b="b"/>
              <a:pathLst>
                <a:path w="1919235" h="2245807">
                  <a:moveTo>
                    <a:pt x="311499" y="1632858"/>
                  </a:moveTo>
                  <a:lnTo>
                    <a:pt x="311499" y="1632858"/>
                  </a:lnTo>
                  <a:cubicBezTo>
                    <a:pt x="326572" y="1634533"/>
                    <a:pt x="340807" y="1624484"/>
                    <a:pt x="356717" y="1637882"/>
                  </a:cubicBezTo>
                  <a:lnTo>
                    <a:pt x="432079" y="1703196"/>
                  </a:lnTo>
                  <a:lnTo>
                    <a:pt x="502418" y="1663003"/>
                  </a:lnTo>
                  <a:lnTo>
                    <a:pt x="572756" y="1723293"/>
                  </a:lnTo>
                  <a:lnTo>
                    <a:pt x="643095" y="1738365"/>
                  </a:lnTo>
                  <a:lnTo>
                    <a:pt x="643095" y="1773534"/>
                  </a:lnTo>
                  <a:lnTo>
                    <a:pt x="698361" y="1778559"/>
                  </a:lnTo>
                  <a:lnTo>
                    <a:pt x="748602" y="1808704"/>
                  </a:lnTo>
                  <a:lnTo>
                    <a:pt x="803868" y="1793631"/>
                  </a:lnTo>
                  <a:lnTo>
                    <a:pt x="849086" y="1813728"/>
                  </a:lnTo>
                  <a:lnTo>
                    <a:pt x="783772" y="1853921"/>
                  </a:lnTo>
                  <a:lnTo>
                    <a:pt x="768699" y="1904163"/>
                  </a:lnTo>
                  <a:lnTo>
                    <a:pt x="834013" y="1964453"/>
                  </a:lnTo>
                  <a:lnTo>
                    <a:pt x="934497" y="2009671"/>
                  </a:lnTo>
                  <a:lnTo>
                    <a:pt x="964642" y="2009671"/>
                  </a:lnTo>
                  <a:lnTo>
                    <a:pt x="1024932" y="2044840"/>
                  </a:lnTo>
                  <a:lnTo>
                    <a:pt x="1045029" y="2064937"/>
                  </a:lnTo>
                  <a:lnTo>
                    <a:pt x="1145512" y="2049864"/>
                  </a:lnTo>
                  <a:lnTo>
                    <a:pt x="1190730" y="2049864"/>
                  </a:lnTo>
                  <a:lnTo>
                    <a:pt x="1225899" y="2080009"/>
                  </a:lnTo>
                  <a:lnTo>
                    <a:pt x="1271117" y="2014695"/>
                  </a:lnTo>
                  <a:lnTo>
                    <a:pt x="1301262" y="2024743"/>
                  </a:lnTo>
                  <a:lnTo>
                    <a:pt x="1341455" y="2034792"/>
                  </a:lnTo>
                  <a:lnTo>
                    <a:pt x="1406769" y="2039816"/>
                  </a:lnTo>
                  <a:lnTo>
                    <a:pt x="1552470" y="2175469"/>
                  </a:lnTo>
                  <a:lnTo>
                    <a:pt x="1592664" y="2175469"/>
                  </a:lnTo>
                  <a:lnTo>
                    <a:pt x="1637881" y="2190541"/>
                  </a:lnTo>
                  <a:lnTo>
                    <a:pt x="1657978" y="2240783"/>
                  </a:lnTo>
                  <a:lnTo>
                    <a:pt x="1683099" y="2245807"/>
                  </a:lnTo>
                  <a:lnTo>
                    <a:pt x="1723292" y="2165420"/>
                  </a:lnTo>
                  <a:lnTo>
                    <a:pt x="1783583" y="2160396"/>
                  </a:lnTo>
                  <a:lnTo>
                    <a:pt x="1848897" y="2155372"/>
                  </a:lnTo>
                  <a:lnTo>
                    <a:pt x="1848897" y="2090058"/>
                  </a:lnTo>
                  <a:lnTo>
                    <a:pt x="1863969" y="2044840"/>
                  </a:lnTo>
                  <a:lnTo>
                    <a:pt x="1848897" y="2014695"/>
                  </a:lnTo>
                  <a:lnTo>
                    <a:pt x="1904163" y="1949381"/>
                  </a:lnTo>
                  <a:lnTo>
                    <a:pt x="1904163" y="1914211"/>
                  </a:lnTo>
                  <a:lnTo>
                    <a:pt x="1919235" y="1894115"/>
                  </a:lnTo>
                  <a:lnTo>
                    <a:pt x="1889090" y="1858945"/>
                  </a:lnTo>
                  <a:lnTo>
                    <a:pt x="1909187" y="1818752"/>
                  </a:lnTo>
                  <a:lnTo>
                    <a:pt x="1853921" y="1808704"/>
                  </a:lnTo>
                  <a:lnTo>
                    <a:pt x="1818752" y="1773534"/>
                  </a:lnTo>
                  <a:lnTo>
                    <a:pt x="1823776" y="1748414"/>
                  </a:lnTo>
                  <a:lnTo>
                    <a:pt x="1688123" y="1698172"/>
                  </a:lnTo>
                  <a:lnTo>
                    <a:pt x="1597688" y="1657978"/>
                  </a:lnTo>
                  <a:lnTo>
                    <a:pt x="1567543" y="1612761"/>
                  </a:lnTo>
                  <a:lnTo>
                    <a:pt x="1532374" y="1612761"/>
                  </a:lnTo>
                  <a:lnTo>
                    <a:pt x="1482132" y="1587640"/>
                  </a:lnTo>
                  <a:lnTo>
                    <a:pt x="1477108" y="1542422"/>
                  </a:lnTo>
                  <a:lnTo>
                    <a:pt x="1441939" y="1517301"/>
                  </a:lnTo>
                  <a:lnTo>
                    <a:pt x="1441939" y="1472084"/>
                  </a:lnTo>
                  <a:lnTo>
                    <a:pt x="1477108" y="1446963"/>
                  </a:lnTo>
                  <a:lnTo>
                    <a:pt x="1477108" y="1446963"/>
                  </a:lnTo>
                  <a:lnTo>
                    <a:pt x="1462035" y="1416818"/>
                  </a:lnTo>
                  <a:lnTo>
                    <a:pt x="1411793" y="1426866"/>
                  </a:lnTo>
                  <a:lnTo>
                    <a:pt x="1341455" y="1361552"/>
                  </a:lnTo>
                  <a:lnTo>
                    <a:pt x="1306286" y="1321359"/>
                  </a:lnTo>
                  <a:lnTo>
                    <a:pt x="1301262" y="1256044"/>
                  </a:lnTo>
                  <a:lnTo>
                    <a:pt x="1311310" y="1200778"/>
                  </a:lnTo>
                  <a:lnTo>
                    <a:pt x="1351503" y="1190730"/>
                  </a:lnTo>
                  <a:lnTo>
                    <a:pt x="1411793" y="1165609"/>
                  </a:lnTo>
                  <a:lnTo>
                    <a:pt x="1441939" y="1155561"/>
                  </a:lnTo>
                  <a:lnTo>
                    <a:pt x="1552470" y="1055077"/>
                  </a:lnTo>
                  <a:lnTo>
                    <a:pt x="1572567" y="979715"/>
                  </a:lnTo>
                  <a:lnTo>
                    <a:pt x="1537398" y="929473"/>
                  </a:lnTo>
                  <a:lnTo>
                    <a:pt x="1477108" y="924449"/>
                  </a:lnTo>
                  <a:lnTo>
                    <a:pt x="1436914" y="934497"/>
                  </a:lnTo>
                  <a:lnTo>
                    <a:pt x="1361552" y="864159"/>
                  </a:lnTo>
                  <a:lnTo>
                    <a:pt x="1361552" y="818941"/>
                  </a:lnTo>
                  <a:lnTo>
                    <a:pt x="1336431" y="803869"/>
                  </a:lnTo>
                  <a:lnTo>
                    <a:pt x="1276141" y="854110"/>
                  </a:lnTo>
                  <a:lnTo>
                    <a:pt x="1251020" y="828989"/>
                  </a:lnTo>
                  <a:lnTo>
                    <a:pt x="1215851" y="864159"/>
                  </a:lnTo>
                  <a:lnTo>
                    <a:pt x="1195754" y="823965"/>
                  </a:lnTo>
                  <a:lnTo>
                    <a:pt x="1185706" y="788796"/>
                  </a:lnTo>
                  <a:lnTo>
                    <a:pt x="1155561" y="783772"/>
                  </a:lnTo>
                  <a:lnTo>
                    <a:pt x="1140488" y="803869"/>
                  </a:lnTo>
                  <a:lnTo>
                    <a:pt x="1085222" y="768699"/>
                  </a:lnTo>
                  <a:cubicBezTo>
                    <a:pt x="1048126" y="795197"/>
                    <a:pt x="1060240" y="783633"/>
                    <a:pt x="1045029" y="798844"/>
                  </a:cubicBezTo>
                  <a:lnTo>
                    <a:pt x="1040004" y="798844"/>
                  </a:lnTo>
                  <a:lnTo>
                    <a:pt x="1014884" y="788796"/>
                  </a:lnTo>
                  <a:lnTo>
                    <a:pt x="989763" y="698361"/>
                  </a:lnTo>
                  <a:lnTo>
                    <a:pt x="979714" y="668216"/>
                  </a:lnTo>
                  <a:lnTo>
                    <a:pt x="854110" y="678264"/>
                  </a:lnTo>
                  <a:cubicBezTo>
                    <a:pt x="817670" y="647029"/>
                    <a:pt x="818941" y="663559"/>
                    <a:pt x="818941" y="643095"/>
                  </a:cubicBezTo>
                  <a:lnTo>
                    <a:pt x="818941" y="643095"/>
                  </a:lnTo>
                  <a:lnTo>
                    <a:pt x="788796" y="643095"/>
                  </a:lnTo>
                  <a:lnTo>
                    <a:pt x="778747" y="597877"/>
                  </a:lnTo>
                  <a:lnTo>
                    <a:pt x="658167" y="527539"/>
                  </a:lnTo>
                  <a:lnTo>
                    <a:pt x="633046" y="502418"/>
                  </a:lnTo>
                  <a:lnTo>
                    <a:pt x="693336" y="401934"/>
                  </a:lnTo>
                  <a:lnTo>
                    <a:pt x="758651" y="401934"/>
                  </a:lnTo>
                  <a:lnTo>
                    <a:pt x="793820" y="386862"/>
                  </a:lnTo>
                  <a:lnTo>
                    <a:pt x="803868" y="341644"/>
                  </a:lnTo>
                  <a:lnTo>
                    <a:pt x="788796" y="276330"/>
                  </a:lnTo>
                  <a:lnTo>
                    <a:pt x="834013" y="165798"/>
                  </a:lnTo>
                  <a:lnTo>
                    <a:pt x="828989" y="115556"/>
                  </a:lnTo>
                  <a:lnTo>
                    <a:pt x="818941" y="95460"/>
                  </a:lnTo>
                  <a:lnTo>
                    <a:pt x="753626" y="125605"/>
                  </a:lnTo>
                  <a:lnTo>
                    <a:pt x="733530" y="90436"/>
                  </a:lnTo>
                  <a:lnTo>
                    <a:pt x="698361" y="90436"/>
                  </a:lnTo>
                  <a:lnTo>
                    <a:pt x="678264" y="70339"/>
                  </a:lnTo>
                  <a:lnTo>
                    <a:pt x="628022" y="70339"/>
                  </a:lnTo>
                  <a:lnTo>
                    <a:pt x="607925" y="15073"/>
                  </a:lnTo>
                  <a:lnTo>
                    <a:pt x="507442" y="40194"/>
                  </a:lnTo>
                  <a:cubicBezTo>
                    <a:pt x="504445" y="38053"/>
                    <a:pt x="472529" y="10049"/>
                    <a:pt x="457200" y="10049"/>
                  </a:cubicBezTo>
                  <a:cubicBezTo>
                    <a:pt x="450295" y="10049"/>
                    <a:pt x="443654" y="12889"/>
                    <a:pt x="437103" y="15073"/>
                  </a:cubicBezTo>
                  <a:cubicBezTo>
                    <a:pt x="433550" y="16257"/>
                    <a:pt x="430404" y="18422"/>
                    <a:pt x="427055" y="20097"/>
                  </a:cubicBezTo>
                  <a:lnTo>
                    <a:pt x="427055" y="20097"/>
                  </a:lnTo>
                  <a:lnTo>
                    <a:pt x="356717" y="65315"/>
                  </a:lnTo>
                  <a:lnTo>
                    <a:pt x="321547" y="0"/>
                  </a:lnTo>
                  <a:lnTo>
                    <a:pt x="276330" y="65315"/>
                  </a:lnTo>
                  <a:lnTo>
                    <a:pt x="276330" y="130629"/>
                  </a:lnTo>
                  <a:lnTo>
                    <a:pt x="216040" y="195943"/>
                  </a:lnTo>
                  <a:lnTo>
                    <a:pt x="241161" y="326572"/>
                  </a:lnTo>
                  <a:lnTo>
                    <a:pt x="226088" y="341644"/>
                  </a:lnTo>
                  <a:lnTo>
                    <a:pt x="170822" y="346669"/>
                  </a:lnTo>
                  <a:lnTo>
                    <a:pt x="145701" y="396910"/>
                  </a:lnTo>
                  <a:lnTo>
                    <a:pt x="120580" y="401934"/>
                  </a:lnTo>
                  <a:lnTo>
                    <a:pt x="75363" y="552660"/>
                  </a:lnTo>
                  <a:lnTo>
                    <a:pt x="55266" y="612950"/>
                  </a:lnTo>
                  <a:lnTo>
                    <a:pt x="25121" y="663192"/>
                  </a:lnTo>
                  <a:lnTo>
                    <a:pt x="55266" y="703385"/>
                  </a:lnTo>
                  <a:lnTo>
                    <a:pt x="35169" y="733530"/>
                  </a:lnTo>
                  <a:lnTo>
                    <a:pt x="55266" y="768699"/>
                  </a:lnTo>
                  <a:lnTo>
                    <a:pt x="75363" y="803869"/>
                  </a:lnTo>
                  <a:lnTo>
                    <a:pt x="50242" y="823965"/>
                  </a:lnTo>
                  <a:lnTo>
                    <a:pt x="45218" y="874207"/>
                  </a:lnTo>
                  <a:lnTo>
                    <a:pt x="80387" y="914400"/>
                  </a:lnTo>
                  <a:lnTo>
                    <a:pt x="125604" y="914400"/>
                  </a:lnTo>
                  <a:lnTo>
                    <a:pt x="195943" y="954594"/>
                  </a:lnTo>
                  <a:lnTo>
                    <a:pt x="155750" y="999811"/>
                  </a:lnTo>
                  <a:lnTo>
                    <a:pt x="85411" y="949570"/>
                  </a:lnTo>
                  <a:lnTo>
                    <a:pt x="45218" y="984739"/>
                  </a:lnTo>
                  <a:lnTo>
                    <a:pt x="0" y="994787"/>
                  </a:lnTo>
                  <a:lnTo>
                    <a:pt x="50242" y="1034981"/>
                  </a:lnTo>
                  <a:lnTo>
                    <a:pt x="50242" y="1070150"/>
                  </a:lnTo>
                  <a:lnTo>
                    <a:pt x="65314" y="1110343"/>
                  </a:lnTo>
                  <a:lnTo>
                    <a:pt x="85411" y="1150537"/>
                  </a:lnTo>
                  <a:lnTo>
                    <a:pt x="110532" y="1195754"/>
                  </a:lnTo>
                  <a:lnTo>
                    <a:pt x="160774" y="1200778"/>
                  </a:lnTo>
                  <a:lnTo>
                    <a:pt x="190919" y="1261069"/>
                  </a:lnTo>
                  <a:lnTo>
                    <a:pt x="200967" y="1286189"/>
                  </a:lnTo>
                  <a:lnTo>
                    <a:pt x="175846" y="1306286"/>
                  </a:lnTo>
                  <a:lnTo>
                    <a:pt x="205991" y="1366576"/>
                  </a:lnTo>
                  <a:lnTo>
                    <a:pt x="175846" y="1411794"/>
                  </a:lnTo>
                  <a:lnTo>
                    <a:pt x="175846" y="1436915"/>
                  </a:lnTo>
                  <a:lnTo>
                    <a:pt x="200967" y="1492181"/>
                  </a:lnTo>
                  <a:lnTo>
                    <a:pt x="231112" y="1532374"/>
                  </a:lnTo>
                  <a:lnTo>
                    <a:pt x="286378" y="1537398"/>
                  </a:lnTo>
                  <a:lnTo>
                    <a:pt x="311499" y="1632858"/>
                  </a:lnTo>
                  <a:close/>
                </a:path>
              </a:pathLst>
            </a:custGeom>
            <a:grpFill/>
            <a:ln w="0">
              <a:solidFill>
                <a:srgbClr val="39818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32" name="Freeform 31"/>
            <p:cNvSpPr/>
            <p:nvPr/>
          </p:nvSpPr>
          <p:spPr>
            <a:xfrm>
              <a:off x="0" y="0"/>
              <a:ext cx="3544050" cy="2363459"/>
            </a:xfrm>
            <a:custGeom>
              <a:avLst/>
              <a:gdLst>
                <a:gd name="connsiteX0" fmla="*/ 34047 w 2300592"/>
                <a:gd name="connsiteY0" fmla="*/ 179961 h 1785025"/>
                <a:gd name="connsiteX1" fmla="*/ 131324 w 2300592"/>
                <a:gd name="connsiteY1" fmla="*/ 19455 h 1785025"/>
                <a:gd name="connsiteX2" fmla="*/ 179962 w 2300592"/>
                <a:gd name="connsiteY2" fmla="*/ 9727 h 1785025"/>
                <a:gd name="connsiteX3" fmla="*/ 267511 w 2300592"/>
                <a:gd name="connsiteY3" fmla="*/ 0 h 1785025"/>
                <a:gd name="connsiteX4" fmla="*/ 350196 w 2300592"/>
                <a:gd name="connsiteY4" fmla="*/ 29183 h 1785025"/>
                <a:gd name="connsiteX5" fmla="*/ 447473 w 2300592"/>
                <a:gd name="connsiteY5" fmla="*/ 43774 h 1785025"/>
                <a:gd name="connsiteX6" fmla="*/ 530158 w 2300592"/>
                <a:gd name="connsiteY6" fmla="*/ 82685 h 1785025"/>
                <a:gd name="connsiteX7" fmla="*/ 559341 w 2300592"/>
                <a:gd name="connsiteY7" fmla="*/ 102140 h 1785025"/>
                <a:gd name="connsiteX8" fmla="*/ 622571 w 2300592"/>
                <a:gd name="connsiteY8" fmla="*/ 111868 h 1785025"/>
                <a:gd name="connsiteX9" fmla="*/ 719847 w 2300592"/>
                <a:gd name="connsiteY9" fmla="*/ 48638 h 1785025"/>
                <a:gd name="connsiteX10" fmla="*/ 739303 w 2300592"/>
                <a:gd name="connsiteY10" fmla="*/ 58366 h 1785025"/>
                <a:gd name="connsiteX11" fmla="*/ 749030 w 2300592"/>
                <a:gd name="connsiteY11" fmla="*/ 87549 h 1785025"/>
                <a:gd name="connsiteX12" fmla="*/ 826852 w 2300592"/>
                <a:gd name="connsiteY12" fmla="*/ 126459 h 1785025"/>
                <a:gd name="connsiteX13" fmla="*/ 836579 w 2300592"/>
                <a:gd name="connsiteY13" fmla="*/ 150778 h 1785025"/>
                <a:gd name="connsiteX14" fmla="*/ 919264 w 2300592"/>
                <a:gd name="connsiteY14" fmla="*/ 165370 h 1785025"/>
                <a:gd name="connsiteX15" fmla="*/ 967903 w 2300592"/>
                <a:gd name="connsiteY15" fmla="*/ 175098 h 1785025"/>
                <a:gd name="connsiteX16" fmla="*/ 1006813 w 2300592"/>
                <a:gd name="connsiteY16" fmla="*/ 267510 h 1785025"/>
                <a:gd name="connsiteX17" fmla="*/ 1055452 w 2300592"/>
                <a:gd name="connsiteY17" fmla="*/ 272374 h 1785025"/>
                <a:gd name="connsiteX18" fmla="*/ 1089498 w 2300592"/>
                <a:gd name="connsiteY18" fmla="*/ 282102 h 1785025"/>
                <a:gd name="connsiteX19" fmla="*/ 1152728 w 2300592"/>
                <a:gd name="connsiteY19" fmla="*/ 345332 h 1785025"/>
                <a:gd name="connsiteX20" fmla="*/ 1230549 w 2300592"/>
                <a:gd name="connsiteY20" fmla="*/ 311285 h 1785025"/>
                <a:gd name="connsiteX21" fmla="*/ 1269460 w 2300592"/>
                <a:gd name="connsiteY21" fmla="*/ 350195 h 1785025"/>
                <a:gd name="connsiteX22" fmla="*/ 1318098 w 2300592"/>
                <a:gd name="connsiteY22" fmla="*/ 355059 h 1785025"/>
                <a:gd name="connsiteX23" fmla="*/ 1405647 w 2300592"/>
                <a:gd name="connsiteY23" fmla="*/ 413425 h 1785025"/>
                <a:gd name="connsiteX24" fmla="*/ 1468877 w 2300592"/>
                <a:gd name="connsiteY24" fmla="*/ 389106 h 1785025"/>
                <a:gd name="connsiteX25" fmla="*/ 1512652 w 2300592"/>
                <a:gd name="connsiteY25" fmla="*/ 379378 h 1785025"/>
                <a:gd name="connsiteX26" fmla="*/ 1527243 w 2300592"/>
                <a:gd name="connsiteY26" fmla="*/ 398834 h 1785025"/>
                <a:gd name="connsiteX27" fmla="*/ 1517515 w 2300592"/>
                <a:gd name="connsiteY27" fmla="*/ 442608 h 1785025"/>
                <a:gd name="connsiteX28" fmla="*/ 1585609 w 2300592"/>
                <a:gd name="connsiteY28" fmla="*/ 481519 h 1785025"/>
                <a:gd name="connsiteX29" fmla="*/ 1609928 w 2300592"/>
                <a:gd name="connsiteY29" fmla="*/ 530157 h 1785025"/>
                <a:gd name="connsiteX30" fmla="*/ 1697477 w 2300592"/>
                <a:gd name="connsiteY30" fmla="*/ 549612 h 1785025"/>
                <a:gd name="connsiteX31" fmla="*/ 1712069 w 2300592"/>
                <a:gd name="connsiteY31" fmla="*/ 573932 h 1785025"/>
                <a:gd name="connsiteX32" fmla="*/ 1721796 w 2300592"/>
                <a:gd name="connsiteY32" fmla="*/ 593387 h 1785025"/>
                <a:gd name="connsiteX33" fmla="*/ 1770435 w 2300592"/>
                <a:gd name="connsiteY33" fmla="*/ 588523 h 1785025"/>
                <a:gd name="connsiteX34" fmla="*/ 1804481 w 2300592"/>
                <a:gd name="connsiteY34" fmla="*/ 607978 h 1785025"/>
                <a:gd name="connsiteX35" fmla="*/ 1848256 w 2300592"/>
                <a:gd name="connsiteY35" fmla="*/ 578795 h 1785025"/>
                <a:gd name="connsiteX36" fmla="*/ 1872575 w 2300592"/>
                <a:gd name="connsiteY36" fmla="*/ 598251 h 1785025"/>
                <a:gd name="connsiteX37" fmla="*/ 1906622 w 2300592"/>
                <a:gd name="connsiteY37" fmla="*/ 603115 h 1785025"/>
                <a:gd name="connsiteX38" fmla="*/ 1955260 w 2300592"/>
                <a:gd name="connsiteY38" fmla="*/ 632298 h 1785025"/>
                <a:gd name="connsiteX39" fmla="*/ 2018490 w 2300592"/>
                <a:gd name="connsiteY39" fmla="*/ 569068 h 1785025"/>
                <a:gd name="connsiteX40" fmla="*/ 2062264 w 2300592"/>
                <a:gd name="connsiteY40" fmla="*/ 607978 h 1785025"/>
                <a:gd name="connsiteX41" fmla="*/ 2091447 w 2300592"/>
                <a:gd name="connsiteY41" fmla="*/ 598251 h 1785025"/>
                <a:gd name="connsiteX42" fmla="*/ 2125494 w 2300592"/>
                <a:gd name="connsiteY42" fmla="*/ 642025 h 1785025"/>
                <a:gd name="connsiteX43" fmla="*/ 2174132 w 2300592"/>
                <a:gd name="connsiteY43" fmla="*/ 637161 h 1785025"/>
                <a:gd name="connsiteX44" fmla="*/ 2193588 w 2300592"/>
                <a:gd name="connsiteY44" fmla="*/ 676072 h 1785025"/>
                <a:gd name="connsiteX45" fmla="*/ 2242226 w 2300592"/>
                <a:gd name="connsiteY45" fmla="*/ 632298 h 1785025"/>
                <a:gd name="connsiteX46" fmla="*/ 2256817 w 2300592"/>
                <a:gd name="connsiteY46" fmla="*/ 642025 h 1785025"/>
                <a:gd name="connsiteX47" fmla="*/ 2290864 w 2300592"/>
                <a:gd name="connsiteY47" fmla="*/ 637161 h 1785025"/>
                <a:gd name="connsiteX48" fmla="*/ 2300592 w 2300592"/>
                <a:gd name="connsiteY48" fmla="*/ 661481 h 1785025"/>
                <a:gd name="connsiteX49" fmla="*/ 2174132 w 2300592"/>
                <a:gd name="connsiteY49" fmla="*/ 841442 h 1785025"/>
                <a:gd name="connsiteX50" fmla="*/ 2154677 w 2300592"/>
                <a:gd name="connsiteY50" fmla="*/ 870625 h 1785025"/>
                <a:gd name="connsiteX51" fmla="*/ 2120630 w 2300592"/>
                <a:gd name="connsiteY51" fmla="*/ 870625 h 1785025"/>
                <a:gd name="connsiteX52" fmla="*/ 2091447 w 2300592"/>
                <a:gd name="connsiteY52" fmla="*/ 880353 h 1785025"/>
                <a:gd name="connsiteX53" fmla="*/ 2071992 w 2300592"/>
                <a:gd name="connsiteY53" fmla="*/ 890081 h 1785025"/>
                <a:gd name="connsiteX54" fmla="*/ 2008762 w 2300592"/>
                <a:gd name="connsiteY54" fmla="*/ 894944 h 1785025"/>
                <a:gd name="connsiteX55" fmla="*/ 1964988 w 2300592"/>
                <a:gd name="connsiteY55" fmla="*/ 943583 h 1785025"/>
                <a:gd name="connsiteX56" fmla="*/ 2008762 w 2300592"/>
                <a:gd name="connsiteY56" fmla="*/ 982493 h 1785025"/>
                <a:gd name="connsiteX57" fmla="*/ 2008762 w 2300592"/>
                <a:gd name="connsiteY57" fmla="*/ 982493 h 1785025"/>
                <a:gd name="connsiteX58" fmla="*/ 2013626 w 2300592"/>
                <a:gd name="connsiteY58" fmla="*/ 1006812 h 1785025"/>
                <a:gd name="connsiteX59" fmla="*/ 1994171 w 2300592"/>
                <a:gd name="connsiteY59" fmla="*/ 1055451 h 1785025"/>
                <a:gd name="connsiteX60" fmla="*/ 2047673 w 2300592"/>
                <a:gd name="connsiteY60" fmla="*/ 1104089 h 1785025"/>
                <a:gd name="connsiteX61" fmla="*/ 1979579 w 2300592"/>
                <a:gd name="connsiteY61" fmla="*/ 1147864 h 1785025"/>
                <a:gd name="connsiteX62" fmla="*/ 1974715 w 2300592"/>
                <a:gd name="connsiteY62" fmla="*/ 1181910 h 1785025"/>
                <a:gd name="connsiteX63" fmla="*/ 1984443 w 2300592"/>
                <a:gd name="connsiteY63" fmla="*/ 1211093 h 1785025"/>
                <a:gd name="connsiteX64" fmla="*/ 2003898 w 2300592"/>
                <a:gd name="connsiteY64" fmla="*/ 1240276 h 1785025"/>
                <a:gd name="connsiteX65" fmla="*/ 1999035 w 2300592"/>
                <a:gd name="connsiteY65" fmla="*/ 1279187 h 1785025"/>
                <a:gd name="connsiteX66" fmla="*/ 1984443 w 2300592"/>
                <a:gd name="connsiteY66" fmla="*/ 1327825 h 1785025"/>
                <a:gd name="connsiteX67" fmla="*/ 2008762 w 2300592"/>
                <a:gd name="connsiteY67" fmla="*/ 1352144 h 1785025"/>
                <a:gd name="connsiteX68" fmla="*/ 2037945 w 2300592"/>
                <a:gd name="connsiteY68" fmla="*/ 1366736 h 1785025"/>
                <a:gd name="connsiteX69" fmla="*/ 2033081 w 2300592"/>
                <a:gd name="connsiteY69" fmla="*/ 1478604 h 1785025"/>
                <a:gd name="connsiteX70" fmla="*/ 1994171 w 2300592"/>
                <a:gd name="connsiteY70" fmla="*/ 1488332 h 1785025"/>
                <a:gd name="connsiteX71" fmla="*/ 1935805 w 2300592"/>
                <a:gd name="connsiteY71" fmla="*/ 1566153 h 1785025"/>
                <a:gd name="connsiteX72" fmla="*/ 1867711 w 2300592"/>
                <a:gd name="connsiteY72" fmla="*/ 1605064 h 1785025"/>
                <a:gd name="connsiteX73" fmla="*/ 1809345 w 2300592"/>
                <a:gd name="connsiteY73" fmla="*/ 1648838 h 1785025"/>
                <a:gd name="connsiteX74" fmla="*/ 1736388 w 2300592"/>
                <a:gd name="connsiteY74" fmla="*/ 1702340 h 1785025"/>
                <a:gd name="connsiteX75" fmla="*/ 1707205 w 2300592"/>
                <a:gd name="connsiteY75" fmla="*/ 1702340 h 1785025"/>
                <a:gd name="connsiteX76" fmla="*/ 1692613 w 2300592"/>
                <a:gd name="connsiteY76" fmla="*/ 1702340 h 1785025"/>
                <a:gd name="connsiteX77" fmla="*/ 1687749 w 2300592"/>
                <a:gd name="connsiteY77" fmla="*/ 1750978 h 1785025"/>
                <a:gd name="connsiteX78" fmla="*/ 1678022 w 2300592"/>
                <a:gd name="connsiteY78" fmla="*/ 1770434 h 1785025"/>
                <a:gd name="connsiteX79" fmla="*/ 1634247 w 2300592"/>
                <a:gd name="connsiteY79" fmla="*/ 1785025 h 1785025"/>
                <a:gd name="connsiteX80" fmla="*/ 1590473 w 2300592"/>
                <a:gd name="connsiteY80" fmla="*/ 1785025 h 1785025"/>
                <a:gd name="connsiteX81" fmla="*/ 1566154 w 2300592"/>
                <a:gd name="connsiteY81" fmla="*/ 1755842 h 1785025"/>
                <a:gd name="connsiteX82" fmla="*/ 1566154 w 2300592"/>
                <a:gd name="connsiteY82" fmla="*/ 1716932 h 1785025"/>
                <a:gd name="connsiteX83" fmla="*/ 1561290 w 2300592"/>
                <a:gd name="connsiteY83" fmla="*/ 1571017 h 1785025"/>
                <a:gd name="connsiteX84" fmla="*/ 1546698 w 2300592"/>
                <a:gd name="connsiteY84" fmla="*/ 1488332 h 1785025"/>
                <a:gd name="connsiteX85" fmla="*/ 1512652 w 2300592"/>
                <a:gd name="connsiteY85" fmla="*/ 1405647 h 1785025"/>
                <a:gd name="connsiteX86" fmla="*/ 1478605 w 2300592"/>
                <a:gd name="connsiteY86" fmla="*/ 1313234 h 1785025"/>
                <a:gd name="connsiteX87" fmla="*/ 1425103 w 2300592"/>
                <a:gd name="connsiteY87" fmla="*/ 1250004 h 1785025"/>
                <a:gd name="connsiteX88" fmla="*/ 1371600 w 2300592"/>
                <a:gd name="connsiteY88" fmla="*/ 1230549 h 1785025"/>
                <a:gd name="connsiteX89" fmla="*/ 1284052 w 2300592"/>
                <a:gd name="connsiteY89" fmla="*/ 1211093 h 1785025"/>
                <a:gd name="connsiteX90" fmla="*/ 1235413 w 2300592"/>
                <a:gd name="connsiteY90" fmla="*/ 1220821 h 1785025"/>
                <a:gd name="connsiteX91" fmla="*/ 1211094 w 2300592"/>
                <a:gd name="connsiteY91" fmla="*/ 1220821 h 1785025"/>
                <a:gd name="connsiteX92" fmla="*/ 1186775 w 2300592"/>
                <a:gd name="connsiteY92" fmla="*/ 1186774 h 1785025"/>
                <a:gd name="connsiteX93" fmla="*/ 1157592 w 2300592"/>
                <a:gd name="connsiteY93" fmla="*/ 1138136 h 1785025"/>
                <a:gd name="connsiteX94" fmla="*/ 1133273 w 2300592"/>
                <a:gd name="connsiteY94" fmla="*/ 1055451 h 1785025"/>
                <a:gd name="connsiteX95" fmla="*/ 1123545 w 2300592"/>
                <a:gd name="connsiteY95" fmla="*/ 997085 h 1785025"/>
                <a:gd name="connsiteX96" fmla="*/ 1118681 w 2300592"/>
                <a:gd name="connsiteY96" fmla="*/ 963038 h 1785025"/>
                <a:gd name="connsiteX97" fmla="*/ 1118681 w 2300592"/>
                <a:gd name="connsiteY97" fmla="*/ 953310 h 1785025"/>
                <a:gd name="connsiteX98" fmla="*/ 1060315 w 2300592"/>
                <a:gd name="connsiteY98" fmla="*/ 904672 h 1785025"/>
                <a:gd name="connsiteX99" fmla="*/ 1006813 w 2300592"/>
                <a:gd name="connsiteY99" fmla="*/ 928991 h 1785025"/>
                <a:gd name="connsiteX100" fmla="*/ 938720 w 2300592"/>
                <a:gd name="connsiteY100" fmla="*/ 841442 h 1785025"/>
                <a:gd name="connsiteX101" fmla="*/ 924128 w 2300592"/>
                <a:gd name="connsiteY101" fmla="*/ 826851 h 1785025"/>
                <a:gd name="connsiteX102" fmla="*/ 924128 w 2300592"/>
                <a:gd name="connsiteY102" fmla="*/ 797668 h 1785025"/>
                <a:gd name="connsiteX103" fmla="*/ 593388 w 2300592"/>
                <a:gd name="connsiteY103" fmla="*/ 749030 h 1785025"/>
                <a:gd name="connsiteX104" fmla="*/ 564205 w 2300592"/>
                <a:gd name="connsiteY104" fmla="*/ 695527 h 1785025"/>
                <a:gd name="connsiteX105" fmla="*/ 530158 w 2300592"/>
                <a:gd name="connsiteY105" fmla="*/ 661481 h 1785025"/>
                <a:gd name="connsiteX106" fmla="*/ 496111 w 2300592"/>
                <a:gd name="connsiteY106" fmla="*/ 666344 h 1785025"/>
                <a:gd name="connsiteX107" fmla="*/ 384243 w 2300592"/>
                <a:gd name="connsiteY107" fmla="*/ 607978 h 1785025"/>
                <a:gd name="connsiteX108" fmla="*/ 340469 w 2300592"/>
                <a:gd name="connsiteY108" fmla="*/ 651753 h 1785025"/>
                <a:gd name="connsiteX109" fmla="*/ 267511 w 2300592"/>
                <a:gd name="connsiteY109" fmla="*/ 588523 h 1785025"/>
                <a:gd name="connsiteX110" fmla="*/ 248056 w 2300592"/>
                <a:gd name="connsiteY110" fmla="*/ 530157 h 1785025"/>
                <a:gd name="connsiteX111" fmla="*/ 277239 w 2300592"/>
                <a:gd name="connsiteY111" fmla="*/ 452336 h 1785025"/>
                <a:gd name="connsiteX112" fmla="*/ 257783 w 2300592"/>
                <a:gd name="connsiteY112" fmla="*/ 413425 h 1785025"/>
                <a:gd name="connsiteX113" fmla="*/ 243192 w 2300592"/>
                <a:gd name="connsiteY113" fmla="*/ 403698 h 1785025"/>
                <a:gd name="connsiteX114" fmla="*/ 233464 w 2300592"/>
                <a:gd name="connsiteY114" fmla="*/ 389106 h 1785025"/>
                <a:gd name="connsiteX115" fmla="*/ 233464 w 2300592"/>
                <a:gd name="connsiteY115" fmla="*/ 389106 h 1785025"/>
                <a:gd name="connsiteX116" fmla="*/ 87549 w 2300592"/>
                <a:gd name="connsiteY116" fmla="*/ 301557 h 1785025"/>
                <a:gd name="connsiteX117" fmla="*/ 24320 w 2300592"/>
                <a:gd name="connsiteY117" fmla="*/ 291830 h 1785025"/>
                <a:gd name="connsiteX118" fmla="*/ 0 w 2300592"/>
                <a:gd name="connsiteY118" fmla="*/ 267510 h 1785025"/>
                <a:gd name="connsiteX119" fmla="*/ 0 w 2300592"/>
                <a:gd name="connsiteY119" fmla="*/ 228600 h 1785025"/>
                <a:gd name="connsiteX120" fmla="*/ 34047 w 2300592"/>
                <a:gd name="connsiteY120" fmla="*/ 179961 h 17850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</a:cxnLst>
              <a:rect l="l" t="t" r="r" b="b"/>
              <a:pathLst>
                <a:path w="2300592" h="1785025">
                  <a:moveTo>
                    <a:pt x="34047" y="179961"/>
                  </a:moveTo>
                  <a:lnTo>
                    <a:pt x="131324" y="19455"/>
                  </a:lnTo>
                  <a:lnTo>
                    <a:pt x="179962" y="9727"/>
                  </a:lnTo>
                  <a:lnTo>
                    <a:pt x="267511" y="0"/>
                  </a:lnTo>
                  <a:lnTo>
                    <a:pt x="350196" y="29183"/>
                  </a:lnTo>
                  <a:lnTo>
                    <a:pt x="447473" y="43774"/>
                  </a:lnTo>
                  <a:lnTo>
                    <a:pt x="530158" y="82685"/>
                  </a:lnTo>
                  <a:lnTo>
                    <a:pt x="559341" y="102140"/>
                  </a:lnTo>
                  <a:lnTo>
                    <a:pt x="622571" y="111868"/>
                  </a:lnTo>
                  <a:lnTo>
                    <a:pt x="719847" y="48638"/>
                  </a:lnTo>
                  <a:lnTo>
                    <a:pt x="739303" y="58366"/>
                  </a:lnTo>
                  <a:lnTo>
                    <a:pt x="749030" y="87549"/>
                  </a:lnTo>
                  <a:lnTo>
                    <a:pt x="826852" y="126459"/>
                  </a:lnTo>
                  <a:lnTo>
                    <a:pt x="836579" y="150778"/>
                  </a:lnTo>
                  <a:lnTo>
                    <a:pt x="919264" y="165370"/>
                  </a:lnTo>
                  <a:lnTo>
                    <a:pt x="967903" y="175098"/>
                  </a:lnTo>
                  <a:lnTo>
                    <a:pt x="1006813" y="267510"/>
                  </a:lnTo>
                  <a:lnTo>
                    <a:pt x="1055452" y="272374"/>
                  </a:lnTo>
                  <a:lnTo>
                    <a:pt x="1089498" y="282102"/>
                  </a:lnTo>
                  <a:lnTo>
                    <a:pt x="1152728" y="345332"/>
                  </a:lnTo>
                  <a:lnTo>
                    <a:pt x="1230549" y="311285"/>
                  </a:lnTo>
                  <a:lnTo>
                    <a:pt x="1269460" y="350195"/>
                  </a:lnTo>
                  <a:lnTo>
                    <a:pt x="1318098" y="355059"/>
                  </a:lnTo>
                  <a:lnTo>
                    <a:pt x="1405647" y="413425"/>
                  </a:lnTo>
                  <a:lnTo>
                    <a:pt x="1468877" y="389106"/>
                  </a:lnTo>
                  <a:lnTo>
                    <a:pt x="1512652" y="379378"/>
                  </a:lnTo>
                  <a:lnTo>
                    <a:pt x="1527243" y="398834"/>
                  </a:lnTo>
                  <a:lnTo>
                    <a:pt x="1517515" y="442608"/>
                  </a:lnTo>
                  <a:lnTo>
                    <a:pt x="1585609" y="481519"/>
                  </a:lnTo>
                  <a:lnTo>
                    <a:pt x="1609928" y="530157"/>
                  </a:lnTo>
                  <a:lnTo>
                    <a:pt x="1697477" y="549612"/>
                  </a:lnTo>
                  <a:lnTo>
                    <a:pt x="1712069" y="573932"/>
                  </a:lnTo>
                  <a:lnTo>
                    <a:pt x="1721796" y="593387"/>
                  </a:lnTo>
                  <a:lnTo>
                    <a:pt x="1770435" y="588523"/>
                  </a:lnTo>
                  <a:lnTo>
                    <a:pt x="1804481" y="607978"/>
                  </a:lnTo>
                  <a:lnTo>
                    <a:pt x="1848256" y="578795"/>
                  </a:lnTo>
                  <a:lnTo>
                    <a:pt x="1872575" y="598251"/>
                  </a:lnTo>
                  <a:lnTo>
                    <a:pt x="1906622" y="603115"/>
                  </a:lnTo>
                  <a:lnTo>
                    <a:pt x="1955260" y="632298"/>
                  </a:lnTo>
                  <a:lnTo>
                    <a:pt x="2018490" y="569068"/>
                  </a:lnTo>
                  <a:lnTo>
                    <a:pt x="2062264" y="607978"/>
                  </a:lnTo>
                  <a:lnTo>
                    <a:pt x="2091447" y="598251"/>
                  </a:lnTo>
                  <a:lnTo>
                    <a:pt x="2125494" y="642025"/>
                  </a:lnTo>
                  <a:lnTo>
                    <a:pt x="2174132" y="637161"/>
                  </a:lnTo>
                  <a:lnTo>
                    <a:pt x="2193588" y="676072"/>
                  </a:lnTo>
                  <a:lnTo>
                    <a:pt x="2242226" y="632298"/>
                  </a:lnTo>
                  <a:lnTo>
                    <a:pt x="2256817" y="642025"/>
                  </a:lnTo>
                  <a:lnTo>
                    <a:pt x="2290864" y="637161"/>
                  </a:lnTo>
                  <a:lnTo>
                    <a:pt x="2300592" y="661481"/>
                  </a:lnTo>
                  <a:lnTo>
                    <a:pt x="2174132" y="841442"/>
                  </a:lnTo>
                  <a:lnTo>
                    <a:pt x="2154677" y="870625"/>
                  </a:lnTo>
                  <a:lnTo>
                    <a:pt x="2120630" y="870625"/>
                  </a:lnTo>
                  <a:lnTo>
                    <a:pt x="2091447" y="880353"/>
                  </a:lnTo>
                  <a:lnTo>
                    <a:pt x="2071992" y="890081"/>
                  </a:lnTo>
                  <a:lnTo>
                    <a:pt x="2008762" y="894944"/>
                  </a:lnTo>
                  <a:lnTo>
                    <a:pt x="1964988" y="943583"/>
                  </a:lnTo>
                  <a:cubicBezTo>
                    <a:pt x="2002516" y="975750"/>
                    <a:pt x="1988466" y="962197"/>
                    <a:pt x="2008762" y="982493"/>
                  </a:cubicBezTo>
                  <a:lnTo>
                    <a:pt x="2008762" y="982493"/>
                  </a:lnTo>
                  <a:lnTo>
                    <a:pt x="2013626" y="1006812"/>
                  </a:lnTo>
                  <a:lnTo>
                    <a:pt x="1994171" y="1055451"/>
                  </a:lnTo>
                  <a:lnTo>
                    <a:pt x="2047673" y="1104089"/>
                  </a:lnTo>
                  <a:lnTo>
                    <a:pt x="1979579" y="1147864"/>
                  </a:lnTo>
                  <a:lnTo>
                    <a:pt x="1974715" y="1181910"/>
                  </a:lnTo>
                  <a:lnTo>
                    <a:pt x="1984443" y="1211093"/>
                  </a:lnTo>
                  <a:lnTo>
                    <a:pt x="2003898" y="1240276"/>
                  </a:lnTo>
                  <a:lnTo>
                    <a:pt x="1999035" y="1279187"/>
                  </a:lnTo>
                  <a:lnTo>
                    <a:pt x="1984443" y="1327825"/>
                  </a:lnTo>
                  <a:lnTo>
                    <a:pt x="2008762" y="1352144"/>
                  </a:lnTo>
                  <a:lnTo>
                    <a:pt x="2037945" y="1366736"/>
                  </a:lnTo>
                  <a:lnTo>
                    <a:pt x="2033081" y="1478604"/>
                  </a:lnTo>
                  <a:lnTo>
                    <a:pt x="1994171" y="1488332"/>
                  </a:lnTo>
                  <a:lnTo>
                    <a:pt x="1935805" y="1566153"/>
                  </a:lnTo>
                  <a:lnTo>
                    <a:pt x="1867711" y="1605064"/>
                  </a:lnTo>
                  <a:lnTo>
                    <a:pt x="1809345" y="1648838"/>
                  </a:lnTo>
                  <a:lnTo>
                    <a:pt x="1736388" y="1702340"/>
                  </a:lnTo>
                  <a:lnTo>
                    <a:pt x="1707205" y="1702340"/>
                  </a:lnTo>
                  <a:lnTo>
                    <a:pt x="1692613" y="1702340"/>
                  </a:lnTo>
                  <a:lnTo>
                    <a:pt x="1687749" y="1750978"/>
                  </a:lnTo>
                  <a:lnTo>
                    <a:pt x="1678022" y="1770434"/>
                  </a:lnTo>
                  <a:lnTo>
                    <a:pt x="1634247" y="1785025"/>
                  </a:lnTo>
                  <a:lnTo>
                    <a:pt x="1590473" y="1785025"/>
                  </a:lnTo>
                  <a:lnTo>
                    <a:pt x="1566154" y="1755842"/>
                  </a:lnTo>
                  <a:lnTo>
                    <a:pt x="1566154" y="1716932"/>
                  </a:lnTo>
                  <a:lnTo>
                    <a:pt x="1561290" y="1571017"/>
                  </a:lnTo>
                  <a:lnTo>
                    <a:pt x="1546698" y="1488332"/>
                  </a:lnTo>
                  <a:lnTo>
                    <a:pt x="1512652" y="1405647"/>
                  </a:lnTo>
                  <a:lnTo>
                    <a:pt x="1478605" y="1313234"/>
                  </a:lnTo>
                  <a:lnTo>
                    <a:pt x="1425103" y="1250004"/>
                  </a:lnTo>
                  <a:lnTo>
                    <a:pt x="1371600" y="1230549"/>
                  </a:lnTo>
                  <a:lnTo>
                    <a:pt x="1284052" y="1211093"/>
                  </a:lnTo>
                  <a:lnTo>
                    <a:pt x="1235413" y="1220821"/>
                  </a:lnTo>
                  <a:lnTo>
                    <a:pt x="1211094" y="1220821"/>
                  </a:lnTo>
                  <a:lnTo>
                    <a:pt x="1186775" y="1186774"/>
                  </a:lnTo>
                  <a:lnTo>
                    <a:pt x="1157592" y="1138136"/>
                  </a:lnTo>
                  <a:lnTo>
                    <a:pt x="1133273" y="1055451"/>
                  </a:lnTo>
                  <a:lnTo>
                    <a:pt x="1123545" y="997085"/>
                  </a:lnTo>
                  <a:lnTo>
                    <a:pt x="1118681" y="963038"/>
                  </a:lnTo>
                  <a:lnTo>
                    <a:pt x="1118681" y="953310"/>
                  </a:lnTo>
                  <a:lnTo>
                    <a:pt x="1060315" y="904672"/>
                  </a:lnTo>
                  <a:lnTo>
                    <a:pt x="1006813" y="928991"/>
                  </a:lnTo>
                  <a:lnTo>
                    <a:pt x="938720" y="841442"/>
                  </a:lnTo>
                  <a:lnTo>
                    <a:pt x="924128" y="826851"/>
                  </a:lnTo>
                  <a:lnTo>
                    <a:pt x="924128" y="797668"/>
                  </a:lnTo>
                  <a:lnTo>
                    <a:pt x="593388" y="749030"/>
                  </a:lnTo>
                  <a:lnTo>
                    <a:pt x="564205" y="695527"/>
                  </a:lnTo>
                  <a:lnTo>
                    <a:pt x="530158" y="661481"/>
                  </a:lnTo>
                  <a:lnTo>
                    <a:pt x="496111" y="666344"/>
                  </a:lnTo>
                  <a:lnTo>
                    <a:pt x="384243" y="607978"/>
                  </a:lnTo>
                  <a:lnTo>
                    <a:pt x="340469" y="651753"/>
                  </a:lnTo>
                  <a:lnTo>
                    <a:pt x="267511" y="588523"/>
                  </a:lnTo>
                  <a:lnTo>
                    <a:pt x="248056" y="530157"/>
                  </a:lnTo>
                  <a:lnTo>
                    <a:pt x="277239" y="452336"/>
                  </a:lnTo>
                  <a:cubicBezTo>
                    <a:pt x="270754" y="439366"/>
                    <a:pt x="266099" y="425305"/>
                    <a:pt x="257783" y="413425"/>
                  </a:cubicBezTo>
                  <a:cubicBezTo>
                    <a:pt x="254431" y="408636"/>
                    <a:pt x="246844" y="408262"/>
                    <a:pt x="243192" y="403698"/>
                  </a:cubicBezTo>
                  <a:cubicBezTo>
                    <a:pt x="230288" y="387568"/>
                    <a:pt x="245835" y="389106"/>
                    <a:pt x="233464" y="389106"/>
                  </a:cubicBezTo>
                  <a:lnTo>
                    <a:pt x="233464" y="389106"/>
                  </a:lnTo>
                  <a:lnTo>
                    <a:pt x="87549" y="301557"/>
                  </a:lnTo>
                  <a:lnTo>
                    <a:pt x="24320" y="291830"/>
                  </a:lnTo>
                  <a:lnTo>
                    <a:pt x="0" y="267510"/>
                  </a:lnTo>
                  <a:lnTo>
                    <a:pt x="0" y="228600"/>
                  </a:lnTo>
                  <a:lnTo>
                    <a:pt x="34047" y="179961"/>
                  </a:lnTo>
                  <a:close/>
                </a:path>
              </a:pathLst>
            </a:custGeom>
            <a:grpFill/>
            <a:ln w="0">
              <a:solidFill>
                <a:srgbClr val="39818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33" name="Freeform 32"/>
            <p:cNvSpPr/>
            <p:nvPr/>
          </p:nvSpPr>
          <p:spPr>
            <a:xfrm>
              <a:off x="2434048" y="758842"/>
              <a:ext cx="2788476" cy="2289011"/>
            </a:xfrm>
            <a:custGeom>
              <a:avLst/>
              <a:gdLst>
                <a:gd name="connsiteX0" fmla="*/ 4762 w 1809750"/>
                <a:gd name="connsiteY0" fmla="*/ 1190625 h 1728788"/>
                <a:gd name="connsiteX1" fmla="*/ 0 w 1809750"/>
                <a:gd name="connsiteY1" fmla="*/ 1247775 h 1728788"/>
                <a:gd name="connsiteX2" fmla="*/ 61912 w 1809750"/>
                <a:gd name="connsiteY2" fmla="*/ 1309688 h 1728788"/>
                <a:gd name="connsiteX3" fmla="*/ 76200 w 1809750"/>
                <a:gd name="connsiteY3" fmla="*/ 1362075 h 1728788"/>
                <a:gd name="connsiteX4" fmla="*/ 90487 w 1809750"/>
                <a:gd name="connsiteY4" fmla="*/ 1419225 h 1728788"/>
                <a:gd name="connsiteX5" fmla="*/ 95250 w 1809750"/>
                <a:gd name="connsiteY5" fmla="*/ 1476375 h 1728788"/>
                <a:gd name="connsiteX6" fmla="*/ 95250 w 1809750"/>
                <a:gd name="connsiteY6" fmla="*/ 1538288 h 1728788"/>
                <a:gd name="connsiteX7" fmla="*/ 95250 w 1809750"/>
                <a:gd name="connsiteY7" fmla="*/ 1638300 h 1728788"/>
                <a:gd name="connsiteX8" fmla="*/ 133350 w 1809750"/>
                <a:gd name="connsiteY8" fmla="*/ 1695450 h 1728788"/>
                <a:gd name="connsiteX9" fmla="*/ 166687 w 1809750"/>
                <a:gd name="connsiteY9" fmla="*/ 1728788 h 1728788"/>
                <a:gd name="connsiteX10" fmla="*/ 166687 w 1809750"/>
                <a:gd name="connsiteY10" fmla="*/ 1704975 h 1728788"/>
                <a:gd name="connsiteX11" fmla="*/ 157162 w 1809750"/>
                <a:gd name="connsiteY11" fmla="*/ 1704975 h 1728788"/>
                <a:gd name="connsiteX12" fmla="*/ 200025 w 1809750"/>
                <a:gd name="connsiteY12" fmla="*/ 1704975 h 1728788"/>
                <a:gd name="connsiteX13" fmla="*/ 228600 w 1809750"/>
                <a:gd name="connsiteY13" fmla="*/ 1685925 h 1728788"/>
                <a:gd name="connsiteX14" fmla="*/ 228600 w 1809750"/>
                <a:gd name="connsiteY14" fmla="*/ 1652588 h 1728788"/>
                <a:gd name="connsiteX15" fmla="*/ 228600 w 1809750"/>
                <a:gd name="connsiteY15" fmla="*/ 1633538 h 1728788"/>
                <a:gd name="connsiteX16" fmla="*/ 290512 w 1809750"/>
                <a:gd name="connsiteY16" fmla="*/ 1652588 h 1728788"/>
                <a:gd name="connsiteX17" fmla="*/ 328612 w 1809750"/>
                <a:gd name="connsiteY17" fmla="*/ 1643063 h 1728788"/>
                <a:gd name="connsiteX18" fmla="*/ 390525 w 1809750"/>
                <a:gd name="connsiteY18" fmla="*/ 1638300 h 1728788"/>
                <a:gd name="connsiteX19" fmla="*/ 419100 w 1809750"/>
                <a:gd name="connsiteY19" fmla="*/ 1609725 h 1728788"/>
                <a:gd name="connsiteX20" fmla="*/ 447675 w 1809750"/>
                <a:gd name="connsiteY20" fmla="*/ 1628775 h 1728788"/>
                <a:gd name="connsiteX21" fmla="*/ 538162 w 1809750"/>
                <a:gd name="connsiteY21" fmla="*/ 1628775 h 1728788"/>
                <a:gd name="connsiteX22" fmla="*/ 542925 w 1809750"/>
                <a:gd name="connsiteY22" fmla="*/ 1585913 h 1728788"/>
                <a:gd name="connsiteX23" fmla="*/ 652462 w 1809750"/>
                <a:gd name="connsiteY23" fmla="*/ 1643063 h 1728788"/>
                <a:gd name="connsiteX24" fmla="*/ 685800 w 1809750"/>
                <a:gd name="connsiteY24" fmla="*/ 1619250 h 1728788"/>
                <a:gd name="connsiteX25" fmla="*/ 695325 w 1809750"/>
                <a:gd name="connsiteY25" fmla="*/ 1652588 h 1728788"/>
                <a:gd name="connsiteX26" fmla="*/ 723900 w 1809750"/>
                <a:gd name="connsiteY26" fmla="*/ 1676400 h 1728788"/>
                <a:gd name="connsiteX27" fmla="*/ 757237 w 1809750"/>
                <a:gd name="connsiteY27" fmla="*/ 1700213 h 1728788"/>
                <a:gd name="connsiteX28" fmla="*/ 795337 w 1809750"/>
                <a:gd name="connsiteY28" fmla="*/ 1714500 h 1728788"/>
                <a:gd name="connsiteX29" fmla="*/ 819150 w 1809750"/>
                <a:gd name="connsiteY29" fmla="*/ 1695450 h 1728788"/>
                <a:gd name="connsiteX30" fmla="*/ 823912 w 1809750"/>
                <a:gd name="connsiteY30" fmla="*/ 1652588 h 1728788"/>
                <a:gd name="connsiteX31" fmla="*/ 838200 w 1809750"/>
                <a:gd name="connsiteY31" fmla="*/ 1633538 h 1728788"/>
                <a:gd name="connsiteX32" fmla="*/ 804862 w 1809750"/>
                <a:gd name="connsiteY32" fmla="*/ 1590675 h 1728788"/>
                <a:gd name="connsiteX33" fmla="*/ 804862 w 1809750"/>
                <a:gd name="connsiteY33" fmla="*/ 1566863 h 1728788"/>
                <a:gd name="connsiteX34" fmla="*/ 804862 w 1809750"/>
                <a:gd name="connsiteY34" fmla="*/ 1543050 h 1728788"/>
                <a:gd name="connsiteX35" fmla="*/ 828675 w 1809750"/>
                <a:gd name="connsiteY35" fmla="*/ 1509713 h 1728788"/>
                <a:gd name="connsiteX36" fmla="*/ 1009650 w 1809750"/>
                <a:gd name="connsiteY36" fmla="*/ 1262063 h 1728788"/>
                <a:gd name="connsiteX37" fmla="*/ 1000125 w 1809750"/>
                <a:gd name="connsiteY37" fmla="*/ 1223963 h 1728788"/>
                <a:gd name="connsiteX38" fmla="*/ 1014412 w 1809750"/>
                <a:gd name="connsiteY38" fmla="*/ 1185863 h 1728788"/>
                <a:gd name="connsiteX39" fmla="*/ 1033462 w 1809750"/>
                <a:gd name="connsiteY39" fmla="*/ 1147763 h 1728788"/>
                <a:gd name="connsiteX40" fmla="*/ 1052512 w 1809750"/>
                <a:gd name="connsiteY40" fmla="*/ 1147763 h 1728788"/>
                <a:gd name="connsiteX41" fmla="*/ 1052512 w 1809750"/>
                <a:gd name="connsiteY41" fmla="*/ 1114425 h 1728788"/>
                <a:gd name="connsiteX42" fmla="*/ 1090612 w 1809750"/>
                <a:gd name="connsiteY42" fmla="*/ 1090613 h 1728788"/>
                <a:gd name="connsiteX43" fmla="*/ 1095375 w 1809750"/>
                <a:gd name="connsiteY43" fmla="*/ 1047750 h 1728788"/>
                <a:gd name="connsiteX44" fmla="*/ 1223962 w 1809750"/>
                <a:gd name="connsiteY44" fmla="*/ 1047750 h 1728788"/>
                <a:gd name="connsiteX45" fmla="*/ 1185862 w 1809750"/>
                <a:gd name="connsiteY45" fmla="*/ 1019175 h 1728788"/>
                <a:gd name="connsiteX46" fmla="*/ 1123950 w 1809750"/>
                <a:gd name="connsiteY46" fmla="*/ 928688 h 1728788"/>
                <a:gd name="connsiteX47" fmla="*/ 1133475 w 1809750"/>
                <a:gd name="connsiteY47" fmla="*/ 914400 h 1728788"/>
                <a:gd name="connsiteX48" fmla="*/ 1100137 w 1809750"/>
                <a:gd name="connsiteY48" fmla="*/ 881063 h 1728788"/>
                <a:gd name="connsiteX49" fmla="*/ 1114425 w 1809750"/>
                <a:gd name="connsiteY49" fmla="*/ 857250 h 1728788"/>
                <a:gd name="connsiteX50" fmla="*/ 1152525 w 1809750"/>
                <a:gd name="connsiteY50" fmla="*/ 819150 h 1728788"/>
                <a:gd name="connsiteX51" fmla="*/ 1085850 w 1809750"/>
                <a:gd name="connsiteY51" fmla="*/ 742950 h 1728788"/>
                <a:gd name="connsiteX52" fmla="*/ 1076325 w 1809750"/>
                <a:gd name="connsiteY52" fmla="*/ 733425 h 1728788"/>
                <a:gd name="connsiteX53" fmla="*/ 1028700 w 1809750"/>
                <a:gd name="connsiteY53" fmla="*/ 738188 h 1728788"/>
                <a:gd name="connsiteX54" fmla="*/ 933450 w 1809750"/>
                <a:gd name="connsiteY54" fmla="*/ 671513 h 1728788"/>
                <a:gd name="connsiteX55" fmla="*/ 919162 w 1809750"/>
                <a:gd name="connsiteY55" fmla="*/ 638175 h 1728788"/>
                <a:gd name="connsiteX56" fmla="*/ 952500 w 1809750"/>
                <a:gd name="connsiteY56" fmla="*/ 547688 h 1728788"/>
                <a:gd name="connsiteX57" fmla="*/ 1000125 w 1809750"/>
                <a:gd name="connsiteY57" fmla="*/ 566738 h 1728788"/>
                <a:gd name="connsiteX58" fmla="*/ 1019175 w 1809750"/>
                <a:gd name="connsiteY58" fmla="*/ 552450 h 1728788"/>
                <a:gd name="connsiteX59" fmla="*/ 1052512 w 1809750"/>
                <a:gd name="connsiteY59" fmla="*/ 552450 h 1728788"/>
                <a:gd name="connsiteX60" fmla="*/ 1052512 w 1809750"/>
                <a:gd name="connsiteY60" fmla="*/ 495300 h 1728788"/>
                <a:gd name="connsiteX61" fmla="*/ 1076325 w 1809750"/>
                <a:gd name="connsiteY61" fmla="*/ 471488 h 1728788"/>
                <a:gd name="connsiteX62" fmla="*/ 1162050 w 1809750"/>
                <a:gd name="connsiteY62" fmla="*/ 533400 h 1728788"/>
                <a:gd name="connsiteX63" fmla="*/ 1223962 w 1809750"/>
                <a:gd name="connsiteY63" fmla="*/ 514350 h 1728788"/>
                <a:gd name="connsiteX64" fmla="*/ 1319212 w 1809750"/>
                <a:gd name="connsiteY64" fmla="*/ 552450 h 1728788"/>
                <a:gd name="connsiteX65" fmla="*/ 1343025 w 1809750"/>
                <a:gd name="connsiteY65" fmla="*/ 542925 h 1728788"/>
                <a:gd name="connsiteX66" fmla="*/ 1381125 w 1809750"/>
                <a:gd name="connsiteY66" fmla="*/ 552450 h 1728788"/>
                <a:gd name="connsiteX67" fmla="*/ 1409700 w 1809750"/>
                <a:gd name="connsiteY67" fmla="*/ 514350 h 1728788"/>
                <a:gd name="connsiteX68" fmla="*/ 1433512 w 1809750"/>
                <a:gd name="connsiteY68" fmla="*/ 500063 h 1728788"/>
                <a:gd name="connsiteX69" fmla="*/ 1433512 w 1809750"/>
                <a:gd name="connsiteY69" fmla="*/ 519113 h 1728788"/>
                <a:gd name="connsiteX70" fmla="*/ 1490662 w 1809750"/>
                <a:gd name="connsiteY70" fmla="*/ 538163 h 1728788"/>
                <a:gd name="connsiteX71" fmla="*/ 1495425 w 1809750"/>
                <a:gd name="connsiteY71" fmla="*/ 538163 h 1728788"/>
                <a:gd name="connsiteX72" fmla="*/ 1538287 w 1809750"/>
                <a:gd name="connsiteY72" fmla="*/ 581025 h 1728788"/>
                <a:gd name="connsiteX73" fmla="*/ 1681162 w 1809750"/>
                <a:gd name="connsiteY73" fmla="*/ 561975 h 1728788"/>
                <a:gd name="connsiteX74" fmla="*/ 1685925 w 1809750"/>
                <a:gd name="connsiteY74" fmla="*/ 600075 h 1728788"/>
                <a:gd name="connsiteX75" fmla="*/ 1709737 w 1809750"/>
                <a:gd name="connsiteY75" fmla="*/ 595313 h 1728788"/>
                <a:gd name="connsiteX76" fmla="*/ 1719262 w 1809750"/>
                <a:gd name="connsiteY76" fmla="*/ 557213 h 1728788"/>
                <a:gd name="connsiteX77" fmla="*/ 1738312 w 1809750"/>
                <a:gd name="connsiteY77" fmla="*/ 528638 h 1728788"/>
                <a:gd name="connsiteX78" fmla="*/ 1738312 w 1809750"/>
                <a:gd name="connsiteY78" fmla="*/ 504825 h 1728788"/>
                <a:gd name="connsiteX79" fmla="*/ 1766887 w 1809750"/>
                <a:gd name="connsiteY79" fmla="*/ 495300 h 1728788"/>
                <a:gd name="connsiteX80" fmla="*/ 1776412 w 1809750"/>
                <a:gd name="connsiteY80" fmla="*/ 485775 h 1728788"/>
                <a:gd name="connsiteX81" fmla="*/ 1800225 w 1809750"/>
                <a:gd name="connsiteY81" fmla="*/ 471488 h 1728788"/>
                <a:gd name="connsiteX82" fmla="*/ 1809750 w 1809750"/>
                <a:gd name="connsiteY82" fmla="*/ 461963 h 1728788"/>
                <a:gd name="connsiteX83" fmla="*/ 1781175 w 1809750"/>
                <a:gd name="connsiteY83" fmla="*/ 442913 h 1728788"/>
                <a:gd name="connsiteX84" fmla="*/ 1733550 w 1809750"/>
                <a:gd name="connsiteY84" fmla="*/ 404813 h 1728788"/>
                <a:gd name="connsiteX85" fmla="*/ 1690687 w 1809750"/>
                <a:gd name="connsiteY85" fmla="*/ 385763 h 1728788"/>
                <a:gd name="connsiteX86" fmla="*/ 1652587 w 1809750"/>
                <a:gd name="connsiteY86" fmla="*/ 285750 h 1728788"/>
                <a:gd name="connsiteX87" fmla="*/ 1666875 w 1809750"/>
                <a:gd name="connsiteY87" fmla="*/ 261938 h 1728788"/>
                <a:gd name="connsiteX88" fmla="*/ 1671637 w 1809750"/>
                <a:gd name="connsiteY88" fmla="*/ 257175 h 1728788"/>
                <a:gd name="connsiteX89" fmla="*/ 1628775 w 1809750"/>
                <a:gd name="connsiteY89" fmla="*/ 228600 h 1728788"/>
                <a:gd name="connsiteX90" fmla="*/ 1595437 w 1809750"/>
                <a:gd name="connsiteY90" fmla="*/ 209550 h 1728788"/>
                <a:gd name="connsiteX91" fmla="*/ 1543050 w 1809750"/>
                <a:gd name="connsiteY91" fmla="*/ 204788 h 1728788"/>
                <a:gd name="connsiteX92" fmla="*/ 1543050 w 1809750"/>
                <a:gd name="connsiteY92" fmla="*/ 161925 h 1728788"/>
                <a:gd name="connsiteX93" fmla="*/ 1509712 w 1809750"/>
                <a:gd name="connsiteY93" fmla="*/ 166688 h 1728788"/>
                <a:gd name="connsiteX94" fmla="*/ 1485900 w 1809750"/>
                <a:gd name="connsiteY94" fmla="*/ 128588 h 1728788"/>
                <a:gd name="connsiteX95" fmla="*/ 1443037 w 1809750"/>
                <a:gd name="connsiteY95" fmla="*/ 133350 h 1728788"/>
                <a:gd name="connsiteX96" fmla="*/ 1428750 w 1809750"/>
                <a:gd name="connsiteY96" fmla="*/ 147638 h 1728788"/>
                <a:gd name="connsiteX97" fmla="*/ 1385887 w 1809750"/>
                <a:gd name="connsiteY97" fmla="*/ 100013 h 1728788"/>
                <a:gd name="connsiteX98" fmla="*/ 1285875 w 1809750"/>
                <a:gd name="connsiteY98" fmla="*/ 128588 h 1728788"/>
                <a:gd name="connsiteX99" fmla="*/ 1285875 w 1809750"/>
                <a:gd name="connsiteY99" fmla="*/ 195263 h 1728788"/>
                <a:gd name="connsiteX100" fmla="*/ 1243012 w 1809750"/>
                <a:gd name="connsiteY100" fmla="*/ 152400 h 1728788"/>
                <a:gd name="connsiteX101" fmla="*/ 1228725 w 1809750"/>
                <a:gd name="connsiteY101" fmla="*/ 147638 h 1728788"/>
                <a:gd name="connsiteX102" fmla="*/ 1214437 w 1809750"/>
                <a:gd name="connsiteY102" fmla="*/ 138113 h 1728788"/>
                <a:gd name="connsiteX103" fmla="*/ 1185862 w 1809750"/>
                <a:gd name="connsiteY103" fmla="*/ 128588 h 1728788"/>
                <a:gd name="connsiteX104" fmla="*/ 1166812 w 1809750"/>
                <a:gd name="connsiteY104" fmla="*/ 119063 h 1728788"/>
                <a:gd name="connsiteX105" fmla="*/ 1166812 w 1809750"/>
                <a:gd name="connsiteY105" fmla="*/ 119063 h 1728788"/>
                <a:gd name="connsiteX106" fmla="*/ 1133475 w 1809750"/>
                <a:gd name="connsiteY106" fmla="*/ 114300 h 1728788"/>
                <a:gd name="connsiteX107" fmla="*/ 1033462 w 1809750"/>
                <a:gd name="connsiteY107" fmla="*/ 47625 h 1728788"/>
                <a:gd name="connsiteX108" fmla="*/ 1033462 w 1809750"/>
                <a:gd name="connsiteY108" fmla="*/ 0 h 1728788"/>
                <a:gd name="connsiteX109" fmla="*/ 976312 w 1809750"/>
                <a:gd name="connsiteY109" fmla="*/ 9525 h 1728788"/>
                <a:gd name="connsiteX110" fmla="*/ 947737 w 1809750"/>
                <a:gd name="connsiteY110" fmla="*/ 4763 h 1728788"/>
                <a:gd name="connsiteX111" fmla="*/ 923925 w 1809750"/>
                <a:gd name="connsiteY111" fmla="*/ 38100 h 1728788"/>
                <a:gd name="connsiteX112" fmla="*/ 923925 w 1809750"/>
                <a:gd name="connsiteY112" fmla="*/ 38100 h 1728788"/>
                <a:gd name="connsiteX113" fmla="*/ 914400 w 1809750"/>
                <a:gd name="connsiteY113" fmla="*/ 52388 h 1728788"/>
                <a:gd name="connsiteX114" fmla="*/ 885825 w 1809750"/>
                <a:gd name="connsiteY114" fmla="*/ 42863 h 1728788"/>
                <a:gd name="connsiteX115" fmla="*/ 852487 w 1809750"/>
                <a:gd name="connsiteY115" fmla="*/ 57150 h 1728788"/>
                <a:gd name="connsiteX116" fmla="*/ 800100 w 1809750"/>
                <a:gd name="connsiteY116" fmla="*/ 23813 h 1728788"/>
                <a:gd name="connsiteX117" fmla="*/ 747712 w 1809750"/>
                <a:gd name="connsiteY117" fmla="*/ 38100 h 1728788"/>
                <a:gd name="connsiteX118" fmla="*/ 704850 w 1809750"/>
                <a:gd name="connsiteY118" fmla="*/ 38100 h 1728788"/>
                <a:gd name="connsiteX119" fmla="*/ 690562 w 1809750"/>
                <a:gd name="connsiteY119" fmla="*/ 71438 h 1728788"/>
                <a:gd name="connsiteX120" fmla="*/ 700087 w 1809750"/>
                <a:gd name="connsiteY120" fmla="*/ 80963 h 1728788"/>
                <a:gd name="connsiteX121" fmla="*/ 571500 w 1809750"/>
                <a:gd name="connsiteY121" fmla="*/ 295275 h 1728788"/>
                <a:gd name="connsiteX122" fmla="*/ 523875 w 1809750"/>
                <a:gd name="connsiteY122" fmla="*/ 295275 h 1728788"/>
                <a:gd name="connsiteX123" fmla="*/ 495300 w 1809750"/>
                <a:gd name="connsiteY123" fmla="*/ 309563 h 1728788"/>
                <a:gd name="connsiteX124" fmla="*/ 423862 w 1809750"/>
                <a:gd name="connsiteY124" fmla="*/ 314325 h 1728788"/>
                <a:gd name="connsiteX125" fmla="*/ 385762 w 1809750"/>
                <a:gd name="connsiteY125" fmla="*/ 376238 h 1728788"/>
                <a:gd name="connsiteX126" fmla="*/ 423862 w 1809750"/>
                <a:gd name="connsiteY126" fmla="*/ 423863 h 1728788"/>
                <a:gd name="connsiteX127" fmla="*/ 409575 w 1809750"/>
                <a:gd name="connsiteY127" fmla="*/ 485775 h 1728788"/>
                <a:gd name="connsiteX128" fmla="*/ 466725 w 1809750"/>
                <a:gd name="connsiteY128" fmla="*/ 533400 h 1728788"/>
                <a:gd name="connsiteX129" fmla="*/ 395287 w 1809750"/>
                <a:gd name="connsiteY129" fmla="*/ 581025 h 1728788"/>
                <a:gd name="connsiteX130" fmla="*/ 400050 w 1809750"/>
                <a:gd name="connsiteY130" fmla="*/ 623888 h 1728788"/>
                <a:gd name="connsiteX131" fmla="*/ 419100 w 1809750"/>
                <a:gd name="connsiteY131" fmla="*/ 661988 h 1728788"/>
                <a:gd name="connsiteX132" fmla="*/ 404812 w 1809750"/>
                <a:gd name="connsiteY132" fmla="*/ 762000 h 1728788"/>
                <a:gd name="connsiteX133" fmla="*/ 447675 w 1809750"/>
                <a:gd name="connsiteY133" fmla="*/ 800100 h 1728788"/>
                <a:gd name="connsiteX134" fmla="*/ 452437 w 1809750"/>
                <a:gd name="connsiteY134" fmla="*/ 909638 h 1728788"/>
                <a:gd name="connsiteX135" fmla="*/ 404812 w 1809750"/>
                <a:gd name="connsiteY135" fmla="*/ 914400 h 1728788"/>
                <a:gd name="connsiteX136" fmla="*/ 347662 w 1809750"/>
                <a:gd name="connsiteY136" fmla="*/ 995363 h 1728788"/>
                <a:gd name="connsiteX137" fmla="*/ 152400 w 1809750"/>
                <a:gd name="connsiteY137" fmla="*/ 1133475 h 1728788"/>
                <a:gd name="connsiteX138" fmla="*/ 114300 w 1809750"/>
                <a:gd name="connsiteY138" fmla="*/ 1128713 h 1728788"/>
                <a:gd name="connsiteX139" fmla="*/ 109537 w 1809750"/>
                <a:gd name="connsiteY139" fmla="*/ 1176338 h 1728788"/>
                <a:gd name="connsiteX140" fmla="*/ 85725 w 1809750"/>
                <a:gd name="connsiteY140" fmla="*/ 1209675 h 1728788"/>
                <a:gd name="connsiteX141" fmla="*/ 4762 w 1809750"/>
                <a:gd name="connsiteY141" fmla="*/ 1190625 h 17287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</a:cxnLst>
              <a:rect l="l" t="t" r="r" b="b"/>
              <a:pathLst>
                <a:path w="1809750" h="1728788">
                  <a:moveTo>
                    <a:pt x="4762" y="1190625"/>
                  </a:moveTo>
                  <a:lnTo>
                    <a:pt x="0" y="1247775"/>
                  </a:lnTo>
                  <a:lnTo>
                    <a:pt x="61912" y="1309688"/>
                  </a:lnTo>
                  <a:lnTo>
                    <a:pt x="76200" y="1362075"/>
                  </a:lnTo>
                  <a:lnTo>
                    <a:pt x="90487" y="1419225"/>
                  </a:lnTo>
                  <a:lnTo>
                    <a:pt x="95250" y="1476375"/>
                  </a:lnTo>
                  <a:lnTo>
                    <a:pt x="95250" y="1538288"/>
                  </a:lnTo>
                  <a:lnTo>
                    <a:pt x="95250" y="1638300"/>
                  </a:lnTo>
                  <a:lnTo>
                    <a:pt x="133350" y="1695450"/>
                  </a:lnTo>
                  <a:lnTo>
                    <a:pt x="166687" y="1728788"/>
                  </a:lnTo>
                  <a:lnTo>
                    <a:pt x="166687" y="1704975"/>
                  </a:lnTo>
                  <a:lnTo>
                    <a:pt x="157162" y="1704975"/>
                  </a:lnTo>
                  <a:lnTo>
                    <a:pt x="200025" y="1704975"/>
                  </a:lnTo>
                  <a:lnTo>
                    <a:pt x="228600" y="1685925"/>
                  </a:lnTo>
                  <a:lnTo>
                    <a:pt x="228600" y="1652588"/>
                  </a:lnTo>
                  <a:lnTo>
                    <a:pt x="228600" y="1633538"/>
                  </a:lnTo>
                  <a:lnTo>
                    <a:pt x="290512" y="1652588"/>
                  </a:lnTo>
                  <a:lnTo>
                    <a:pt x="328612" y="1643063"/>
                  </a:lnTo>
                  <a:lnTo>
                    <a:pt x="390525" y="1638300"/>
                  </a:lnTo>
                  <a:lnTo>
                    <a:pt x="419100" y="1609725"/>
                  </a:lnTo>
                  <a:lnTo>
                    <a:pt x="447675" y="1628775"/>
                  </a:lnTo>
                  <a:lnTo>
                    <a:pt x="538162" y="1628775"/>
                  </a:lnTo>
                  <a:lnTo>
                    <a:pt x="542925" y="1585913"/>
                  </a:lnTo>
                  <a:lnTo>
                    <a:pt x="652462" y="1643063"/>
                  </a:lnTo>
                  <a:lnTo>
                    <a:pt x="685800" y="1619250"/>
                  </a:lnTo>
                  <a:lnTo>
                    <a:pt x="695325" y="1652588"/>
                  </a:lnTo>
                  <a:lnTo>
                    <a:pt x="723900" y="1676400"/>
                  </a:lnTo>
                  <a:lnTo>
                    <a:pt x="757237" y="1700213"/>
                  </a:lnTo>
                  <a:lnTo>
                    <a:pt x="795337" y="1714500"/>
                  </a:lnTo>
                  <a:lnTo>
                    <a:pt x="819150" y="1695450"/>
                  </a:lnTo>
                  <a:lnTo>
                    <a:pt x="823912" y="1652588"/>
                  </a:lnTo>
                  <a:lnTo>
                    <a:pt x="838200" y="1633538"/>
                  </a:lnTo>
                  <a:lnTo>
                    <a:pt x="804862" y="1590675"/>
                  </a:lnTo>
                  <a:lnTo>
                    <a:pt x="804862" y="1566863"/>
                  </a:lnTo>
                  <a:lnTo>
                    <a:pt x="804862" y="1543050"/>
                  </a:lnTo>
                  <a:lnTo>
                    <a:pt x="828675" y="1509713"/>
                  </a:lnTo>
                  <a:lnTo>
                    <a:pt x="1009650" y="1262063"/>
                  </a:lnTo>
                  <a:lnTo>
                    <a:pt x="1000125" y="1223963"/>
                  </a:lnTo>
                  <a:lnTo>
                    <a:pt x="1014412" y="1185863"/>
                  </a:lnTo>
                  <a:lnTo>
                    <a:pt x="1033462" y="1147763"/>
                  </a:lnTo>
                  <a:lnTo>
                    <a:pt x="1052512" y="1147763"/>
                  </a:lnTo>
                  <a:lnTo>
                    <a:pt x="1052512" y="1114425"/>
                  </a:lnTo>
                  <a:lnTo>
                    <a:pt x="1090612" y="1090613"/>
                  </a:lnTo>
                  <a:lnTo>
                    <a:pt x="1095375" y="1047750"/>
                  </a:lnTo>
                  <a:lnTo>
                    <a:pt x="1223962" y="1047750"/>
                  </a:lnTo>
                  <a:lnTo>
                    <a:pt x="1185862" y="1019175"/>
                  </a:lnTo>
                  <a:lnTo>
                    <a:pt x="1123950" y="928688"/>
                  </a:lnTo>
                  <a:lnTo>
                    <a:pt x="1133475" y="914400"/>
                  </a:lnTo>
                  <a:lnTo>
                    <a:pt x="1100137" y="881063"/>
                  </a:lnTo>
                  <a:lnTo>
                    <a:pt x="1114425" y="857250"/>
                  </a:lnTo>
                  <a:lnTo>
                    <a:pt x="1152525" y="819150"/>
                  </a:lnTo>
                  <a:lnTo>
                    <a:pt x="1085850" y="742950"/>
                  </a:lnTo>
                  <a:lnTo>
                    <a:pt x="1076325" y="733425"/>
                  </a:lnTo>
                  <a:lnTo>
                    <a:pt x="1028700" y="738188"/>
                  </a:lnTo>
                  <a:lnTo>
                    <a:pt x="933450" y="671513"/>
                  </a:lnTo>
                  <a:lnTo>
                    <a:pt x="919162" y="638175"/>
                  </a:lnTo>
                  <a:lnTo>
                    <a:pt x="952500" y="547688"/>
                  </a:lnTo>
                  <a:lnTo>
                    <a:pt x="1000125" y="566738"/>
                  </a:lnTo>
                  <a:lnTo>
                    <a:pt x="1019175" y="552450"/>
                  </a:lnTo>
                  <a:lnTo>
                    <a:pt x="1052512" y="552450"/>
                  </a:lnTo>
                  <a:lnTo>
                    <a:pt x="1052512" y="495300"/>
                  </a:lnTo>
                  <a:lnTo>
                    <a:pt x="1076325" y="471488"/>
                  </a:lnTo>
                  <a:lnTo>
                    <a:pt x="1162050" y="533400"/>
                  </a:lnTo>
                  <a:lnTo>
                    <a:pt x="1223962" y="514350"/>
                  </a:lnTo>
                  <a:lnTo>
                    <a:pt x="1319212" y="552450"/>
                  </a:lnTo>
                  <a:lnTo>
                    <a:pt x="1343025" y="542925"/>
                  </a:lnTo>
                  <a:lnTo>
                    <a:pt x="1381125" y="552450"/>
                  </a:lnTo>
                  <a:lnTo>
                    <a:pt x="1409700" y="514350"/>
                  </a:lnTo>
                  <a:lnTo>
                    <a:pt x="1433512" y="500063"/>
                  </a:lnTo>
                  <a:lnTo>
                    <a:pt x="1433512" y="519113"/>
                  </a:lnTo>
                  <a:cubicBezTo>
                    <a:pt x="1458665" y="528545"/>
                    <a:pt x="1467659" y="533562"/>
                    <a:pt x="1490662" y="538163"/>
                  </a:cubicBezTo>
                  <a:cubicBezTo>
                    <a:pt x="1492219" y="538474"/>
                    <a:pt x="1493837" y="538163"/>
                    <a:pt x="1495425" y="538163"/>
                  </a:cubicBezTo>
                  <a:lnTo>
                    <a:pt x="1538287" y="581025"/>
                  </a:lnTo>
                  <a:lnTo>
                    <a:pt x="1681162" y="561975"/>
                  </a:lnTo>
                  <a:lnTo>
                    <a:pt x="1685925" y="600075"/>
                  </a:lnTo>
                  <a:lnTo>
                    <a:pt x="1709737" y="595313"/>
                  </a:lnTo>
                  <a:lnTo>
                    <a:pt x="1719262" y="557213"/>
                  </a:lnTo>
                  <a:lnTo>
                    <a:pt x="1738312" y="528638"/>
                  </a:lnTo>
                  <a:lnTo>
                    <a:pt x="1738312" y="504825"/>
                  </a:lnTo>
                  <a:lnTo>
                    <a:pt x="1766887" y="495300"/>
                  </a:lnTo>
                  <a:lnTo>
                    <a:pt x="1776412" y="485775"/>
                  </a:lnTo>
                  <a:lnTo>
                    <a:pt x="1800225" y="471488"/>
                  </a:lnTo>
                  <a:lnTo>
                    <a:pt x="1809750" y="461963"/>
                  </a:lnTo>
                  <a:lnTo>
                    <a:pt x="1781175" y="442913"/>
                  </a:lnTo>
                  <a:lnTo>
                    <a:pt x="1733550" y="404813"/>
                  </a:lnTo>
                  <a:lnTo>
                    <a:pt x="1690687" y="385763"/>
                  </a:lnTo>
                  <a:lnTo>
                    <a:pt x="1652587" y="285750"/>
                  </a:lnTo>
                  <a:lnTo>
                    <a:pt x="1666875" y="261938"/>
                  </a:lnTo>
                  <a:lnTo>
                    <a:pt x="1671637" y="257175"/>
                  </a:lnTo>
                  <a:lnTo>
                    <a:pt x="1628775" y="228600"/>
                  </a:lnTo>
                  <a:lnTo>
                    <a:pt x="1595437" y="209550"/>
                  </a:lnTo>
                  <a:lnTo>
                    <a:pt x="1543050" y="204788"/>
                  </a:lnTo>
                  <a:lnTo>
                    <a:pt x="1543050" y="161925"/>
                  </a:lnTo>
                  <a:lnTo>
                    <a:pt x="1509712" y="166688"/>
                  </a:lnTo>
                  <a:lnTo>
                    <a:pt x="1485900" y="128588"/>
                  </a:lnTo>
                  <a:lnTo>
                    <a:pt x="1443037" y="133350"/>
                  </a:lnTo>
                  <a:lnTo>
                    <a:pt x="1428750" y="147638"/>
                  </a:lnTo>
                  <a:lnTo>
                    <a:pt x="1385887" y="100013"/>
                  </a:lnTo>
                  <a:lnTo>
                    <a:pt x="1285875" y="128588"/>
                  </a:lnTo>
                  <a:lnTo>
                    <a:pt x="1285875" y="195263"/>
                  </a:lnTo>
                  <a:cubicBezTo>
                    <a:pt x="1270492" y="177316"/>
                    <a:pt x="1262862" y="162325"/>
                    <a:pt x="1243012" y="152400"/>
                  </a:cubicBezTo>
                  <a:cubicBezTo>
                    <a:pt x="1238522" y="150155"/>
                    <a:pt x="1233487" y="149225"/>
                    <a:pt x="1228725" y="147638"/>
                  </a:cubicBezTo>
                  <a:cubicBezTo>
                    <a:pt x="1223962" y="144463"/>
                    <a:pt x="1219668" y="140438"/>
                    <a:pt x="1214437" y="138113"/>
                  </a:cubicBezTo>
                  <a:cubicBezTo>
                    <a:pt x="1205262" y="134035"/>
                    <a:pt x="1195387" y="131763"/>
                    <a:pt x="1185862" y="128588"/>
                  </a:cubicBezTo>
                  <a:cubicBezTo>
                    <a:pt x="1169446" y="123116"/>
                    <a:pt x="1175125" y="127374"/>
                    <a:pt x="1166812" y="119063"/>
                  </a:cubicBezTo>
                  <a:lnTo>
                    <a:pt x="1166812" y="119063"/>
                  </a:lnTo>
                  <a:lnTo>
                    <a:pt x="1133475" y="114300"/>
                  </a:lnTo>
                  <a:lnTo>
                    <a:pt x="1033462" y="47625"/>
                  </a:lnTo>
                  <a:lnTo>
                    <a:pt x="1033462" y="0"/>
                  </a:lnTo>
                  <a:lnTo>
                    <a:pt x="976312" y="9525"/>
                  </a:lnTo>
                  <a:lnTo>
                    <a:pt x="947737" y="4763"/>
                  </a:lnTo>
                  <a:lnTo>
                    <a:pt x="923925" y="38100"/>
                  </a:lnTo>
                  <a:lnTo>
                    <a:pt x="923925" y="38100"/>
                  </a:lnTo>
                  <a:lnTo>
                    <a:pt x="914400" y="52388"/>
                  </a:lnTo>
                  <a:lnTo>
                    <a:pt x="885825" y="42863"/>
                  </a:lnTo>
                  <a:lnTo>
                    <a:pt x="852487" y="57150"/>
                  </a:lnTo>
                  <a:lnTo>
                    <a:pt x="800100" y="23813"/>
                  </a:lnTo>
                  <a:lnTo>
                    <a:pt x="747712" y="38100"/>
                  </a:lnTo>
                  <a:lnTo>
                    <a:pt x="704850" y="38100"/>
                  </a:lnTo>
                  <a:lnTo>
                    <a:pt x="690562" y="71438"/>
                  </a:lnTo>
                  <a:lnTo>
                    <a:pt x="700087" y="80963"/>
                  </a:lnTo>
                  <a:lnTo>
                    <a:pt x="571500" y="295275"/>
                  </a:lnTo>
                  <a:lnTo>
                    <a:pt x="523875" y="295275"/>
                  </a:lnTo>
                  <a:lnTo>
                    <a:pt x="495300" y="309563"/>
                  </a:lnTo>
                  <a:lnTo>
                    <a:pt x="423862" y="314325"/>
                  </a:lnTo>
                  <a:lnTo>
                    <a:pt x="385762" y="376238"/>
                  </a:lnTo>
                  <a:lnTo>
                    <a:pt x="423862" y="423863"/>
                  </a:lnTo>
                  <a:lnTo>
                    <a:pt x="409575" y="485775"/>
                  </a:lnTo>
                  <a:lnTo>
                    <a:pt x="466725" y="533400"/>
                  </a:lnTo>
                  <a:lnTo>
                    <a:pt x="395287" y="581025"/>
                  </a:lnTo>
                  <a:lnTo>
                    <a:pt x="400050" y="623888"/>
                  </a:lnTo>
                  <a:lnTo>
                    <a:pt x="419100" y="661988"/>
                  </a:lnTo>
                  <a:lnTo>
                    <a:pt x="404812" y="762000"/>
                  </a:lnTo>
                  <a:lnTo>
                    <a:pt x="447675" y="800100"/>
                  </a:lnTo>
                  <a:lnTo>
                    <a:pt x="452437" y="909638"/>
                  </a:lnTo>
                  <a:lnTo>
                    <a:pt x="404812" y="914400"/>
                  </a:lnTo>
                  <a:lnTo>
                    <a:pt x="347662" y="995363"/>
                  </a:lnTo>
                  <a:lnTo>
                    <a:pt x="152400" y="1133475"/>
                  </a:lnTo>
                  <a:lnTo>
                    <a:pt x="114300" y="1128713"/>
                  </a:lnTo>
                  <a:lnTo>
                    <a:pt x="109537" y="1176338"/>
                  </a:lnTo>
                  <a:lnTo>
                    <a:pt x="85725" y="1209675"/>
                  </a:lnTo>
                  <a:lnTo>
                    <a:pt x="4762" y="1190625"/>
                  </a:lnTo>
                  <a:close/>
                </a:path>
              </a:pathLst>
            </a:custGeom>
            <a:grpFill/>
            <a:ln w="0">
              <a:solidFill>
                <a:srgbClr val="39818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34" name="Freeform 33"/>
            <p:cNvSpPr/>
            <p:nvPr/>
          </p:nvSpPr>
          <p:spPr>
            <a:xfrm>
              <a:off x="2697276" y="2871258"/>
              <a:ext cx="1607279" cy="807162"/>
            </a:xfrm>
            <a:custGeom>
              <a:avLst/>
              <a:gdLst>
                <a:gd name="connsiteX0" fmla="*/ 0 w 1042987"/>
                <a:gd name="connsiteY0" fmla="*/ 114300 h 609600"/>
                <a:gd name="connsiteX1" fmla="*/ 0 w 1042987"/>
                <a:gd name="connsiteY1" fmla="*/ 171450 h 609600"/>
                <a:gd name="connsiteX2" fmla="*/ 19050 w 1042987"/>
                <a:gd name="connsiteY2" fmla="*/ 209550 h 609600"/>
                <a:gd name="connsiteX3" fmla="*/ 38100 w 1042987"/>
                <a:gd name="connsiteY3" fmla="*/ 228600 h 609600"/>
                <a:gd name="connsiteX4" fmla="*/ 38100 w 1042987"/>
                <a:gd name="connsiteY4" fmla="*/ 271462 h 609600"/>
                <a:gd name="connsiteX5" fmla="*/ 42862 w 1042987"/>
                <a:gd name="connsiteY5" fmla="*/ 309562 h 609600"/>
                <a:gd name="connsiteX6" fmla="*/ 42862 w 1042987"/>
                <a:gd name="connsiteY6" fmla="*/ 371475 h 609600"/>
                <a:gd name="connsiteX7" fmla="*/ 47625 w 1042987"/>
                <a:gd name="connsiteY7" fmla="*/ 390525 h 609600"/>
                <a:gd name="connsiteX8" fmla="*/ 57150 w 1042987"/>
                <a:gd name="connsiteY8" fmla="*/ 423862 h 609600"/>
                <a:gd name="connsiteX9" fmla="*/ 119062 w 1042987"/>
                <a:gd name="connsiteY9" fmla="*/ 414337 h 609600"/>
                <a:gd name="connsiteX10" fmla="*/ 161925 w 1042987"/>
                <a:gd name="connsiteY10" fmla="*/ 419100 h 609600"/>
                <a:gd name="connsiteX11" fmla="*/ 176212 w 1042987"/>
                <a:gd name="connsiteY11" fmla="*/ 433387 h 609600"/>
                <a:gd name="connsiteX12" fmla="*/ 190500 w 1042987"/>
                <a:gd name="connsiteY12" fmla="*/ 442912 h 609600"/>
                <a:gd name="connsiteX13" fmla="*/ 190500 w 1042987"/>
                <a:gd name="connsiteY13" fmla="*/ 442912 h 609600"/>
                <a:gd name="connsiteX14" fmla="*/ 223837 w 1042987"/>
                <a:gd name="connsiteY14" fmla="*/ 395287 h 609600"/>
                <a:gd name="connsiteX15" fmla="*/ 266700 w 1042987"/>
                <a:gd name="connsiteY15" fmla="*/ 452437 h 609600"/>
                <a:gd name="connsiteX16" fmla="*/ 276225 w 1042987"/>
                <a:gd name="connsiteY16" fmla="*/ 485775 h 609600"/>
                <a:gd name="connsiteX17" fmla="*/ 280987 w 1042987"/>
                <a:gd name="connsiteY17" fmla="*/ 504825 h 609600"/>
                <a:gd name="connsiteX18" fmla="*/ 309562 w 1042987"/>
                <a:gd name="connsiteY18" fmla="*/ 500062 h 609600"/>
                <a:gd name="connsiteX19" fmla="*/ 347662 w 1042987"/>
                <a:gd name="connsiteY19" fmla="*/ 538162 h 609600"/>
                <a:gd name="connsiteX20" fmla="*/ 371475 w 1042987"/>
                <a:gd name="connsiteY20" fmla="*/ 533400 h 609600"/>
                <a:gd name="connsiteX21" fmla="*/ 395287 w 1042987"/>
                <a:gd name="connsiteY21" fmla="*/ 571500 h 609600"/>
                <a:gd name="connsiteX22" fmla="*/ 433387 w 1042987"/>
                <a:gd name="connsiteY22" fmla="*/ 533400 h 609600"/>
                <a:gd name="connsiteX23" fmla="*/ 428625 w 1042987"/>
                <a:gd name="connsiteY23" fmla="*/ 533400 h 609600"/>
                <a:gd name="connsiteX24" fmla="*/ 476250 w 1042987"/>
                <a:gd name="connsiteY24" fmla="*/ 557212 h 609600"/>
                <a:gd name="connsiteX25" fmla="*/ 533400 w 1042987"/>
                <a:gd name="connsiteY25" fmla="*/ 557212 h 609600"/>
                <a:gd name="connsiteX26" fmla="*/ 547687 w 1042987"/>
                <a:gd name="connsiteY26" fmla="*/ 609600 h 609600"/>
                <a:gd name="connsiteX27" fmla="*/ 590550 w 1042987"/>
                <a:gd name="connsiteY27" fmla="*/ 566737 h 609600"/>
                <a:gd name="connsiteX28" fmla="*/ 638175 w 1042987"/>
                <a:gd name="connsiteY28" fmla="*/ 561975 h 609600"/>
                <a:gd name="connsiteX29" fmla="*/ 676275 w 1042987"/>
                <a:gd name="connsiteY29" fmla="*/ 547687 h 609600"/>
                <a:gd name="connsiteX30" fmla="*/ 704850 w 1042987"/>
                <a:gd name="connsiteY30" fmla="*/ 547687 h 609600"/>
                <a:gd name="connsiteX31" fmla="*/ 719137 w 1042987"/>
                <a:gd name="connsiteY31" fmla="*/ 523875 h 609600"/>
                <a:gd name="connsiteX32" fmla="*/ 781050 w 1042987"/>
                <a:gd name="connsiteY32" fmla="*/ 523875 h 609600"/>
                <a:gd name="connsiteX33" fmla="*/ 804862 w 1042987"/>
                <a:gd name="connsiteY33" fmla="*/ 581025 h 609600"/>
                <a:gd name="connsiteX34" fmla="*/ 866775 w 1042987"/>
                <a:gd name="connsiteY34" fmla="*/ 581025 h 609600"/>
                <a:gd name="connsiteX35" fmla="*/ 876300 w 1042987"/>
                <a:gd name="connsiteY35" fmla="*/ 571500 h 609600"/>
                <a:gd name="connsiteX36" fmla="*/ 990600 w 1042987"/>
                <a:gd name="connsiteY36" fmla="*/ 604837 h 609600"/>
                <a:gd name="connsiteX37" fmla="*/ 990600 w 1042987"/>
                <a:gd name="connsiteY37" fmla="*/ 571500 h 609600"/>
                <a:gd name="connsiteX38" fmla="*/ 1004887 w 1042987"/>
                <a:gd name="connsiteY38" fmla="*/ 533400 h 609600"/>
                <a:gd name="connsiteX39" fmla="*/ 1042987 w 1042987"/>
                <a:gd name="connsiteY39" fmla="*/ 547687 h 609600"/>
                <a:gd name="connsiteX40" fmla="*/ 1042987 w 1042987"/>
                <a:gd name="connsiteY40" fmla="*/ 390525 h 609600"/>
                <a:gd name="connsiteX41" fmla="*/ 1014412 w 1042987"/>
                <a:gd name="connsiteY41" fmla="*/ 352425 h 609600"/>
                <a:gd name="connsiteX42" fmla="*/ 952500 w 1042987"/>
                <a:gd name="connsiteY42" fmla="*/ 371475 h 609600"/>
                <a:gd name="connsiteX43" fmla="*/ 928687 w 1042987"/>
                <a:gd name="connsiteY43" fmla="*/ 352425 h 609600"/>
                <a:gd name="connsiteX44" fmla="*/ 895350 w 1042987"/>
                <a:gd name="connsiteY44" fmla="*/ 357187 h 609600"/>
                <a:gd name="connsiteX45" fmla="*/ 833437 w 1042987"/>
                <a:gd name="connsiteY45" fmla="*/ 295275 h 609600"/>
                <a:gd name="connsiteX46" fmla="*/ 790575 w 1042987"/>
                <a:gd name="connsiteY46" fmla="*/ 300037 h 609600"/>
                <a:gd name="connsiteX47" fmla="*/ 776287 w 1042987"/>
                <a:gd name="connsiteY47" fmla="*/ 285750 h 609600"/>
                <a:gd name="connsiteX48" fmla="*/ 766762 w 1042987"/>
                <a:gd name="connsiteY48" fmla="*/ 190500 h 609600"/>
                <a:gd name="connsiteX49" fmla="*/ 700087 w 1042987"/>
                <a:gd name="connsiteY49" fmla="*/ 185737 h 609600"/>
                <a:gd name="connsiteX50" fmla="*/ 671512 w 1042987"/>
                <a:gd name="connsiteY50" fmla="*/ 219075 h 609600"/>
                <a:gd name="connsiteX51" fmla="*/ 571500 w 1042987"/>
                <a:gd name="connsiteY51" fmla="*/ 185737 h 609600"/>
                <a:gd name="connsiteX52" fmla="*/ 552450 w 1042987"/>
                <a:gd name="connsiteY52" fmla="*/ 157162 h 609600"/>
                <a:gd name="connsiteX53" fmla="*/ 576262 w 1042987"/>
                <a:gd name="connsiteY53" fmla="*/ 90487 h 609600"/>
                <a:gd name="connsiteX54" fmla="*/ 509587 w 1042987"/>
                <a:gd name="connsiteY54" fmla="*/ 28575 h 609600"/>
                <a:gd name="connsiteX55" fmla="*/ 490537 w 1042987"/>
                <a:gd name="connsiteY55" fmla="*/ 47625 h 609600"/>
                <a:gd name="connsiteX56" fmla="*/ 366712 w 1042987"/>
                <a:gd name="connsiteY56" fmla="*/ 0 h 609600"/>
                <a:gd name="connsiteX57" fmla="*/ 366712 w 1042987"/>
                <a:gd name="connsiteY57" fmla="*/ 42862 h 609600"/>
                <a:gd name="connsiteX58" fmla="*/ 271462 w 1042987"/>
                <a:gd name="connsiteY58" fmla="*/ 38100 h 609600"/>
                <a:gd name="connsiteX59" fmla="*/ 242887 w 1042987"/>
                <a:gd name="connsiteY59" fmla="*/ 9525 h 609600"/>
                <a:gd name="connsiteX60" fmla="*/ 219075 w 1042987"/>
                <a:gd name="connsiteY60" fmla="*/ 42862 h 609600"/>
                <a:gd name="connsiteX61" fmla="*/ 109537 w 1042987"/>
                <a:gd name="connsiteY61" fmla="*/ 57150 h 609600"/>
                <a:gd name="connsiteX62" fmla="*/ 52387 w 1042987"/>
                <a:gd name="connsiteY62" fmla="*/ 38100 h 609600"/>
                <a:gd name="connsiteX63" fmla="*/ 52387 w 1042987"/>
                <a:gd name="connsiteY63" fmla="*/ 100012 h 609600"/>
                <a:gd name="connsiteX64" fmla="*/ 0 w 1042987"/>
                <a:gd name="connsiteY64" fmla="*/ 114300 h 609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</a:cxnLst>
              <a:rect l="l" t="t" r="r" b="b"/>
              <a:pathLst>
                <a:path w="1042987" h="609600">
                  <a:moveTo>
                    <a:pt x="0" y="114300"/>
                  </a:moveTo>
                  <a:lnTo>
                    <a:pt x="0" y="171450"/>
                  </a:lnTo>
                  <a:lnTo>
                    <a:pt x="19050" y="209550"/>
                  </a:lnTo>
                  <a:lnTo>
                    <a:pt x="38100" y="228600"/>
                  </a:lnTo>
                  <a:lnTo>
                    <a:pt x="38100" y="271462"/>
                  </a:lnTo>
                  <a:lnTo>
                    <a:pt x="42862" y="309562"/>
                  </a:lnTo>
                  <a:lnTo>
                    <a:pt x="42862" y="371475"/>
                  </a:lnTo>
                  <a:lnTo>
                    <a:pt x="47625" y="390525"/>
                  </a:lnTo>
                  <a:lnTo>
                    <a:pt x="57150" y="423862"/>
                  </a:lnTo>
                  <a:lnTo>
                    <a:pt x="119062" y="414337"/>
                  </a:lnTo>
                  <a:cubicBezTo>
                    <a:pt x="133350" y="415925"/>
                    <a:pt x="148287" y="414554"/>
                    <a:pt x="161925" y="419100"/>
                  </a:cubicBezTo>
                  <a:cubicBezTo>
                    <a:pt x="168314" y="421230"/>
                    <a:pt x="171038" y="429075"/>
                    <a:pt x="176212" y="433387"/>
                  </a:cubicBezTo>
                  <a:cubicBezTo>
                    <a:pt x="180609" y="437051"/>
                    <a:pt x="190500" y="442912"/>
                    <a:pt x="190500" y="442912"/>
                  </a:cubicBezTo>
                  <a:lnTo>
                    <a:pt x="190500" y="442912"/>
                  </a:lnTo>
                  <a:lnTo>
                    <a:pt x="223837" y="395287"/>
                  </a:lnTo>
                  <a:lnTo>
                    <a:pt x="266700" y="452437"/>
                  </a:lnTo>
                  <a:lnTo>
                    <a:pt x="276225" y="485775"/>
                  </a:lnTo>
                  <a:lnTo>
                    <a:pt x="280987" y="504825"/>
                  </a:lnTo>
                  <a:lnTo>
                    <a:pt x="309562" y="500062"/>
                  </a:lnTo>
                  <a:lnTo>
                    <a:pt x="347662" y="538162"/>
                  </a:lnTo>
                  <a:lnTo>
                    <a:pt x="371475" y="533400"/>
                  </a:lnTo>
                  <a:lnTo>
                    <a:pt x="395287" y="571500"/>
                  </a:lnTo>
                  <a:cubicBezTo>
                    <a:pt x="431320" y="540615"/>
                    <a:pt x="422080" y="556016"/>
                    <a:pt x="433387" y="533400"/>
                  </a:cubicBezTo>
                  <a:lnTo>
                    <a:pt x="428625" y="533400"/>
                  </a:lnTo>
                  <a:lnTo>
                    <a:pt x="476250" y="557212"/>
                  </a:lnTo>
                  <a:lnTo>
                    <a:pt x="533400" y="557212"/>
                  </a:lnTo>
                  <a:lnTo>
                    <a:pt x="547687" y="609600"/>
                  </a:lnTo>
                  <a:lnTo>
                    <a:pt x="590550" y="566737"/>
                  </a:lnTo>
                  <a:lnTo>
                    <a:pt x="638175" y="561975"/>
                  </a:lnTo>
                  <a:lnTo>
                    <a:pt x="676275" y="547687"/>
                  </a:lnTo>
                  <a:lnTo>
                    <a:pt x="704850" y="547687"/>
                  </a:lnTo>
                  <a:lnTo>
                    <a:pt x="719137" y="523875"/>
                  </a:lnTo>
                  <a:lnTo>
                    <a:pt x="781050" y="523875"/>
                  </a:lnTo>
                  <a:lnTo>
                    <a:pt x="804862" y="581025"/>
                  </a:lnTo>
                  <a:lnTo>
                    <a:pt x="866775" y="581025"/>
                  </a:lnTo>
                  <a:lnTo>
                    <a:pt x="876300" y="571500"/>
                  </a:lnTo>
                  <a:lnTo>
                    <a:pt x="990600" y="604837"/>
                  </a:lnTo>
                  <a:lnTo>
                    <a:pt x="990600" y="571500"/>
                  </a:lnTo>
                  <a:lnTo>
                    <a:pt x="1004887" y="533400"/>
                  </a:lnTo>
                  <a:lnTo>
                    <a:pt x="1042987" y="547687"/>
                  </a:lnTo>
                  <a:lnTo>
                    <a:pt x="1042987" y="390525"/>
                  </a:lnTo>
                  <a:lnTo>
                    <a:pt x="1014412" y="352425"/>
                  </a:lnTo>
                  <a:lnTo>
                    <a:pt x="952500" y="371475"/>
                  </a:lnTo>
                  <a:lnTo>
                    <a:pt x="928687" y="352425"/>
                  </a:lnTo>
                  <a:lnTo>
                    <a:pt x="895350" y="357187"/>
                  </a:lnTo>
                  <a:lnTo>
                    <a:pt x="833437" y="295275"/>
                  </a:lnTo>
                  <a:lnTo>
                    <a:pt x="790575" y="300037"/>
                  </a:lnTo>
                  <a:lnTo>
                    <a:pt x="776287" y="285750"/>
                  </a:lnTo>
                  <a:lnTo>
                    <a:pt x="766762" y="190500"/>
                  </a:lnTo>
                  <a:lnTo>
                    <a:pt x="700087" y="185737"/>
                  </a:lnTo>
                  <a:lnTo>
                    <a:pt x="671512" y="219075"/>
                  </a:lnTo>
                  <a:lnTo>
                    <a:pt x="571500" y="185737"/>
                  </a:lnTo>
                  <a:lnTo>
                    <a:pt x="552450" y="157162"/>
                  </a:lnTo>
                  <a:lnTo>
                    <a:pt x="576262" y="90487"/>
                  </a:lnTo>
                  <a:lnTo>
                    <a:pt x="509587" y="28575"/>
                  </a:lnTo>
                  <a:lnTo>
                    <a:pt x="490537" y="47625"/>
                  </a:lnTo>
                  <a:lnTo>
                    <a:pt x="366712" y="0"/>
                  </a:lnTo>
                  <a:lnTo>
                    <a:pt x="366712" y="42862"/>
                  </a:lnTo>
                  <a:lnTo>
                    <a:pt x="271462" y="38100"/>
                  </a:lnTo>
                  <a:lnTo>
                    <a:pt x="242887" y="9525"/>
                  </a:lnTo>
                  <a:lnTo>
                    <a:pt x="219075" y="42862"/>
                  </a:lnTo>
                  <a:lnTo>
                    <a:pt x="109537" y="57150"/>
                  </a:lnTo>
                  <a:lnTo>
                    <a:pt x="52387" y="38100"/>
                  </a:lnTo>
                  <a:lnTo>
                    <a:pt x="52387" y="100012"/>
                  </a:lnTo>
                  <a:lnTo>
                    <a:pt x="0" y="114300"/>
                  </a:lnTo>
                  <a:close/>
                </a:path>
              </a:pathLst>
            </a:custGeom>
            <a:grpFill/>
            <a:ln w="0">
              <a:solidFill>
                <a:srgbClr val="39818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35" name="Freeform 34"/>
            <p:cNvSpPr/>
            <p:nvPr/>
          </p:nvSpPr>
          <p:spPr>
            <a:xfrm>
              <a:off x="2360904" y="3382470"/>
              <a:ext cx="1830953" cy="994930"/>
            </a:xfrm>
            <a:custGeom>
              <a:avLst/>
              <a:gdLst>
                <a:gd name="connsiteX0" fmla="*/ 274320 w 1188720"/>
                <a:gd name="connsiteY0" fmla="*/ 39757 h 751399"/>
                <a:gd name="connsiteX1" fmla="*/ 262393 w 1188720"/>
                <a:gd name="connsiteY1" fmla="*/ 147099 h 751399"/>
                <a:gd name="connsiteX2" fmla="*/ 218661 w 1188720"/>
                <a:gd name="connsiteY2" fmla="*/ 274320 h 751399"/>
                <a:gd name="connsiteX3" fmla="*/ 163002 w 1188720"/>
                <a:gd name="connsiteY3" fmla="*/ 353833 h 751399"/>
                <a:gd name="connsiteX4" fmla="*/ 127221 w 1188720"/>
                <a:gd name="connsiteY4" fmla="*/ 389614 h 751399"/>
                <a:gd name="connsiteX5" fmla="*/ 127221 w 1188720"/>
                <a:gd name="connsiteY5" fmla="*/ 417444 h 751399"/>
                <a:gd name="connsiteX6" fmla="*/ 115294 w 1188720"/>
                <a:gd name="connsiteY6" fmla="*/ 449249 h 751399"/>
                <a:gd name="connsiteX7" fmla="*/ 91440 w 1188720"/>
                <a:gd name="connsiteY7" fmla="*/ 441298 h 751399"/>
                <a:gd name="connsiteX8" fmla="*/ 71562 w 1188720"/>
                <a:gd name="connsiteY8" fmla="*/ 425395 h 751399"/>
                <a:gd name="connsiteX9" fmla="*/ 63611 w 1188720"/>
                <a:gd name="connsiteY9" fmla="*/ 417444 h 751399"/>
                <a:gd name="connsiteX10" fmla="*/ 31805 w 1188720"/>
                <a:gd name="connsiteY10" fmla="*/ 457200 h 751399"/>
                <a:gd name="connsiteX11" fmla="*/ 27830 w 1188720"/>
                <a:gd name="connsiteY11" fmla="*/ 492981 h 751399"/>
                <a:gd name="connsiteX12" fmla="*/ 3976 w 1188720"/>
                <a:gd name="connsiteY12" fmla="*/ 548640 h 751399"/>
                <a:gd name="connsiteX13" fmla="*/ 0 w 1188720"/>
                <a:gd name="connsiteY13" fmla="*/ 580446 h 751399"/>
                <a:gd name="connsiteX14" fmla="*/ 123245 w 1188720"/>
                <a:gd name="connsiteY14" fmla="*/ 632129 h 751399"/>
                <a:gd name="connsiteX15" fmla="*/ 186856 w 1188720"/>
                <a:gd name="connsiteY15" fmla="*/ 628153 h 751399"/>
                <a:gd name="connsiteX16" fmla="*/ 218661 w 1188720"/>
                <a:gd name="connsiteY16" fmla="*/ 652007 h 751399"/>
                <a:gd name="connsiteX17" fmla="*/ 286247 w 1188720"/>
                <a:gd name="connsiteY17" fmla="*/ 707666 h 751399"/>
                <a:gd name="connsiteX18" fmla="*/ 306125 w 1188720"/>
                <a:gd name="connsiteY18" fmla="*/ 707666 h 751399"/>
                <a:gd name="connsiteX19" fmla="*/ 322028 w 1188720"/>
                <a:gd name="connsiteY19" fmla="*/ 695739 h 751399"/>
                <a:gd name="connsiteX20" fmla="*/ 389614 w 1188720"/>
                <a:gd name="connsiteY20" fmla="*/ 655983 h 751399"/>
                <a:gd name="connsiteX21" fmla="*/ 461176 w 1188720"/>
                <a:gd name="connsiteY21" fmla="*/ 588397 h 751399"/>
                <a:gd name="connsiteX22" fmla="*/ 508884 w 1188720"/>
                <a:gd name="connsiteY22" fmla="*/ 604299 h 751399"/>
                <a:gd name="connsiteX23" fmla="*/ 520811 w 1188720"/>
                <a:gd name="connsiteY23" fmla="*/ 632129 h 751399"/>
                <a:gd name="connsiteX24" fmla="*/ 548640 w 1188720"/>
                <a:gd name="connsiteY24" fmla="*/ 636105 h 751399"/>
                <a:gd name="connsiteX25" fmla="*/ 632129 w 1188720"/>
                <a:gd name="connsiteY25" fmla="*/ 616226 h 751399"/>
                <a:gd name="connsiteX26" fmla="*/ 727544 w 1188720"/>
                <a:gd name="connsiteY26" fmla="*/ 624178 h 751399"/>
                <a:gd name="connsiteX27" fmla="*/ 747423 w 1188720"/>
                <a:gd name="connsiteY27" fmla="*/ 655983 h 751399"/>
                <a:gd name="connsiteX28" fmla="*/ 826936 w 1188720"/>
                <a:gd name="connsiteY28" fmla="*/ 655983 h 751399"/>
                <a:gd name="connsiteX29" fmla="*/ 882595 w 1188720"/>
                <a:gd name="connsiteY29" fmla="*/ 695739 h 751399"/>
                <a:gd name="connsiteX30" fmla="*/ 942230 w 1188720"/>
                <a:gd name="connsiteY30" fmla="*/ 691764 h 751399"/>
                <a:gd name="connsiteX31" fmla="*/ 946205 w 1188720"/>
                <a:gd name="connsiteY31" fmla="*/ 703691 h 751399"/>
                <a:gd name="connsiteX32" fmla="*/ 970059 w 1188720"/>
                <a:gd name="connsiteY32" fmla="*/ 703691 h 751399"/>
                <a:gd name="connsiteX33" fmla="*/ 1025718 w 1188720"/>
                <a:gd name="connsiteY33" fmla="*/ 751399 h 751399"/>
                <a:gd name="connsiteX34" fmla="*/ 1041621 w 1188720"/>
                <a:gd name="connsiteY34" fmla="*/ 739472 h 751399"/>
                <a:gd name="connsiteX35" fmla="*/ 1081377 w 1188720"/>
                <a:gd name="connsiteY35" fmla="*/ 739472 h 751399"/>
                <a:gd name="connsiteX36" fmla="*/ 1089329 w 1188720"/>
                <a:gd name="connsiteY36" fmla="*/ 715618 h 751399"/>
                <a:gd name="connsiteX37" fmla="*/ 1073426 w 1188720"/>
                <a:gd name="connsiteY37" fmla="*/ 683812 h 751399"/>
                <a:gd name="connsiteX38" fmla="*/ 1148964 w 1188720"/>
                <a:gd name="connsiteY38" fmla="*/ 632129 h 751399"/>
                <a:gd name="connsiteX39" fmla="*/ 1141012 w 1188720"/>
                <a:gd name="connsiteY39" fmla="*/ 596348 h 751399"/>
                <a:gd name="connsiteX40" fmla="*/ 1156915 w 1188720"/>
                <a:gd name="connsiteY40" fmla="*/ 588397 h 751399"/>
                <a:gd name="connsiteX41" fmla="*/ 1160891 w 1188720"/>
                <a:gd name="connsiteY41" fmla="*/ 552616 h 751399"/>
                <a:gd name="connsiteX42" fmla="*/ 1188720 w 1188720"/>
                <a:gd name="connsiteY42" fmla="*/ 528762 h 751399"/>
                <a:gd name="connsiteX43" fmla="*/ 1176793 w 1188720"/>
                <a:gd name="connsiteY43" fmla="*/ 492981 h 751399"/>
                <a:gd name="connsiteX44" fmla="*/ 1160891 w 1188720"/>
                <a:gd name="connsiteY44" fmla="*/ 449249 h 751399"/>
                <a:gd name="connsiteX45" fmla="*/ 1152939 w 1188720"/>
                <a:gd name="connsiteY45" fmla="*/ 433346 h 751399"/>
                <a:gd name="connsiteX46" fmla="*/ 1097280 w 1188720"/>
                <a:gd name="connsiteY46" fmla="*/ 401541 h 751399"/>
                <a:gd name="connsiteX47" fmla="*/ 1085353 w 1188720"/>
                <a:gd name="connsiteY47" fmla="*/ 349858 h 751399"/>
                <a:gd name="connsiteX48" fmla="*/ 1065475 w 1188720"/>
                <a:gd name="connsiteY48" fmla="*/ 326004 h 751399"/>
                <a:gd name="connsiteX49" fmla="*/ 1105231 w 1188720"/>
                <a:gd name="connsiteY49" fmla="*/ 278296 h 751399"/>
                <a:gd name="connsiteX50" fmla="*/ 1105231 w 1188720"/>
                <a:gd name="connsiteY50" fmla="*/ 262393 h 751399"/>
                <a:gd name="connsiteX51" fmla="*/ 1089329 w 1188720"/>
                <a:gd name="connsiteY51" fmla="*/ 206734 h 751399"/>
                <a:gd name="connsiteX52" fmla="*/ 1085353 w 1188720"/>
                <a:gd name="connsiteY52" fmla="*/ 194807 h 751399"/>
                <a:gd name="connsiteX53" fmla="*/ 1037645 w 1188720"/>
                <a:gd name="connsiteY53" fmla="*/ 186856 h 751399"/>
                <a:gd name="connsiteX54" fmla="*/ 993913 w 1188720"/>
                <a:gd name="connsiteY54" fmla="*/ 123246 h 751399"/>
                <a:gd name="connsiteX55" fmla="*/ 934278 w 1188720"/>
                <a:gd name="connsiteY55" fmla="*/ 135172 h 751399"/>
                <a:gd name="connsiteX56" fmla="*/ 922351 w 1188720"/>
                <a:gd name="connsiteY56" fmla="*/ 166978 h 751399"/>
                <a:gd name="connsiteX57" fmla="*/ 862717 w 1188720"/>
                <a:gd name="connsiteY57" fmla="*/ 170953 h 751399"/>
                <a:gd name="connsiteX58" fmla="*/ 846814 w 1188720"/>
                <a:gd name="connsiteY58" fmla="*/ 174929 h 751399"/>
                <a:gd name="connsiteX59" fmla="*/ 830911 w 1188720"/>
                <a:gd name="connsiteY59" fmla="*/ 182880 h 751399"/>
                <a:gd name="connsiteX60" fmla="*/ 830911 w 1188720"/>
                <a:gd name="connsiteY60" fmla="*/ 182880 h 751399"/>
                <a:gd name="connsiteX61" fmla="*/ 803082 w 1188720"/>
                <a:gd name="connsiteY61" fmla="*/ 182880 h 751399"/>
                <a:gd name="connsiteX62" fmla="*/ 775252 w 1188720"/>
                <a:gd name="connsiteY62" fmla="*/ 226612 h 751399"/>
                <a:gd name="connsiteX63" fmla="*/ 747423 w 1188720"/>
                <a:gd name="connsiteY63" fmla="*/ 151075 h 751399"/>
                <a:gd name="connsiteX64" fmla="*/ 699715 w 1188720"/>
                <a:gd name="connsiteY64" fmla="*/ 166978 h 751399"/>
                <a:gd name="connsiteX65" fmla="*/ 655983 w 1188720"/>
                <a:gd name="connsiteY65" fmla="*/ 139148 h 751399"/>
                <a:gd name="connsiteX66" fmla="*/ 624177 w 1188720"/>
                <a:gd name="connsiteY66" fmla="*/ 174929 h 751399"/>
                <a:gd name="connsiteX67" fmla="*/ 612251 w 1188720"/>
                <a:gd name="connsiteY67" fmla="*/ 182880 h 751399"/>
                <a:gd name="connsiteX68" fmla="*/ 584421 w 1188720"/>
                <a:gd name="connsiteY68" fmla="*/ 143124 h 751399"/>
                <a:gd name="connsiteX69" fmla="*/ 560567 w 1188720"/>
                <a:gd name="connsiteY69" fmla="*/ 143124 h 751399"/>
                <a:gd name="connsiteX70" fmla="*/ 536713 w 1188720"/>
                <a:gd name="connsiteY70" fmla="*/ 111319 h 751399"/>
                <a:gd name="connsiteX71" fmla="*/ 500932 w 1188720"/>
                <a:gd name="connsiteY71" fmla="*/ 107343 h 751399"/>
                <a:gd name="connsiteX72" fmla="*/ 441297 w 1188720"/>
                <a:gd name="connsiteY72" fmla="*/ 0 h 751399"/>
                <a:gd name="connsiteX73" fmla="*/ 405517 w 1188720"/>
                <a:gd name="connsiteY73" fmla="*/ 51684 h 751399"/>
                <a:gd name="connsiteX74" fmla="*/ 377687 w 1188720"/>
                <a:gd name="connsiteY74" fmla="*/ 27830 h 751399"/>
                <a:gd name="connsiteX75" fmla="*/ 361784 w 1188720"/>
                <a:gd name="connsiteY75" fmla="*/ 23854 h 751399"/>
                <a:gd name="connsiteX76" fmla="*/ 341906 w 1188720"/>
                <a:gd name="connsiteY76" fmla="*/ 23854 h 751399"/>
                <a:gd name="connsiteX77" fmla="*/ 274320 w 1188720"/>
                <a:gd name="connsiteY77" fmla="*/ 39757 h 7513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</a:cxnLst>
              <a:rect l="l" t="t" r="r" b="b"/>
              <a:pathLst>
                <a:path w="1188720" h="751399">
                  <a:moveTo>
                    <a:pt x="274320" y="39757"/>
                  </a:moveTo>
                  <a:lnTo>
                    <a:pt x="262393" y="147099"/>
                  </a:lnTo>
                  <a:lnTo>
                    <a:pt x="218661" y="274320"/>
                  </a:lnTo>
                  <a:lnTo>
                    <a:pt x="163002" y="353833"/>
                  </a:lnTo>
                  <a:lnTo>
                    <a:pt x="127221" y="389614"/>
                  </a:lnTo>
                  <a:lnTo>
                    <a:pt x="127221" y="417444"/>
                  </a:lnTo>
                  <a:lnTo>
                    <a:pt x="115294" y="449249"/>
                  </a:lnTo>
                  <a:lnTo>
                    <a:pt x="91440" y="441298"/>
                  </a:lnTo>
                  <a:lnTo>
                    <a:pt x="71562" y="425395"/>
                  </a:lnTo>
                  <a:lnTo>
                    <a:pt x="63611" y="417444"/>
                  </a:lnTo>
                  <a:lnTo>
                    <a:pt x="31805" y="457200"/>
                  </a:lnTo>
                  <a:lnTo>
                    <a:pt x="27830" y="492981"/>
                  </a:lnTo>
                  <a:lnTo>
                    <a:pt x="3976" y="548640"/>
                  </a:lnTo>
                  <a:lnTo>
                    <a:pt x="0" y="580446"/>
                  </a:lnTo>
                  <a:lnTo>
                    <a:pt x="123245" y="632129"/>
                  </a:lnTo>
                  <a:lnTo>
                    <a:pt x="186856" y="628153"/>
                  </a:lnTo>
                  <a:lnTo>
                    <a:pt x="218661" y="652007"/>
                  </a:lnTo>
                  <a:lnTo>
                    <a:pt x="286247" y="707666"/>
                  </a:lnTo>
                  <a:lnTo>
                    <a:pt x="306125" y="707666"/>
                  </a:lnTo>
                  <a:lnTo>
                    <a:pt x="322028" y="695739"/>
                  </a:lnTo>
                  <a:lnTo>
                    <a:pt x="389614" y="655983"/>
                  </a:lnTo>
                  <a:lnTo>
                    <a:pt x="461176" y="588397"/>
                  </a:lnTo>
                  <a:lnTo>
                    <a:pt x="508884" y="604299"/>
                  </a:lnTo>
                  <a:lnTo>
                    <a:pt x="520811" y="632129"/>
                  </a:lnTo>
                  <a:lnTo>
                    <a:pt x="548640" y="636105"/>
                  </a:lnTo>
                  <a:lnTo>
                    <a:pt x="632129" y="616226"/>
                  </a:lnTo>
                  <a:lnTo>
                    <a:pt x="727544" y="624178"/>
                  </a:lnTo>
                  <a:lnTo>
                    <a:pt x="747423" y="655983"/>
                  </a:lnTo>
                  <a:lnTo>
                    <a:pt x="826936" y="655983"/>
                  </a:lnTo>
                  <a:lnTo>
                    <a:pt x="882595" y="695739"/>
                  </a:lnTo>
                  <a:lnTo>
                    <a:pt x="942230" y="691764"/>
                  </a:lnTo>
                  <a:lnTo>
                    <a:pt x="946205" y="703691"/>
                  </a:lnTo>
                  <a:lnTo>
                    <a:pt x="970059" y="703691"/>
                  </a:lnTo>
                  <a:lnTo>
                    <a:pt x="1025718" y="751399"/>
                  </a:lnTo>
                  <a:lnTo>
                    <a:pt x="1041621" y="739472"/>
                  </a:lnTo>
                  <a:lnTo>
                    <a:pt x="1081377" y="739472"/>
                  </a:lnTo>
                  <a:lnTo>
                    <a:pt x="1089329" y="715618"/>
                  </a:lnTo>
                  <a:lnTo>
                    <a:pt x="1073426" y="683812"/>
                  </a:lnTo>
                  <a:lnTo>
                    <a:pt x="1148964" y="632129"/>
                  </a:lnTo>
                  <a:lnTo>
                    <a:pt x="1141012" y="596348"/>
                  </a:lnTo>
                  <a:lnTo>
                    <a:pt x="1156915" y="588397"/>
                  </a:lnTo>
                  <a:lnTo>
                    <a:pt x="1160891" y="552616"/>
                  </a:lnTo>
                  <a:lnTo>
                    <a:pt x="1188720" y="528762"/>
                  </a:lnTo>
                  <a:lnTo>
                    <a:pt x="1176793" y="492981"/>
                  </a:lnTo>
                  <a:lnTo>
                    <a:pt x="1160891" y="449249"/>
                  </a:lnTo>
                  <a:lnTo>
                    <a:pt x="1152939" y="433346"/>
                  </a:lnTo>
                  <a:lnTo>
                    <a:pt x="1097280" y="401541"/>
                  </a:lnTo>
                  <a:lnTo>
                    <a:pt x="1085353" y="349858"/>
                  </a:lnTo>
                  <a:lnTo>
                    <a:pt x="1065475" y="326004"/>
                  </a:lnTo>
                  <a:lnTo>
                    <a:pt x="1105231" y="278296"/>
                  </a:lnTo>
                  <a:lnTo>
                    <a:pt x="1105231" y="262393"/>
                  </a:lnTo>
                  <a:lnTo>
                    <a:pt x="1089329" y="206734"/>
                  </a:lnTo>
                  <a:lnTo>
                    <a:pt x="1085353" y="194807"/>
                  </a:lnTo>
                  <a:lnTo>
                    <a:pt x="1037645" y="186856"/>
                  </a:lnTo>
                  <a:lnTo>
                    <a:pt x="993913" y="123246"/>
                  </a:lnTo>
                  <a:lnTo>
                    <a:pt x="934278" y="135172"/>
                  </a:lnTo>
                  <a:lnTo>
                    <a:pt x="922351" y="166978"/>
                  </a:lnTo>
                  <a:cubicBezTo>
                    <a:pt x="902473" y="168303"/>
                    <a:pt x="882530" y="168868"/>
                    <a:pt x="862717" y="170953"/>
                  </a:cubicBezTo>
                  <a:cubicBezTo>
                    <a:pt x="857283" y="171525"/>
                    <a:pt x="851836" y="172777"/>
                    <a:pt x="846814" y="174929"/>
                  </a:cubicBezTo>
                  <a:cubicBezTo>
                    <a:pt x="826546" y="183615"/>
                    <a:pt x="841673" y="182880"/>
                    <a:pt x="830911" y="182880"/>
                  </a:cubicBezTo>
                  <a:lnTo>
                    <a:pt x="830911" y="182880"/>
                  </a:lnTo>
                  <a:lnTo>
                    <a:pt x="803082" y="182880"/>
                  </a:lnTo>
                  <a:lnTo>
                    <a:pt x="775252" y="226612"/>
                  </a:lnTo>
                  <a:lnTo>
                    <a:pt x="747423" y="151075"/>
                  </a:lnTo>
                  <a:lnTo>
                    <a:pt x="699715" y="166978"/>
                  </a:lnTo>
                  <a:lnTo>
                    <a:pt x="655983" y="139148"/>
                  </a:lnTo>
                  <a:lnTo>
                    <a:pt x="624177" y="174929"/>
                  </a:lnTo>
                  <a:lnTo>
                    <a:pt x="612251" y="182880"/>
                  </a:lnTo>
                  <a:lnTo>
                    <a:pt x="584421" y="143124"/>
                  </a:lnTo>
                  <a:lnTo>
                    <a:pt x="560567" y="143124"/>
                  </a:lnTo>
                  <a:lnTo>
                    <a:pt x="536713" y="111319"/>
                  </a:lnTo>
                  <a:lnTo>
                    <a:pt x="500932" y="107343"/>
                  </a:lnTo>
                  <a:lnTo>
                    <a:pt x="441297" y="0"/>
                  </a:lnTo>
                  <a:lnTo>
                    <a:pt x="405517" y="51684"/>
                  </a:lnTo>
                  <a:lnTo>
                    <a:pt x="377687" y="27830"/>
                  </a:lnTo>
                  <a:lnTo>
                    <a:pt x="361784" y="23854"/>
                  </a:lnTo>
                  <a:lnTo>
                    <a:pt x="341906" y="23854"/>
                  </a:lnTo>
                  <a:lnTo>
                    <a:pt x="274320" y="39757"/>
                  </a:lnTo>
                  <a:close/>
                </a:path>
              </a:pathLst>
            </a:custGeom>
            <a:grpFill/>
            <a:ln w="0">
              <a:solidFill>
                <a:srgbClr val="39818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36" name="Freeform 35"/>
            <p:cNvSpPr/>
            <p:nvPr/>
          </p:nvSpPr>
          <p:spPr>
            <a:xfrm>
              <a:off x="4008767" y="3382470"/>
              <a:ext cx="2553279" cy="1679220"/>
            </a:xfrm>
            <a:custGeom>
              <a:avLst/>
              <a:gdLst>
                <a:gd name="connsiteX0" fmla="*/ 111318 w 1657846"/>
                <a:gd name="connsiteY0" fmla="*/ 528762 h 1268233"/>
                <a:gd name="connsiteX1" fmla="*/ 178904 w 1657846"/>
                <a:gd name="connsiteY1" fmla="*/ 520811 h 1268233"/>
                <a:gd name="connsiteX2" fmla="*/ 250466 w 1657846"/>
                <a:gd name="connsiteY2" fmla="*/ 504908 h 1268233"/>
                <a:gd name="connsiteX3" fmla="*/ 314076 w 1657846"/>
                <a:gd name="connsiteY3" fmla="*/ 536713 h 1268233"/>
                <a:gd name="connsiteX4" fmla="*/ 373711 w 1657846"/>
                <a:gd name="connsiteY4" fmla="*/ 536713 h 1268233"/>
                <a:gd name="connsiteX5" fmla="*/ 333954 w 1657846"/>
                <a:gd name="connsiteY5" fmla="*/ 644056 h 1268233"/>
                <a:gd name="connsiteX6" fmla="*/ 357808 w 1657846"/>
                <a:gd name="connsiteY6" fmla="*/ 683812 h 1268233"/>
                <a:gd name="connsiteX7" fmla="*/ 389613 w 1657846"/>
                <a:gd name="connsiteY7" fmla="*/ 699715 h 1268233"/>
                <a:gd name="connsiteX8" fmla="*/ 413467 w 1657846"/>
                <a:gd name="connsiteY8" fmla="*/ 667910 h 1268233"/>
                <a:gd name="connsiteX9" fmla="*/ 449248 w 1657846"/>
                <a:gd name="connsiteY9" fmla="*/ 659959 h 1268233"/>
                <a:gd name="connsiteX10" fmla="*/ 449248 w 1657846"/>
                <a:gd name="connsiteY10" fmla="*/ 683812 h 1268233"/>
                <a:gd name="connsiteX11" fmla="*/ 492980 w 1657846"/>
                <a:gd name="connsiteY11" fmla="*/ 719593 h 1268233"/>
                <a:gd name="connsiteX12" fmla="*/ 528761 w 1657846"/>
                <a:gd name="connsiteY12" fmla="*/ 735496 h 1268233"/>
                <a:gd name="connsiteX13" fmla="*/ 548640 w 1657846"/>
                <a:gd name="connsiteY13" fmla="*/ 779228 h 1268233"/>
                <a:gd name="connsiteX14" fmla="*/ 584420 w 1657846"/>
                <a:gd name="connsiteY14" fmla="*/ 846814 h 1268233"/>
                <a:gd name="connsiteX15" fmla="*/ 652006 w 1657846"/>
                <a:gd name="connsiteY15" fmla="*/ 854766 h 1268233"/>
                <a:gd name="connsiteX16" fmla="*/ 687787 w 1657846"/>
                <a:gd name="connsiteY16" fmla="*/ 954157 h 1268233"/>
                <a:gd name="connsiteX17" fmla="*/ 743446 w 1657846"/>
                <a:gd name="connsiteY17" fmla="*/ 966084 h 1268233"/>
                <a:gd name="connsiteX18" fmla="*/ 791154 w 1657846"/>
                <a:gd name="connsiteY18" fmla="*/ 981986 h 1268233"/>
                <a:gd name="connsiteX19" fmla="*/ 787179 w 1657846"/>
                <a:gd name="connsiteY19" fmla="*/ 993913 h 1268233"/>
                <a:gd name="connsiteX20" fmla="*/ 719593 w 1657846"/>
                <a:gd name="connsiteY20" fmla="*/ 1041621 h 1268233"/>
                <a:gd name="connsiteX21" fmla="*/ 771276 w 1657846"/>
                <a:gd name="connsiteY21" fmla="*/ 1045597 h 1268233"/>
                <a:gd name="connsiteX22" fmla="*/ 775252 w 1657846"/>
                <a:gd name="connsiteY22" fmla="*/ 1057524 h 1268233"/>
                <a:gd name="connsiteX23" fmla="*/ 822960 w 1657846"/>
                <a:gd name="connsiteY23" fmla="*/ 1156915 h 1268233"/>
                <a:gd name="connsiteX24" fmla="*/ 954156 w 1657846"/>
                <a:gd name="connsiteY24" fmla="*/ 1113183 h 1268233"/>
                <a:gd name="connsiteX25" fmla="*/ 1013791 w 1657846"/>
                <a:gd name="connsiteY25" fmla="*/ 1137037 h 1268233"/>
                <a:gd name="connsiteX26" fmla="*/ 1061499 w 1657846"/>
                <a:gd name="connsiteY26" fmla="*/ 1156915 h 1268233"/>
                <a:gd name="connsiteX27" fmla="*/ 1093304 w 1657846"/>
                <a:gd name="connsiteY27" fmla="*/ 1240404 h 1268233"/>
                <a:gd name="connsiteX28" fmla="*/ 1148963 w 1657846"/>
                <a:gd name="connsiteY28" fmla="*/ 1228477 h 1268233"/>
                <a:gd name="connsiteX29" fmla="*/ 1196671 w 1657846"/>
                <a:gd name="connsiteY29" fmla="*/ 1204623 h 1268233"/>
                <a:gd name="connsiteX30" fmla="*/ 1220525 w 1657846"/>
                <a:gd name="connsiteY30" fmla="*/ 1216550 h 1268233"/>
                <a:gd name="connsiteX31" fmla="*/ 1236427 w 1657846"/>
                <a:gd name="connsiteY31" fmla="*/ 1236428 h 1268233"/>
                <a:gd name="connsiteX32" fmla="*/ 1268233 w 1657846"/>
                <a:gd name="connsiteY32" fmla="*/ 1240404 h 1268233"/>
                <a:gd name="connsiteX33" fmla="*/ 1307989 w 1657846"/>
                <a:gd name="connsiteY33" fmla="*/ 1220526 h 1268233"/>
                <a:gd name="connsiteX34" fmla="*/ 1395453 w 1657846"/>
                <a:gd name="connsiteY34" fmla="*/ 1268233 h 1268233"/>
                <a:gd name="connsiteX35" fmla="*/ 1486893 w 1657846"/>
                <a:gd name="connsiteY35" fmla="*/ 1184745 h 1268233"/>
                <a:gd name="connsiteX36" fmla="*/ 1506772 w 1657846"/>
                <a:gd name="connsiteY36" fmla="*/ 1184745 h 1268233"/>
                <a:gd name="connsiteX37" fmla="*/ 1542553 w 1657846"/>
                <a:gd name="connsiteY37" fmla="*/ 1176793 h 1268233"/>
                <a:gd name="connsiteX38" fmla="*/ 1657846 w 1657846"/>
                <a:gd name="connsiteY38" fmla="*/ 1172818 h 1268233"/>
                <a:gd name="connsiteX39" fmla="*/ 1641944 w 1657846"/>
                <a:gd name="connsiteY39" fmla="*/ 1105232 h 1268233"/>
                <a:gd name="connsiteX40" fmla="*/ 1598212 w 1657846"/>
                <a:gd name="connsiteY40" fmla="*/ 1053548 h 1268233"/>
                <a:gd name="connsiteX41" fmla="*/ 1598212 w 1657846"/>
                <a:gd name="connsiteY41" fmla="*/ 1021743 h 1268233"/>
                <a:gd name="connsiteX42" fmla="*/ 1610139 w 1657846"/>
                <a:gd name="connsiteY42" fmla="*/ 1005840 h 1268233"/>
                <a:gd name="connsiteX43" fmla="*/ 1610139 w 1657846"/>
                <a:gd name="connsiteY43" fmla="*/ 978011 h 1268233"/>
                <a:gd name="connsiteX44" fmla="*/ 1645920 w 1657846"/>
                <a:gd name="connsiteY44" fmla="*/ 930303 h 1268233"/>
                <a:gd name="connsiteX45" fmla="*/ 1606163 w 1657846"/>
                <a:gd name="connsiteY45" fmla="*/ 858741 h 1268233"/>
                <a:gd name="connsiteX46" fmla="*/ 1586285 w 1657846"/>
                <a:gd name="connsiteY46" fmla="*/ 842839 h 1268233"/>
                <a:gd name="connsiteX47" fmla="*/ 1570382 w 1657846"/>
                <a:gd name="connsiteY47" fmla="*/ 830912 h 1268233"/>
                <a:gd name="connsiteX48" fmla="*/ 1570382 w 1657846"/>
                <a:gd name="connsiteY48" fmla="*/ 807058 h 1268233"/>
                <a:gd name="connsiteX49" fmla="*/ 1582309 w 1657846"/>
                <a:gd name="connsiteY49" fmla="*/ 791155 h 1268233"/>
                <a:gd name="connsiteX50" fmla="*/ 1582309 w 1657846"/>
                <a:gd name="connsiteY50" fmla="*/ 719593 h 1268233"/>
                <a:gd name="connsiteX51" fmla="*/ 1570382 w 1657846"/>
                <a:gd name="connsiteY51" fmla="*/ 707666 h 1268233"/>
                <a:gd name="connsiteX52" fmla="*/ 1534601 w 1657846"/>
                <a:gd name="connsiteY52" fmla="*/ 675861 h 1268233"/>
                <a:gd name="connsiteX53" fmla="*/ 1534601 w 1657846"/>
                <a:gd name="connsiteY53" fmla="*/ 659959 h 1268233"/>
                <a:gd name="connsiteX54" fmla="*/ 1498820 w 1657846"/>
                <a:gd name="connsiteY54" fmla="*/ 620202 h 1268233"/>
                <a:gd name="connsiteX55" fmla="*/ 1423283 w 1657846"/>
                <a:gd name="connsiteY55" fmla="*/ 652007 h 1268233"/>
                <a:gd name="connsiteX56" fmla="*/ 1379551 w 1657846"/>
                <a:gd name="connsiteY56" fmla="*/ 648032 h 1268233"/>
                <a:gd name="connsiteX57" fmla="*/ 1335819 w 1657846"/>
                <a:gd name="connsiteY57" fmla="*/ 640080 h 1268233"/>
                <a:gd name="connsiteX58" fmla="*/ 1319916 w 1657846"/>
                <a:gd name="connsiteY58" fmla="*/ 624178 h 1268233"/>
                <a:gd name="connsiteX59" fmla="*/ 1347746 w 1657846"/>
                <a:gd name="connsiteY59" fmla="*/ 592372 h 1268233"/>
                <a:gd name="connsiteX60" fmla="*/ 1375575 w 1657846"/>
                <a:gd name="connsiteY60" fmla="*/ 504908 h 1268233"/>
                <a:gd name="connsiteX61" fmla="*/ 1383526 w 1657846"/>
                <a:gd name="connsiteY61" fmla="*/ 413468 h 1268233"/>
                <a:gd name="connsiteX62" fmla="*/ 1383526 w 1657846"/>
                <a:gd name="connsiteY62" fmla="*/ 373712 h 1268233"/>
                <a:gd name="connsiteX63" fmla="*/ 1423283 w 1657846"/>
                <a:gd name="connsiteY63" fmla="*/ 333955 h 1268233"/>
                <a:gd name="connsiteX64" fmla="*/ 1490869 w 1657846"/>
                <a:gd name="connsiteY64" fmla="*/ 389614 h 1268233"/>
                <a:gd name="connsiteX65" fmla="*/ 1530626 w 1657846"/>
                <a:gd name="connsiteY65" fmla="*/ 341906 h 1268233"/>
                <a:gd name="connsiteX66" fmla="*/ 1554480 w 1657846"/>
                <a:gd name="connsiteY66" fmla="*/ 337931 h 1268233"/>
                <a:gd name="connsiteX67" fmla="*/ 1554480 w 1657846"/>
                <a:gd name="connsiteY67" fmla="*/ 302150 h 1268233"/>
                <a:gd name="connsiteX68" fmla="*/ 1570382 w 1657846"/>
                <a:gd name="connsiteY68" fmla="*/ 282272 h 1268233"/>
                <a:gd name="connsiteX69" fmla="*/ 1546528 w 1657846"/>
                <a:gd name="connsiteY69" fmla="*/ 258418 h 1268233"/>
                <a:gd name="connsiteX70" fmla="*/ 1518699 w 1657846"/>
                <a:gd name="connsiteY70" fmla="*/ 258418 h 1268233"/>
                <a:gd name="connsiteX71" fmla="*/ 1478942 w 1657846"/>
                <a:gd name="connsiteY71" fmla="*/ 234564 h 1268233"/>
                <a:gd name="connsiteX72" fmla="*/ 1455088 w 1657846"/>
                <a:gd name="connsiteY72" fmla="*/ 234564 h 1268233"/>
                <a:gd name="connsiteX73" fmla="*/ 1419307 w 1657846"/>
                <a:gd name="connsiteY73" fmla="*/ 254442 h 1268233"/>
                <a:gd name="connsiteX74" fmla="*/ 1327867 w 1657846"/>
                <a:gd name="connsiteY74" fmla="*/ 214686 h 1268233"/>
                <a:gd name="connsiteX75" fmla="*/ 1307989 w 1657846"/>
                <a:gd name="connsiteY75" fmla="*/ 155051 h 1268233"/>
                <a:gd name="connsiteX76" fmla="*/ 1272208 w 1657846"/>
                <a:gd name="connsiteY76" fmla="*/ 166978 h 1268233"/>
                <a:gd name="connsiteX77" fmla="*/ 1240403 w 1657846"/>
                <a:gd name="connsiteY77" fmla="*/ 127221 h 1268233"/>
                <a:gd name="connsiteX78" fmla="*/ 1240403 w 1657846"/>
                <a:gd name="connsiteY78" fmla="*/ 103367 h 1268233"/>
                <a:gd name="connsiteX79" fmla="*/ 1212573 w 1657846"/>
                <a:gd name="connsiteY79" fmla="*/ 79513 h 1268233"/>
                <a:gd name="connsiteX80" fmla="*/ 1212573 w 1657846"/>
                <a:gd name="connsiteY80" fmla="*/ 55659 h 1268233"/>
                <a:gd name="connsiteX81" fmla="*/ 1172817 w 1657846"/>
                <a:gd name="connsiteY81" fmla="*/ 47708 h 1268233"/>
                <a:gd name="connsiteX82" fmla="*/ 1117158 w 1657846"/>
                <a:gd name="connsiteY82" fmla="*/ 0 h 1268233"/>
                <a:gd name="connsiteX83" fmla="*/ 1081377 w 1657846"/>
                <a:gd name="connsiteY83" fmla="*/ 3976 h 1268233"/>
                <a:gd name="connsiteX84" fmla="*/ 997888 w 1657846"/>
                <a:gd name="connsiteY84" fmla="*/ 51684 h 1268233"/>
                <a:gd name="connsiteX85" fmla="*/ 858740 w 1657846"/>
                <a:gd name="connsiteY85" fmla="*/ 123246 h 1268233"/>
                <a:gd name="connsiteX86" fmla="*/ 703690 w 1657846"/>
                <a:gd name="connsiteY86" fmla="*/ 159026 h 1268233"/>
                <a:gd name="connsiteX87" fmla="*/ 636104 w 1657846"/>
                <a:gd name="connsiteY87" fmla="*/ 170953 h 1268233"/>
                <a:gd name="connsiteX88" fmla="*/ 544664 w 1657846"/>
                <a:gd name="connsiteY88" fmla="*/ 151075 h 1268233"/>
                <a:gd name="connsiteX89" fmla="*/ 516834 w 1657846"/>
                <a:gd name="connsiteY89" fmla="*/ 182880 h 1268233"/>
                <a:gd name="connsiteX90" fmla="*/ 516834 w 1657846"/>
                <a:gd name="connsiteY90" fmla="*/ 182880 h 1268233"/>
                <a:gd name="connsiteX91" fmla="*/ 489005 w 1657846"/>
                <a:gd name="connsiteY91" fmla="*/ 194807 h 1268233"/>
                <a:gd name="connsiteX92" fmla="*/ 457200 w 1657846"/>
                <a:gd name="connsiteY92" fmla="*/ 166978 h 1268233"/>
                <a:gd name="connsiteX93" fmla="*/ 361784 w 1657846"/>
                <a:gd name="connsiteY93" fmla="*/ 151075 h 1268233"/>
                <a:gd name="connsiteX94" fmla="*/ 310100 w 1657846"/>
                <a:gd name="connsiteY94" fmla="*/ 198783 h 1268233"/>
                <a:gd name="connsiteX95" fmla="*/ 155050 w 1657846"/>
                <a:gd name="connsiteY95" fmla="*/ 143124 h 1268233"/>
                <a:gd name="connsiteX96" fmla="*/ 135172 w 1657846"/>
                <a:gd name="connsiteY96" fmla="*/ 174929 h 1268233"/>
                <a:gd name="connsiteX97" fmla="*/ 135172 w 1657846"/>
                <a:gd name="connsiteY97" fmla="*/ 214686 h 1268233"/>
                <a:gd name="connsiteX98" fmla="*/ 135172 w 1657846"/>
                <a:gd name="connsiteY98" fmla="*/ 214686 h 1268233"/>
                <a:gd name="connsiteX99" fmla="*/ 23853 w 1657846"/>
                <a:gd name="connsiteY99" fmla="*/ 178905 h 1268233"/>
                <a:gd name="connsiteX100" fmla="*/ 15902 w 1657846"/>
                <a:gd name="connsiteY100" fmla="*/ 206734 h 1268233"/>
                <a:gd name="connsiteX101" fmla="*/ 27829 w 1657846"/>
                <a:gd name="connsiteY101" fmla="*/ 274320 h 1268233"/>
                <a:gd name="connsiteX102" fmla="*/ 0 w 1657846"/>
                <a:gd name="connsiteY102" fmla="*/ 329979 h 1268233"/>
                <a:gd name="connsiteX103" fmla="*/ 15902 w 1657846"/>
                <a:gd name="connsiteY103" fmla="*/ 353833 h 1268233"/>
                <a:gd name="connsiteX104" fmla="*/ 15902 w 1657846"/>
                <a:gd name="connsiteY104" fmla="*/ 393590 h 1268233"/>
                <a:gd name="connsiteX105" fmla="*/ 55659 w 1657846"/>
                <a:gd name="connsiteY105" fmla="*/ 417444 h 1268233"/>
                <a:gd name="connsiteX106" fmla="*/ 79513 w 1657846"/>
                <a:gd name="connsiteY106" fmla="*/ 437322 h 1268233"/>
                <a:gd name="connsiteX107" fmla="*/ 111318 w 1657846"/>
                <a:gd name="connsiteY107" fmla="*/ 528762 h 12682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</a:cxnLst>
              <a:rect l="l" t="t" r="r" b="b"/>
              <a:pathLst>
                <a:path w="1657846" h="1268233">
                  <a:moveTo>
                    <a:pt x="111318" y="528762"/>
                  </a:moveTo>
                  <a:lnTo>
                    <a:pt x="178904" y="520811"/>
                  </a:lnTo>
                  <a:lnTo>
                    <a:pt x="250466" y="504908"/>
                  </a:lnTo>
                  <a:lnTo>
                    <a:pt x="314076" y="536713"/>
                  </a:lnTo>
                  <a:lnTo>
                    <a:pt x="373711" y="536713"/>
                  </a:lnTo>
                  <a:lnTo>
                    <a:pt x="333954" y="644056"/>
                  </a:lnTo>
                  <a:lnTo>
                    <a:pt x="357808" y="683812"/>
                  </a:lnTo>
                  <a:lnTo>
                    <a:pt x="389613" y="699715"/>
                  </a:lnTo>
                  <a:lnTo>
                    <a:pt x="413467" y="667910"/>
                  </a:lnTo>
                  <a:lnTo>
                    <a:pt x="449248" y="659959"/>
                  </a:lnTo>
                  <a:lnTo>
                    <a:pt x="449248" y="683812"/>
                  </a:lnTo>
                  <a:lnTo>
                    <a:pt x="492980" y="719593"/>
                  </a:lnTo>
                  <a:lnTo>
                    <a:pt x="528761" y="735496"/>
                  </a:lnTo>
                  <a:lnTo>
                    <a:pt x="548640" y="779228"/>
                  </a:lnTo>
                  <a:lnTo>
                    <a:pt x="584420" y="846814"/>
                  </a:lnTo>
                  <a:lnTo>
                    <a:pt x="652006" y="854766"/>
                  </a:lnTo>
                  <a:lnTo>
                    <a:pt x="687787" y="954157"/>
                  </a:lnTo>
                  <a:lnTo>
                    <a:pt x="743446" y="966084"/>
                  </a:lnTo>
                  <a:lnTo>
                    <a:pt x="791154" y="981986"/>
                  </a:lnTo>
                  <a:lnTo>
                    <a:pt x="787179" y="993913"/>
                  </a:lnTo>
                  <a:lnTo>
                    <a:pt x="719593" y="1041621"/>
                  </a:lnTo>
                  <a:lnTo>
                    <a:pt x="771276" y="1045597"/>
                  </a:lnTo>
                  <a:lnTo>
                    <a:pt x="775252" y="1057524"/>
                  </a:lnTo>
                  <a:lnTo>
                    <a:pt x="822960" y="1156915"/>
                  </a:lnTo>
                  <a:lnTo>
                    <a:pt x="954156" y="1113183"/>
                  </a:lnTo>
                  <a:lnTo>
                    <a:pt x="1013791" y="1137037"/>
                  </a:lnTo>
                  <a:lnTo>
                    <a:pt x="1061499" y="1156915"/>
                  </a:lnTo>
                  <a:lnTo>
                    <a:pt x="1093304" y="1240404"/>
                  </a:lnTo>
                  <a:lnTo>
                    <a:pt x="1148963" y="1228477"/>
                  </a:lnTo>
                  <a:lnTo>
                    <a:pt x="1196671" y="1204623"/>
                  </a:lnTo>
                  <a:lnTo>
                    <a:pt x="1220525" y="1216550"/>
                  </a:lnTo>
                  <a:lnTo>
                    <a:pt x="1236427" y="1236428"/>
                  </a:lnTo>
                  <a:lnTo>
                    <a:pt x="1268233" y="1240404"/>
                  </a:lnTo>
                  <a:lnTo>
                    <a:pt x="1307989" y="1220526"/>
                  </a:lnTo>
                  <a:lnTo>
                    <a:pt x="1395453" y="1268233"/>
                  </a:lnTo>
                  <a:lnTo>
                    <a:pt x="1486893" y="1184745"/>
                  </a:lnTo>
                  <a:lnTo>
                    <a:pt x="1506772" y="1184745"/>
                  </a:lnTo>
                  <a:lnTo>
                    <a:pt x="1542553" y="1176793"/>
                  </a:lnTo>
                  <a:lnTo>
                    <a:pt x="1657846" y="1172818"/>
                  </a:lnTo>
                  <a:lnTo>
                    <a:pt x="1641944" y="1105232"/>
                  </a:lnTo>
                  <a:lnTo>
                    <a:pt x="1598212" y="1053548"/>
                  </a:lnTo>
                  <a:lnTo>
                    <a:pt x="1598212" y="1021743"/>
                  </a:lnTo>
                  <a:lnTo>
                    <a:pt x="1610139" y="1005840"/>
                  </a:lnTo>
                  <a:lnTo>
                    <a:pt x="1610139" y="978011"/>
                  </a:lnTo>
                  <a:lnTo>
                    <a:pt x="1645920" y="930303"/>
                  </a:lnTo>
                  <a:lnTo>
                    <a:pt x="1606163" y="858741"/>
                  </a:lnTo>
                  <a:lnTo>
                    <a:pt x="1586285" y="842839"/>
                  </a:lnTo>
                  <a:lnTo>
                    <a:pt x="1570382" y="830912"/>
                  </a:lnTo>
                  <a:lnTo>
                    <a:pt x="1570382" y="807058"/>
                  </a:lnTo>
                  <a:lnTo>
                    <a:pt x="1582309" y="791155"/>
                  </a:lnTo>
                  <a:lnTo>
                    <a:pt x="1582309" y="719593"/>
                  </a:lnTo>
                  <a:lnTo>
                    <a:pt x="1570382" y="707666"/>
                  </a:lnTo>
                  <a:lnTo>
                    <a:pt x="1534601" y="675861"/>
                  </a:lnTo>
                  <a:lnTo>
                    <a:pt x="1534601" y="659959"/>
                  </a:lnTo>
                  <a:lnTo>
                    <a:pt x="1498820" y="620202"/>
                  </a:lnTo>
                  <a:lnTo>
                    <a:pt x="1423283" y="652007"/>
                  </a:lnTo>
                  <a:lnTo>
                    <a:pt x="1379551" y="648032"/>
                  </a:lnTo>
                  <a:lnTo>
                    <a:pt x="1335819" y="640080"/>
                  </a:lnTo>
                  <a:lnTo>
                    <a:pt x="1319916" y="624178"/>
                  </a:lnTo>
                  <a:lnTo>
                    <a:pt x="1347746" y="592372"/>
                  </a:lnTo>
                  <a:lnTo>
                    <a:pt x="1375575" y="504908"/>
                  </a:lnTo>
                  <a:lnTo>
                    <a:pt x="1383526" y="413468"/>
                  </a:lnTo>
                  <a:lnTo>
                    <a:pt x="1383526" y="373712"/>
                  </a:lnTo>
                  <a:lnTo>
                    <a:pt x="1423283" y="333955"/>
                  </a:lnTo>
                  <a:lnTo>
                    <a:pt x="1490869" y="389614"/>
                  </a:lnTo>
                  <a:lnTo>
                    <a:pt x="1530626" y="341906"/>
                  </a:lnTo>
                  <a:lnTo>
                    <a:pt x="1554480" y="337931"/>
                  </a:lnTo>
                  <a:lnTo>
                    <a:pt x="1554480" y="302150"/>
                  </a:lnTo>
                  <a:lnTo>
                    <a:pt x="1570382" y="282272"/>
                  </a:lnTo>
                  <a:lnTo>
                    <a:pt x="1546528" y="258418"/>
                  </a:lnTo>
                  <a:lnTo>
                    <a:pt x="1518699" y="258418"/>
                  </a:lnTo>
                  <a:lnTo>
                    <a:pt x="1478942" y="234564"/>
                  </a:lnTo>
                  <a:lnTo>
                    <a:pt x="1455088" y="234564"/>
                  </a:lnTo>
                  <a:lnTo>
                    <a:pt x="1419307" y="254442"/>
                  </a:lnTo>
                  <a:lnTo>
                    <a:pt x="1327867" y="214686"/>
                  </a:lnTo>
                  <a:lnTo>
                    <a:pt x="1307989" y="155051"/>
                  </a:lnTo>
                  <a:lnTo>
                    <a:pt x="1272208" y="166978"/>
                  </a:lnTo>
                  <a:lnTo>
                    <a:pt x="1240403" y="127221"/>
                  </a:lnTo>
                  <a:lnTo>
                    <a:pt x="1240403" y="103367"/>
                  </a:lnTo>
                  <a:lnTo>
                    <a:pt x="1212573" y="79513"/>
                  </a:lnTo>
                  <a:lnTo>
                    <a:pt x="1212573" y="55659"/>
                  </a:lnTo>
                  <a:lnTo>
                    <a:pt x="1172817" y="47708"/>
                  </a:lnTo>
                  <a:lnTo>
                    <a:pt x="1117158" y="0"/>
                  </a:lnTo>
                  <a:lnTo>
                    <a:pt x="1081377" y="3976"/>
                  </a:lnTo>
                  <a:lnTo>
                    <a:pt x="997888" y="51684"/>
                  </a:lnTo>
                  <a:lnTo>
                    <a:pt x="858740" y="123246"/>
                  </a:lnTo>
                  <a:lnTo>
                    <a:pt x="703690" y="159026"/>
                  </a:lnTo>
                  <a:lnTo>
                    <a:pt x="636104" y="170953"/>
                  </a:lnTo>
                  <a:lnTo>
                    <a:pt x="544664" y="151075"/>
                  </a:lnTo>
                  <a:cubicBezTo>
                    <a:pt x="519590" y="180328"/>
                    <a:pt x="529451" y="170267"/>
                    <a:pt x="516834" y="182880"/>
                  </a:cubicBezTo>
                  <a:lnTo>
                    <a:pt x="516834" y="182880"/>
                  </a:lnTo>
                  <a:lnTo>
                    <a:pt x="489005" y="194807"/>
                  </a:lnTo>
                  <a:lnTo>
                    <a:pt x="457200" y="166978"/>
                  </a:lnTo>
                  <a:lnTo>
                    <a:pt x="361784" y="151075"/>
                  </a:lnTo>
                  <a:lnTo>
                    <a:pt x="310100" y="198783"/>
                  </a:lnTo>
                  <a:lnTo>
                    <a:pt x="155050" y="143124"/>
                  </a:lnTo>
                  <a:lnTo>
                    <a:pt x="135172" y="174929"/>
                  </a:lnTo>
                  <a:lnTo>
                    <a:pt x="135172" y="214686"/>
                  </a:lnTo>
                  <a:lnTo>
                    <a:pt x="135172" y="214686"/>
                  </a:lnTo>
                  <a:lnTo>
                    <a:pt x="23853" y="178905"/>
                  </a:lnTo>
                  <a:lnTo>
                    <a:pt x="15902" y="206734"/>
                  </a:lnTo>
                  <a:lnTo>
                    <a:pt x="27829" y="274320"/>
                  </a:lnTo>
                  <a:lnTo>
                    <a:pt x="0" y="329979"/>
                  </a:lnTo>
                  <a:lnTo>
                    <a:pt x="15902" y="353833"/>
                  </a:lnTo>
                  <a:lnTo>
                    <a:pt x="15902" y="393590"/>
                  </a:lnTo>
                  <a:lnTo>
                    <a:pt x="55659" y="417444"/>
                  </a:lnTo>
                  <a:lnTo>
                    <a:pt x="79513" y="437322"/>
                  </a:lnTo>
                  <a:lnTo>
                    <a:pt x="111318" y="528762"/>
                  </a:lnTo>
                  <a:close/>
                </a:path>
              </a:pathLst>
            </a:custGeom>
            <a:grpFill/>
            <a:ln w="0">
              <a:solidFill>
                <a:srgbClr val="39818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39" name="Freeform 38"/>
            <p:cNvSpPr/>
            <p:nvPr/>
          </p:nvSpPr>
          <p:spPr>
            <a:xfrm>
              <a:off x="3545807" y="1333500"/>
              <a:ext cx="2981826" cy="2305050"/>
            </a:xfrm>
            <a:custGeom>
              <a:avLst/>
              <a:gdLst>
                <a:gd name="connsiteX0" fmla="*/ 1657350 w 2971800"/>
                <a:gd name="connsiteY0" fmla="*/ 0 h 2305050"/>
                <a:gd name="connsiteX1" fmla="*/ 1704975 w 2971800"/>
                <a:gd name="connsiteY1" fmla="*/ 104775 h 2305050"/>
                <a:gd name="connsiteX2" fmla="*/ 1971675 w 2971800"/>
                <a:gd name="connsiteY2" fmla="*/ 133350 h 2305050"/>
                <a:gd name="connsiteX3" fmla="*/ 1990725 w 2971800"/>
                <a:gd name="connsiteY3" fmla="*/ 209550 h 2305050"/>
                <a:gd name="connsiteX4" fmla="*/ 2114550 w 2971800"/>
                <a:gd name="connsiteY4" fmla="*/ 161925 h 2305050"/>
                <a:gd name="connsiteX5" fmla="*/ 2143125 w 2971800"/>
                <a:gd name="connsiteY5" fmla="*/ 190500 h 2305050"/>
                <a:gd name="connsiteX6" fmla="*/ 2209800 w 2971800"/>
                <a:gd name="connsiteY6" fmla="*/ 171450 h 2305050"/>
                <a:gd name="connsiteX7" fmla="*/ 2247900 w 2971800"/>
                <a:gd name="connsiteY7" fmla="*/ 247650 h 2305050"/>
                <a:gd name="connsiteX8" fmla="*/ 2286000 w 2971800"/>
                <a:gd name="connsiteY8" fmla="*/ 247650 h 2305050"/>
                <a:gd name="connsiteX9" fmla="*/ 2409825 w 2971800"/>
                <a:gd name="connsiteY9" fmla="*/ 304800 h 2305050"/>
                <a:gd name="connsiteX10" fmla="*/ 2457450 w 2971800"/>
                <a:gd name="connsiteY10" fmla="*/ 342900 h 2305050"/>
                <a:gd name="connsiteX11" fmla="*/ 2457450 w 2971800"/>
                <a:gd name="connsiteY11" fmla="*/ 381000 h 2305050"/>
                <a:gd name="connsiteX12" fmla="*/ 2533650 w 2971800"/>
                <a:gd name="connsiteY12" fmla="*/ 361950 h 2305050"/>
                <a:gd name="connsiteX13" fmla="*/ 2562225 w 2971800"/>
                <a:gd name="connsiteY13" fmla="*/ 409575 h 2305050"/>
                <a:gd name="connsiteX14" fmla="*/ 2686050 w 2971800"/>
                <a:gd name="connsiteY14" fmla="*/ 476250 h 2305050"/>
                <a:gd name="connsiteX15" fmla="*/ 2733675 w 2971800"/>
                <a:gd name="connsiteY15" fmla="*/ 533400 h 2305050"/>
                <a:gd name="connsiteX16" fmla="*/ 2638425 w 2971800"/>
                <a:gd name="connsiteY16" fmla="*/ 657225 h 2305050"/>
                <a:gd name="connsiteX17" fmla="*/ 2619375 w 2971800"/>
                <a:gd name="connsiteY17" fmla="*/ 704850 h 2305050"/>
                <a:gd name="connsiteX18" fmla="*/ 2676525 w 2971800"/>
                <a:gd name="connsiteY18" fmla="*/ 762000 h 2305050"/>
                <a:gd name="connsiteX19" fmla="*/ 2695575 w 2971800"/>
                <a:gd name="connsiteY19" fmla="*/ 790575 h 2305050"/>
                <a:gd name="connsiteX20" fmla="*/ 2847975 w 2971800"/>
                <a:gd name="connsiteY20" fmla="*/ 800100 h 2305050"/>
                <a:gd name="connsiteX21" fmla="*/ 2971800 w 2971800"/>
                <a:gd name="connsiteY21" fmla="*/ 857250 h 2305050"/>
                <a:gd name="connsiteX22" fmla="*/ 2800350 w 2971800"/>
                <a:gd name="connsiteY22" fmla="*/ 962025 h 2305050"/>
                <a:gd name="connsiteX23" fmla="*/ 2771775 w 2971800"/>
                <a:gd name="connsiteY23" fmla="*/ 1028700 h 2305050"/>
                <a:gd name="connsiteX24" fmla="*/ 2381250 w 2971800"/>
                <a:gd name="connsiteY24" fmla="*/ 1028700 h 2305050"/>
                <a:gd name="connsiteX25" fmla="*/ 2343150 w 2971800"/>
                <a:gd name="connsiteY25" fmla="*/ 1095375 h 2305050"/>
                <a:gd name="connsiteX26" fmla="*/ 2428875 w 2971800"/>
                <a:gd name="connsiteY26" fmla="*/ 1095375 h 2305050"/>
                <a:gd name="connsiteX27" fmla="*/ 2647950 w 2971800"/>
                <a:gd name="connsiteY27" fmla="*/ 1143000 h 2305050"/>
                <a:gd name="connsiteX28" fmla="*/ 2676525 w 2971800"/>
                <a:gd name="connsiteY28" fmla="*/ 1285875 h 2305050"/>
                <a:gd name="connsiteX29" fmla="*/ 2457450 w 2971800"/>
                <a:gd name="connsiteY29" fmla="*/ 1352550 h 2305050"/>
                <a:gd name="connsiteX30" fmla="*/ 2371725 w 2971800"/>
                <a:gd name="connsiteY30" fmla="*/ 1447800 h 2305050"/>
                <a:gd name="connsiteX31" fmla="*/ 2390775 w 2971800"/>
                <a:gd name="connsiteY31" fmla="*/ 1724025 h 2305050"/>
                <a:gd name="connsiteX32" fmla="*/ 2257425 w 2971800"/>
                <a:gd name="connsiteY32" fmla="*/ 1752600 h 2305050"/>
                <a:gd name="connsiteX33" fmla="*/ 2171700 w 2971800"/>
                <a:gd name="connsiteY33" fmla="*/ 1828800 h 2305050"/>
                <a:gd name="connsiteX34" fmla="*/ 2181225 w 2971800"/>
                <a:gd name="connsiteY34" fmla="*/ 1866900 h 2305050"/>
                <a:gd name="connsiteX35" fmla="*/ 2219325 w 2971800"/>
                <a:gd name="connsiteY35" fmla="*/ 1914525 h 2305050"/>
                <a:gd name="connsiteX36" fmla="*/ 2066925 w 2971800"/>
                <a:gd name="connsiteY36" fmla="*/ 2019300 h 2305050"/>
                <a:gd name="connsiteX37" fmla="*/ 2095500 w 2971800"/>
                <a:gd name="connsiteY37" fmla="*/ 2057400 h 2305050"/>
                <a:gd name="connsiteX38" fmla="*/ 1905000 w 2971800"/>
                <a:gd name="connsiteY38" fmla="*/ 2162175 h 2305050"/>
                <a:gd name="connsiteX39" fmla="*/ 1790700 w 2971800"/>
                <a:gd name="connsiteY39" fmla="*/ 2200275 h 2305050"/>
                <a:gd name="connsiteX40" fmla="*/ 1533525 w 2971800"/>
                <a:gd name="connsiteY40" fmla="*/ 2266950 h 2305050"/>
                <a:gd name="connsiteX41" fmla="*/ 1438275 w 2971800"/>
                <a:gd name="connsiteY41" fmla="*/ 2276475 h 2305050"/>
                <a:gd name="connsiteX42" fmla="*/ 1314450 w 2971800"/>
                <a:gd name="connsiteY42" fmla="*/ 2257425 h 2305050"/>
                <a:gd name="connsiteX43" fmla="*/ 1228725 w 2971800"/>
                <a:gd name="connsiteY43" fmla="*/ 2305050 h 2305050"/>
                <a:gd name="connsiteX44" fmla="*/ 1171575 w 2971800"/>
                <a:gd name="connsiteY44" fmla="*/ 2276475 h 2305050"/>
                <a:gd name="connsiteX45" fmla="*/ 1066800 w 2971800"/>
                <a:gd name="connsiteY45" fmla="*/ 2257425 h 2305050"/>
                <a:gd name="connsiteX46" fmla="*/ 990600 w 2971800"/>
                <a:gd name="connsiteY46" fmla="*/ 2257425 h 2305050"/>
                <a:gd name="connsiteX47" fmla="*/ 942975 w 2971800"/>
                <a:gd name="connsiteY47" fmla="*/ 2305050 h 2305050"/>
                <a:gd name="connsiteX48" fmla="*/ 723900 w 2971800"/>
                <a:gd name="connsiteY48" fmla="*/ 2238375 h 2305050"/>
                <a:gd name="connsiteX49" fmla="*/ 723900 w 2971800"/>
                <a:gd name="connsiteY49" fmla="*/ 2076450 h 2305050"/>
                <a:gd name="connsiteX50" fmla="*/ 695325 w 2971800"/>
                <a:gd name="connsiteY50" fmla="*/ 2038350 h 2305050"/>
                <a:gd name="connsiteX51" fmla="*/ 590550 w 2971800"/>
                <a:gd name="connsiteY51" fmla="*/ 2038350 h 2305050"/>
                <a:gd name="connsiteX52" fmla="*/ 581025 w 2971800"/>
                <a:gd name="connsiteY52" fmla="*/ 2009775 h 2305050"/>
                <a:gd name="connsiteX53" fmla="*/ 523875 w 2971800"/>
                <a:gd name="connsiteY53" fmla="*/ 2047875 h 2305050"/>
                <a:gd name="connsiteX54" fmla="*/ 428625 w 2971800"/>
                <a:gd name="connsiteY54" fmla="*/ 1952625 h 2305050"/>
                <a:gd name="connsiteX55" fmla="*/ 342900 w 2971800"/>
                <a:gd name="connsiteY55" fmla="*/ 1952625 h 2305050"/>
                <a:gd name="connsiteX56" fmla="*/ 314325 w 2971800"/>
                <a:gd name="connsiteY56" fmla="*/ 1800225 h 2305050"/>
                <a:gd name="connsiteX57" fmla="*/ 200025 w 2971800"/>
                <a:gd name="connsiteY57" fmla="*/ 1800225 h 2305050"/>
                <a:gd name="connsiteX58" fmla="*/ 133350 w 2971800"/>
                <a:gd name="connsiteY58" fmla="*/ 1847850 h 2305050"/>
                <a:gd name="connsiteX59" fmla="*/ 9525 w 2971800"/>
                <a:gd name="connsiteY59" fmla="*/ 1790700 h 2305050"/>
                <a:gd name="connsiteX60" fmla="*/ 0 w 2971800"/>
                <a:gd name="connsiteY60" fmla="*/ 1743075 h 2305050"/>
                <a:gd name="connsiteX61" fmla="*/ 28575 w 2971800"/>
                <a:gd name="connsiteY61" fmla="*/ 1666875 h 2305050"/>
                <a:gd name="connsiteX62" fmla="*/ 114300 w 2971800"/>
                <a:gd name="connsiteY62" fmla="*/ 1685925 h 2305050"/>
                <a:gd name="connsiteX63" fmla="*/ 161925 w 2971800"/>
                <a:gd name="connsiteY63" fmla="*/ 1600200 h 2305050"/>
                <a:gd name="connsiteX64" fmla="*/ 114300 w 2971800"/>
                <a:gd name="connsiteY64" fmla="*/ 1533525 h 2305050"/>
                <a:gd name="connsiteX65" fmla="*/ 114300 w 2971800"/>
                <a:gd name="connsiteY65" fmla="*/ 1485900 h 2305050"/>
                <a:gd name="connsiteX66" fmla="*/ 152400 w 2971800"/>
                <a:gd name="connsiteY66" fmla="*/ 1390650 h 2305050"/>
                <a:gd name="connsiteX67" fmla="*/ 276225 w 2971800"/>
                <a:gd name="connsiteY67" fmla="*/ 1295400 h 2305050"/>
                <a:gd name="connsiteX68" fmla="*/ 390525 w 2971800"/>
                <a:gd name="connsiteY68" fmla="*/ 1133475 h 2305050"/>
                <a:gd name="connsiteX69" fmla="*/ 428625 w 2971800"/>
                <a:gd name="connsiteY69" fmla="*/ 1095375 h 2305050"/>
                <a:gd name="connsiteX70" fmla="*/ 409575 w 2971800"/>
                <a:gd name="connsiteY70" fmla="*/ 1066800 h 2305050"/>
                <a:gd name="connsiteX71" fmla="*/ 466725 w 2971800"/>
                <a:gd name="connsiteY71" fmla="*/ 962025 h 2305050"/>
                <a:gd name="connsiteX72" fmla="*/ 485775 w 2971800"/>
                <a:gd name="connsiteY72" fmla="*/ 923925 h 2305050"/>
                <a:gd name="connsiteX73" fmla="*/ 542925 w 2971800"/>
                <a:gd name="connsiteY73" fmla="*/ 866775 h 2305050"/>
                <a:gd name="connsiteX74" fmla="*/ 552450 w 2971800"/>
                <a:gd name="connsiteY74" fmla="*/ 828675 h 2305050"/>
                <a:gd name="connsiteX75" fmla="*/ 723900 w 2971800"/>
                <a:gd name="connsiteY75" fmla="*/ 828675 h 2305050"/>
                <a:gd name="connsiteX76" fmla="*/ 600075 w 2971800"/>
                <a:gd name="connsiteY76" fmla="*/ 657225 h 2305050"/>
                <a:gd name="connsiteX77" fmla="*/ 619125 w 2971800"/>
                <a:gd name="connsiteY77" fmla="*/ 638175 h 2305050"/>
                <a:gd name="connsiteX78" fmla="*/ 571500 w 2971800"/>
                <a:gd name="connsiteY78" fmla="*/ 600075 h 2305050"/>
                <a:gd name="connsiteX79" fmla="*/ 647700 w 2971800"/>
                <a:gd name="connsiteY79" fmla="*/ 542925 h 2305050"/>
                <a:gd name="connsiteX80" fmla="*/ 523875 w 2971800"/>
                <a:gd name="connsiteY80" fmla="*/ 428625 h 2305050"/>
                <a:gd name="connsiteX81" fmla="*/ 466725 w 2971800"/>
                <a:gd name="connsiteY81" fmla="*/ 400050 h 2305050"/>
                <a:gd name="connsiteX82" fmla="*/ 304800 w 2971800"/>
                <a:gd name="connsiteY82" fmla="*/ 295275 h 2305050"/>
                <a:gd name="connsiteX83" fmla="*/ 266700 w 2971800"/>
                <a:gd name="connsiteY83" fmla="*/ 276225 h 2305050"/>
                <a:gd name="connsiteX84" fmla="*/ 342900 w 2971800"/>
                <a:gd name="connsiteY84" fmla="*/ 161925 h 2305050"/>
                <a:gd name="connsiteX85" fmla="*/ 438150 w 2971800"/>
                <a:gd name="connsiteY85" fmla="*/ 180975 h 2305050"/>
                <a:gd name="connsiteX86" fmla="*/ 447675 w 2971800"/>
                <a:gd name="connsiteY86" fmla="*/ 152400 h 2305050"/>
                <a:gd name="connsiteX87" fmla="*/ 476250 w 2971800"/>
                <a:gd name="connsiteY87" fmla="*/ 152400 h 2305050"/>
                <a:gd name="connsiteX88" fmla="*/ 514350 w 2971800"/>
                <a:gd name="connsiteY88" fmla="*/ 66675 h 2305050"/>
                <a:gd name="connsiteX89" fmla="*/ 542925 w 2971800"/>
                <a:gd name="connsiteY89" fmla="*/ 28575 h 2305050"/>
                <a:gd name="connsiteX90" fmla="*/ 676275 w 2971800"/>
                <a:gd name="connsiteY90" fmla="*/ 123825 h 2305050"/>
                <a:gd name="connsiteX91" fmla="*/ 723900 w 2971800"/>
                <a:gd name="connsiteY91" fmla="*/ 95250 h 2305050"/>
                <a:gd name="connsiteX92" fmla="*/ 933450 w 2971800"/>
                <a:gd name="connsiteY92" fmla="*/ 161925 h 2305050"/>
                <a:gd name="connsiteX93" fmla="*/ 962025 w 2971800"/>
                <a:gd name="connsiteY93" fmla="*/ 123825 h 2305050"/>
                <a:gd name="connsiteX94" fmla="*/ 1000125 w 2971800"/>
                <a:gd name="connsiteY94" fmla="*/ 161925 h 2305050"/>
                <a:gd name="connsiteX95" fmla="*/ 1085850 w 2971800"/>
                <a:gd name="connsiteY95" fmla="*/ 66675 h 2305050"/>
                <a:gd name="connsiteX96" fmla="*/ 1104900 w 2971800"/>
                <a:gd name="connsiteY96" fmla="*/ 95250 h 2305050"/>
                <a:gd name="connsiteX97" fmla="*/ 1285875 w 2971800"/>
                <a:gd name="connsiteY97" fmla="*/ 190500 h 2305050"/>
                <a:gd name="connsiteX98" fmla="*/ 1438275 w 2971800"/>
                <a:gd name="connsiteY98" fmla="*/ 152400 h 2305050"/>
                <a:gd name="connsiteX99" fmla="*/ 1495425 w 2971800"/>
                <a:gd name="connsiteY99" fmla="*/ 219075 h 2305050"/>
                <a:gd name="connsiteX100" fmla="*/ 1533525 w 2971800"/>
                <a:gd name="connsiteY100" fmla="*/ 133350 h 2305050"/>
                <a:gd name="connsiteX101" fmla="*/ 1552575 w 2971800"/>
                <a:gd name="connsiteY101" fmla="*/ 133350 h 2305050"/>
                <a:gd name="connsiteX102" fmla="*/ 1533525 w 2971800"/>
                <a:gd name="connsiteY102" fmla="*/ 85725 h 2305050"/>
                <a:gd name="connsiteX103" fmla="*/ 1590675 w 2971800"/>
                <a:gd name="connsiteY103" fmla="*/ 47625 h 2305050"/>
                <a:gd name="connsiteX104" fmla="*/ 1657350 w 2971800"/>
                <a:gd name="connsiteY104" fmla="*/ 0 h 2305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</a:cxnLst>
              <a:rect l="l" t="t" r="r" b="b"/>
              <a:pathLst>
                <a:path w="2971800" h="2305050">
                  <a:moveTo>
                    <a:pt x="1657350" y="0"/>
                  </a:moveTo>
                  <a:lnTo>
                    <a:pt x="1704975" y="104775"/>
                  </a:lnTo>
                  <a:lnTo>
                    <a:pt x="1971675" y="133350"/>
                  </a:lnTo>
                  <a:lnTo>
                    <a:pt x="1990725" y="209550"/>
                  </a:lnTo>
                  <a:lnTo>
                    <a:pt x="2114550" y="161925"/>
                  </a:lnTo>
                  <a:lnTo>
                    <a:pt x="2143125" y="190500"/>
                  </a:lnTo>
                  <a:lnTo>
                    <a:pt x="2209800" y="171450"/>
                  </a:lnTo>
                  <a:lnTo>
                    <a:pt x="2247900" y="247650"/>
                  </a:lnTo>
                  <a:lnTo>
                    <a:pt x="2286000" y="247650"/>
                  </a:lnTo>
                  <a:lnTo>
                    <a:pt x="2409825" y="304800"/>
                  </a:lnTo>
                  <a:lnTo>
                    <a:pt x="2457450" y="342900"/>
                  </a:lnTo>
                  <a:lnTo>
                    <a:pt x="2457450" y="381000"/>
                  </a:lnTo>
                  <a:lnTo>
                    <a:pt x="2533650" y="361950"/>
                  </a:lnTo>
                  <a:lnTo>
                    <a:pt x="2562225" y="409575"/>
                  </a:lnTo>
                  <a:lnTo>
                    <a:pt x="2686050" y="476250"/>
                  </a:lnTo>
                  <a:lnTo>
                    <a:pt x="2733675" y="533400"/>
                  </a:lnTo>
                  <a:lnTo>
                    <a:pt x="2638425" y="657225"/>
                  </a:lnTo>
                  <a:lnTo>
                    <a:pt x="2619375" y="704850"/>
                  </a:lnTo>
                  <a:lnTo>
                    <a:pt x="2676525" y="762000"/>
                  </a:lnTo>
                  <a:lnTo>
                    <a:pt x="2695575" y="790575"/>
                  </a:lnTo>
                  <a:lnTo>
                    <a:pt x="2847975" y="800100"/>
                  </a:lnTo>
                  <a:lnTo>
                    <a:pt x="2971800" y="857250"/>
                  </a:lnTo>
                  <a:lnTo>
                    <a:pt x="2800350" y="962025"/>
                  </a:lnTo>
                  <a:lnTo>
                    <a:pt x="2771775" y="1028700"/>
                  </a:lnTo>
                  <a:lnTo>
                    <a:pt x="2381250" y="1028700"/>
                  </a:lnTo>
                  <a:lnTo>
                    <a:pt x="2343150" y="1095375"/>
                  </a:lnTo>
                  <a:lnTo>
                    <a:pt x="2428875" y="1095375"/>
                  </a:lnTo>
                  <a:lnTo>
                    <a:pt x="2647950" y="1143000"/>
                  </a:lnTo>
                  <a:lnTo>
                    <a:pt x="2676525" y="1285875"/>
                  </a:lnTo>
                  <a:lnTo>
                    <a:pt x="2457450" y="1352550"/>
                  </a:lnTo>
                  <a:lnTo>
                    <a:pt x="2371725" y="1447800"/>
                  </a:lnTo>
                  <a:lnTo>
                    <a:pt x="2390775" y="1724025"/>
                  </a:lnTo>
                  <a:lnTo>
                    <a:pt x="2257425" y="1752600"/>
                  </a:lnTo>
                  <a:lnTo>
                    <a:pt x="2171700" y="1828800"/>
                  </a:lnTo>
                  <a:lnTo>
                    <a:pt x="2181225" y="1866900"/>
                  </a:lnTo>
                  <a:lnTo>
                    <a:pt x="2219325" y="1914525"/>
                  </a:lnTo>
                  <a:lnTo>
                    <a:pt x="2066925" y="2019300"/>
                  </a:lnTo>
                  <a:lnTo>
                    <a:pt x="2095500" y="2057400"/>
                  </a:lnTo>
                  <a:lnTo>
                    <a:pt x="1905000" y="2162175"/>
                  </a:lnTo>
                  <a:lnTo>
                    <a:pt x="1790700" y="2200275"/>
                  </a:lnTo>
                  <a:lnTo>
                    <a:pt x="1533525" y="2266950"/>
                  </a:lnTo>
                  <a:lnTo>
                    <a:pt x="1438275" y="2276475"/>
                  </a:lnTo>
                  <a:lnTo>
                    <a:pt x="1314450" y="2257425"/>
                  </a:lnTo>
                  <a:lnTo>
                    <a:pt x="1228725" y="2305050"/>
                  </a:lnTo>
                  <a:lnTo>
                    <a:pt x="1171575" y="2276475"/>
                  </a:lnTo>
                  <a:lnTo>
                    <a:pt x="1066800" y="2257425"/>
                  </a:lnTo>
                  <a:lnTo>
                    <a:pt x="990600" y="2257425"/>
                  </a:lnTo>
                  <a:lnTo>
                    <a:pt x="942975" y="2305050"/>
                  </a:lnTo>
                  <a:lnTo>
                    <a:pt x="723900" y="2238375"/>
                  </a:lnTo>
                  <a:lnTo>
                    <a:pt x="723900" y="2076450"/>
                  </a:lnTo>
                  <a:lnTo>
                    <a:pt x="695325" y="2038350"/>
                  </a:lnTo>
                  <a:lnTo>
                    <a:pt x="590550" y="2038350"/>
                  </a:lnTo>
                  <a:lnTo>
                    <a:pt x="581025" y="2009775"/>
                  </a:lnTo>
                  <a:lnTo>
                    <a:pt x="523875" y="2047875"/>
                  </a:lnTo>
                  <a:lnTo>
                    <a:pt x="428625" y="1952625"/>
                  </a:lnTo>
                  <a:lnTo>
                    <a:pt x="342900" y="1952625"/>
                  </a:lnTo>
                  <a:lnTo>
                    <a:pt x="314325" y="1800225"/>
                  </a:lnTo>
                  <a:lnTo>
                    <a:pt x="200025" y="1800225"/>
                  </a:lnTo>
                  <a:lnTo>
                    <a:pt x="133350" y="1847850"/>
                  </a:lnTo>
                  <a:lnTo>
                    <a:pt x="9525" y="1790700"/>
                  </a:lnTo>
                  <a:lnTo>
                    <a:pt x="0" y="1743075"/>
                  </a:lnTo>
                  <a:lnTo>
                    <a:pt x="28575" y="1666875"/>
                  </a:lnTo>
                  <a:lnTo>
                    <a:pt x="114300" y="1685925"/>
                  </a:lnTo>
                  <a:lnTo>
                    <a:pt x="161925" y="1600200"/>
                  </a:lnTo>
                  <a:lnTo>
                    <a:pt x="114300" y="1533525"/>
                  </a:lnTo>
                  <a:lnTo>
                    <a:pt x="114300" y="1485900"/>
                  </a:lnTo>
                  <a:lnTo>
                    <a:pt x="152400" y="1390650"/>
                  </a:lnTo>
                  <a:lnTo>
                    <a:pt x="276225" y="1295400"/>
                  </a:lnTo>
                  <a:lnTo>
                    <a:pt x="390525" y="1133475"/>
                  </a:lnTo>
                  <a:lnTo>
                    <a:pt x="428625" y="1095375"/>
                  </a:lnTo>
                  <a:lnTo>
                    <a:pt x="409575" y="1066800"/>
                  </a:lnTo>
                  <a:lnTo>
                    <a:pt x="466725" y="962025"/>
                  </a:lnTo>
                  <a:lnTo>
                    <a:pt x="485775" y="923925"/>
                  </a:lnTo>
                  <a:lnTo>
                    <a:pt x="542925" y="866775"/>
                  </a:lnTo>
                  <a:lnTo>
                    <a:pt x="552450" y="828675"/>
                  </a:lnTo>
                  <a:lnTo>
                    <a:pt x="723900" y="828675"/>
                  </a:lnTo>
                  <a:lnTo>
                    <a:pt x="600075" y="657225"/>
                  </a:lnTo>
                  <a:lnTo>
                    <a:pt x="619125" y="638175"/>
                  </a:lnTo>
                  <a:lnTo>
                    <a:pt x="571500" y="600075"/>
                  </a:lnTo>
                  <a:lnTo>
                    <a:pt x="647700" y="542925"/>
                  </a:lnTo>
                  <a:lnTo>
                    <a:pt x="523875" y="428625"/>
                  </a:lnTo>
                  <a:lnTo>
                    <a:pt x="466725" y="400050"/>
                  </a:lnTo>
                  <a:lnTo>
                    <a:pt x="304800" y="295275"/>
                  </a:lnTo>
                  <a:lnTo>
                    <a:pt x="266700" y="276225"/>
                  </a:lnTo>
                  <a:lnTo>
                    <a:pt x="342900" y="161925"/>
                  </a:lnTo>
                  <a:lnTo>
                    <a:pt x="438150" y="180975"/>
                  </a:lnTo>
                  <a:lnTo>
                    <a:pt x="447675" y="152400"/>
                  </a:lnTo>
                  <a:lnTo>
                    <a:pt x="476250" y="152400"/>
                  </a:lnTo>
                  <a:lnTo>
                    <a:pt x="514350" y="66675"/>
                  </a:lnTo>
                  <a:lnTo>
                    <a:pt x="542925" y="28575"/>
                  </a:lnTo>
                  <a:lnTo>
                    <a:pt x="676275" y="123825"/>
                  </a:lnTo>
                  <a:lnTo>
                    <a:pt x="723900" y="95250"/>
                  </a:lnTo>
                  <a:lnTo>
                    <a:pt x="933450" y="161925"/>
                  </a:lnTo>
                  <a:lnTo>
                    <a:pt x="962025" y="123825"/>
                  </a:lnTo>
                  <a:lnTo>
                    <a:pt x="1000125" y="161925"/>
                  </a:lnTo>
                  <a:lnTo>
                    <a:pt x="1085850" y="66675"/>
                  </a:lnTo>
                  <a:lnTo>
                    <a:pt x="1104900" y="95250"/>
                  </a:lnTo>
                  <a:lnTo>
                    <a:pt x="1285875" y="190500"/>
                  </a:lnTo>
                  <a:lnTo>
                    <a:pt x="1438275" y="152400"/>
                  </a:lnTo>
                  <a:lnTo>
                    <a:pt x="1495425" y="219075"/>
                  </a:lnTo>
                  <a:lnTo>
                    <a:pt x="1533525" y="133350"/>
                  </a:lnTo>
                  <a:lnTo>
                    <a:pt x="1552575" y="133350"/>
                  </a:lnTo>
                  <a:lnTo>
                    <a:pt x="1533525" y="85725"/>
                  </a:lnTo>
                  <a:lnTo>
                    <a:pt x="1590675" y="47625"/>
                  </a:lnTo>
                  <a:lnTo>
                    <a:pt x="1657350" y="0"/>
                  </a:lnTo>
                  <a:close/>
                </a:path>
              </a:pathLst>
            </a:custGeom>
            <a:grpFill/>
            <a:ln w="0">
              <a:solidFill>
                <a:srgbClr val="39818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sz="1100"/>
            </a:p>
          </p:txBody>
        </p:sp>
        <p:sp>
          <p:nvSpPr>
            <p:cNvPr id="40" name="Freeform 39"/>
            <p:cNvSpPr/>
            <p:nvPr/>
          </p:nvSpPr>
          <p:spPr>
            <a:xfrm>
              <a:off x="7756357" y="3646070"/>
              <a:ext cx="641684" cy="461210"/>
            </a:xfrm>
            <a:custGeom>
              <a:avLst/>
              <a:gdLst>
                <a:gd name="connsiteX0" fmla="*/ 300790 w 641684"/>
                <a:gd name="connsiteY0" fmla="*/ 35092 h 461210"/>
                <a:gd name="connsiteX1" fmla="*/ 195513 w 641684"/>
                <a:gd name="connsiteY1" fmla="*/ 0 h 461210"/>
                <a:gd name="connsiteX2" fmla="*/ 140368 w 641684"/>
                <a:gd name="connsiteY2" fmla="*/ 55145 h 461210"/>
                <a:gd name="connsiteX3" fmla="*/ 85224 w 641684"/>
                <a:gd name="connsiteY3" fmla="*/ 40105 h 461210"/>
                <a:gd name="connsiteX4" fmla="*/ 35092 w 641684"/>
                <a:gd name="connsiteY4" fmla="*/ 80210 h 461210"/>
                <a:gd name="connsiteX5" fmla="*/ 95250 w 641684"/>
                <a:gd name="connsiteY5" fmla="*/ 120316 h 461210"/>
                <a:gd name="connsiteX6" fmla="*/ 65171 w 641684"/>
                <a:gd name="connsiteY6" fmla="*/ 130342 h 461210"/>
                <a:gd name="connsiteX7" fmla="*/ 0 w 641684"/>
                <a:gd name="connsiteY7" fmla="*/ 220579 h 461210"/>
                <a:gd name="connsiteX8" fmla="*/ 70184 w 641684"/>
                <a:gd name="connsiteY8" fmla="*/ 305803 h 461210"/>
                <a:gd name="connsiteX9" fmla="*/ 195513 w 641684"/>
                <a:gd name="connsiteY9" fmla="*/ 355934 h 461210"/>
                <a:gd name="connsiteX10" fmla="*/ 200526 w 641684"/>
                <a:gd name="connsiteY10" fmla="*/ 396039 h 461210"/>
                <a:gd name="connsiteX11" fmla="*/ 365961 w 641684"/>
                <a:gd name="connsiteY11" fmla="*/ 386013 h 461210"/>
                <a:gd name="connsiteX12" fmla="*/ 406066 w 641684"/>
                <a:gd name="connsiteY12" fmla="*/ 461210 h 461210"/>
                <a:gd name="connsiteX13" fmla="*/ 471237 w 641684"/>
                <a:gd name="connsiteY13" fmla="*/ 416092 h 461210"/>
                <a:gd name="connsiteX14" fmla="*/ 596566 w 641684"/>
                <a:gd name="connsiteY14" fmla="*/ 386013 h 461210"/>
                <a:gd name="connsiteX15" fmla="*/ 641684 w 641684"/>
                <a:gd name="connsiteY15" fmla="*/ 285750 h 461210"/>
                <a:gd name="connsiteX16" fmla="*/ 621632 w 641684"/>
                <a:gd name="connsiteY16" fmla="*/ 225592 h 461210"/>
                <a:gd name="connsiteX17" fmla="*/ 556461 w 641684"/>
                <a:gd name="connsiteY17" fmla="*/ 200526 h 461210"/>
                <a:gd name="connsiteX18" fmla="*/ 441158 w 641684"/>
                <a:gd name="connsiteY18" fmla="*/ 215566 h 461210"/>
                <a:gd name="connsiteX19" fmla="*/ 360947 w 641684"/>
                <a:gd name="connsiteY19" fmla="*/ 110289 h 461210"/>
                <a:gd name="connsiteX20" fmla="*/ 300790 w 641684"/>
                <a:gd name="connsiteY20" fmla="*/ 35092 h 4612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641684" h="461210">
                  <a:moveTo>
                    <a:pt x="300790" y="35092"/>
                  </a:moveTo>
                  <a:lnTo>
                    <a:pt x="195513" y="0"/>
                  </a:lnTo>
                  <a:lnTo>
                    <a:pt x="140368" y="55145"/>
                  </a:lnTo>
                  <a:lnTo>
                    <a:pt x="85224" y="40105"/>
                  </a:lnTo>
                  <a:lnTo>
                    <a:pt x="35092" y="80210"/>
                  </a:lnTo>
                  <a:lnTo>
                    <a:pt x="95250" y="120316"/>
                  </a:lnTo>
                  <a:lnTo>
                    <a:pt x="65171" y="130342"/>
                  </a:lnTo>
                  <a:lnTo>
                    <a:pt x="0" y="220579"/>
                  </a:lnTo>
                  <a:lnTo>
                    <a:pt x="70184" y="305803"/>
                  </a:lnTo>
                  <a:lnTo>
                    <a:pt x="195513" y="355934"/>
                  </a:lnTo>
                  <a:lnTo>
                    <a:pt x="200526" y="396039"/>
                  </a:lnTo>
                  <a:lnTo>
                    <a:pt x="365961" y="386013"/>
                  </a:lnTo>
                  <a:lnTo>
                    <a:pt x="406066" y="461210"/>
                  </a:lnTo>
                  <a:lnTo>
                    <a:pt x="471237" y="416092"/>
                  </a:lnTo>
                  <a:lnTo>
                    <a:pt x="596566" y="386013"/>
                  </a:lnTo>
                  <a:lnTo>
                    <a:pt x="641684" y="285750"/>
                  </a:lnTo>
                  <a:lnTo>
                    <a:pt x="621632" y="225592"/>
                  </a:lnTo>
                  <a:lnTo>
                    <a:pt x="556461" y="200526"/>
                  </a:lnTo>
                  <a:lnTo>
                    <a:pt x="441158" y="215566"/>
                  </a:lnTo>
                  <a:lnTo>
                    <a:pt x="360947" y="110289"/>
                  </a:lnTo>
                  <a:lnTo>
                    <a:pt x="300790" y="35092"/>
                  </a:lnTo>
                  <a:close/>
                </a:path>
              </a:pathLst>
            </a:custGeom>
            <a:grpFill/>
            <a:ln w="0">
              <a:solidFill>
                <a:srgbClr val="39818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sz="1100"/>
            </a:p>
          </p:txBody>
        </p:sp>
      </p:grpSp>
      <p:graphicFrame>
        <p:nvGraphicFramePr>
          <p:cNvPr id="43" name="Table 4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4049770"/>
              </p:ext>
            </p:extLst>
          </p:nvPr>
        </p:nvGraphicFramePr>
        <p:xfrm>
          <a:off x="2237377" y="815052"/>
          <a:ext cx="6601563" cy="3240841"/>
        </p:xfrm>
        <a:graphic>
          <a:graphicData uri="http://schemas.openxmlformats.org/drawingml/2006/table">
            <a:tbl>
              <a:tblPr firstRow="1" bandRow="1">
                <a:effectLst>
                  <a:innerShdw blurRad="63500" dist="50800" dir="5400000">
                    <a:prstClr val="black">
                      <a:alpha val="50000"/>
                    </a:prstClr>
                  </a:innerShdw>
                </a:effectLst>
                <a:tableStyleId>{5940675A-B579-460E-94D1-54222C63F5DA}</a:tableStyleId>
              </a:tblPr>
              <a:tblGrid>
                <a:gridCol w="18655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361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9635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0354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58601">
                <a:tc>
                  <a:txBody>
                    <a:bodyPr/>
                    <a:lstStyle/>
                    <a:p>
                      <a:pPr algn="ctr"/>
                      <a:endParaRPr lang="en-US" sz="800" dirty="0" smtClean="0">
                        <a:solidFill>
                          <a:srgbClr val="1B3D3C"/>
                        </a:solidFill>
                      </a:endParaRPr>
                    </a:p>
                    <a:p>
                      <a:pPr algn="ctr"/>
                      <a:r>
                        <a:rPr lang="ka-GE" sz="800" b="1" dirty="0" smtClean="0">
                          <a:solidFill>
                            <a:srgbClr val="1B3D3C"/>
                          </a:solidFill>
                        </a:rPr>
                        <a:t>რეგიონი            </a:t>
                      </a:r>
                      <a:r>
                        <a:rPr lang="ka-GE" sz="800" dirty="0" smtClean="0">
                          <a:solidFill>
                            <a:srgbClr val="1B3D3C"/>
                          </a:solidFill>
                        </a:rPr>
                        <a:t>                         </a:t>
                      </a:r>
                      <a:endParaRPr lang="en-US" sz="800" b="1" dirty="0">
                        <a:solidFill>
                          <a:srgbClr val="1B3D3C"/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a-GE" sz="800" b="1" dirty="0" smtClean="0">
                          <a:solidFill>
                            <a:srgbClr val="1B3D3C"/>
                          </a:solidFill>
                        </a:rPr>
                        <a:t>სულ</a:t>
                      </a:r>
                      <a:r>
                        <a:rPr lang="en-US" sz="800" b="1" dirty="0" smtClean="0">
                          <a:solidFill>
                            <a:srgbClr val="1B3D3C"/>
                          </a:solidFill>
                        </a:rPr>
                        <a:t>  </a:t>
                      </a:r>
                      <a:r>
                        <a:rPr lang="ka-GE" sz="800" b="1" baseline="0" dirty="0" smtClean="0">
                          <a:solidFill>
                            <a:srgbClr val="1B3D3C"/>
                          </a:solidFill>
                        </a:rPr>
                        <a:t>დაიკარგა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700" dirty="0" smtClean="0">
                          <a:solidFill>
                            <a:srgbClr val="1B3D3C"/>
                          </a:solidFill>
                          <a:latin typeface="Sylfaen (Body)"/>
                        </a:rPr>
                        <a:t>(01.01.1973</a:t>
                      </a:r>
                      <a:r>
                        <a:rPr lang="ka-GE" sz="700" dirty="0" smtClean="0">
                          <a:solidFill>
                            <a:srgbClr val="1B3D3C"/>
                          </a:solidFill>
                          <a:latin typeface="Sylfaen (Body)"/>
                        </a:rPr>
                        <a:t> - 30.</a:t>
                      </a:r>
                      <a:r>
                        <a:rPr lang="en-US" sz="700" dirty="0" smtClean="0">
                          <a:solidFill>
                            <a:srgbClr val="1B3D3C"/>
                          </a:solidFill>
                          <a:latin typeface="Sylfaen (Body)"/>
                        </a:rPr>
                        <a:t>0</a:t>
                      </a:r>
                      <a:r>
                        <a:rPr lang="ka-GE" sz="700" dirty="0" smtClean="0">
                          <a:solidFill>
                            <a:srgbClr val="1B3D3C"/>
                          </a:solidFill>
                          <a:latin typeface="Sylfaen (Body)"/>
                        </a:rPr>
                        <a:t>6.</a:t>
                      </a:r>
                      <a:r>
                        <a:rPr lang="en-US" sz="700" dirty="0" smtClean="0">
                          <a:solidFill>
                            <a:srgbClr val="1B3D3C"/>
                          </a:solidFill>
                          <a:latin typeface="Sylfaen (Body)"/>
                        </a:rPr>
                        <a:t>20</a:t>
                      </a:r>
                      <a:r>
                        <a:rPr lang="ka-GE" sz="700" dirty="0" smtClean="0">
                          <a:solidFill>
                            <a:srgbClr val="1B3D3C"/>
                          </a:solidFill>
                          <a:latin typeface="Sylfaen (Body)"/>
                        </a:rPr>
                        <a:t>23</a:t>
                      </a:r>
                      <a:r>
                        <a:rPr lang="en-US" sz="800" dirty="0" smtClean="0">
                          <a:solidFill>
                            <a:srgbClr val="1B3D3C"/>
                          </a:solidFill>
                        </a:rPr>
                        <a:t>)</a:t>
                      </a:r>
                      <a:r>
                        <a:rPr lang="ka-GE" sz="800" dirty="0" smtClean="0">
                          <a:solidFill>
                            <a:srgbClr val="1B3D3C"/>
                          </a:solidFill>
                        </a:rPr>
                        <a:t> პერიოდში</a:t>
                      </a:r>
                      <a:endParaRPr lang="en-US" sz="800" b="1" dirty="0">
                        <a:solidFill>
                          <a:srgbClr val="1B3D3C"/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a-GE" sz="800" b="1" dirty="0" smtClean="0">
                          <a:solidFill>
                            <a:srgbClr val="1B3D3C"/>
                          </a:solidFill>
                        </a:rPr>
                        <a:t>მათგან</a:t>
                      </a:r>
                      <a:r>
                        <a:rPr lang="en-US" sz="800" b="1" dirty="0" smtClean="0">
                          <a:solidFill>
                            <a:srgbClr val="1B3D3C"/>
                          </a:solidFill>
                        </a:rPr>
                        <a:t>   </a:t>
                      </a:r>
                      <a:r>
                        <a:rPr lang="ka-GE" sz="800" b="1" dirty="0" smtClean="0">
                          <a:solidFill>
                            <a:srgbClr val="1B3D3C"/>
                          </a:solidFill>
                        </a:rPr>
                        <a:t>მოიძებნა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700" dirty="0" smtClean="0">
                          <a:solidFill>
                            <a:srgbClr val="1B3D3C"/>
                          </a:solidFill>
                          <a:latin typeface="Sylfaen (Body)"/>
                        </a:rPr>
                        <a:t>01.01.1973</a:t>
                      </a:r>
                      <a:r>
                        <a:rPr lang="ka-GE" sz="700" dirty="0" smtClean="0">
                          <a:solidFill>
                            <a:srgbClr val="1B3D3C"/>
                          </a:solidFill>
                          <a:latin typeface="Sylfaen (Body)"/>
                        </a:rPr>
                        <a:t>  -  </a:t>
                      </a:r>
                      <a:r>
                        <a:rPr lang="en-US" sz="700" dirty="0" smtClean="0">
                          <a:solidFill>
                            <a:srgbClr val="1B3D3C"/>
                          </a:solidFill>
                          <a:latin typeface="Sylfaen (Body)"/>
                        </a:rPr>
                        <a:t>3</a:t>
                      </a:r>
                      <a:r>
                        <a:rPr lang="ka-GE" sz="700" dirty="0" smtClean="0">
                          <a:solidFill>
                            <a:srgbClr val="1B3D3C"/>
                          </a:solidFill>
                          <a:latin typeface="Sylfaen (Body)"/>
                        </a:rPr>
                        <a:t>0.</a:t>
                      </a:r>
                      <a:r>
                        <a:rPr lang="en-US" sz="700" dirty="0" smtClean="0">
                          <a:solidFill>
                            <a:srgbClr val="1B3D3C"/>
                          </a:solidFill>
                          <a:latin typeface="Sylfaen (Body)"/>
                        </a:rPr>
                        <a:t>0</a:t>
                      </a:r>
                      <a:r>
                        <a:rPr lang="ka-GE" sz="700" dirty="0" smtClean="0">
                          <a:solidFill>
                            <a:srgbClr val="1B3D3C"/>
                          </a:solidFill>
                          <a:latin typeface="Sylfaen (Body)"/>
                        </a:rPr>
                        <a:t>6.</a:t>
                      </a:r>
                      <a:r>
                        <a:rPr lang="en-US" sz="700" dirty="0" smtClean="0">
                          <a:solidFill>
                            <a:srgbClr val="1B3D3C"/>
                          </a:solidFill>
                          <a:latin typeface="Sylfaen (Body)"/>
                        </a:rPr>
                        <a:t>20</a:t>
                      </a:r>
                      <a:r>
                        <a:rPr lang="ka-GE" sz="700" dirty="0" smtClean="0">
                          <a:solidFill>
                            <a:srgbClr val="1B3D3C"/>
                          </a:solidFill>
                          <a:latin typeface="Sylfaen (Body)"/>
                        </a:rPr>
                        <a:t>23</a:t>
                      </a:r>
                      <a:r>
                        <a:rPr lang="en-US" sz="700" dirty="0" smtClean="0">
                          <a:solidFill>
                            <a:srgbClr val="1B3D3C"/>
                          </a:solidFill>
                          <a:latin typeface="Sylfaen (Body)"/>
                        </a:rPr>
                        <a:t>)</a:t>
                      </a:r>
                      <a:r>
                        <a:rPr lang="ka-GE" sz="700" dirty="0" smtClean="0">
                          <a:solidFill>
                            <a:srgbClr val="1B3D3C"/>
                          </a:solidFill>
                          <a:latin typeface="Sylfaen (Body)"/>
                        </a:rPr>
                        <a:t>  </a:t>
                      </a:r>
                      <a:r>
                        <a:rPr lang="ka-GE" sz="800" dirty="0" smtClean="0">
                          <a:solidFill>
                            <a:srgbClr val="1B3D3C"/>
                          </a:solidFill>
                        </a:rPr>
                        <a:t>პერიოდში</a:t>
                      </a:r>
                      <a:endParaRPr lang="en-US" sz="800" b="1" dirty="0">
                        <a:solidFill>
                          <a:srgbClr val="1B3D3C"/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 smtClean="0">
                        <a:solidFill>
                          <a:srgbClr val="1B3D3C"/>
                        </a:solidFill>
                      </a:endParaRPr>
                    </a:p>
                    <a:p>
                      <a:pPr algn="ctr"/>
                      <a:r>
                        <a:rPr lang="ka-GE" sz="800" b="1" dirty="0" smtClean="0">
                          <a:solidFill>
                            <a:srgbClr val="1B3D3C"/>
                          </a:solidFill>
                        </a:rPr>
                        <a:t>დარჩა მოსაძებნი </a:t>
                      </a:r>
                    </a:p>
                  </a:txBody>
                  <a:tcPr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5800">
                <a:tc>
                  <a:txBody>
                    <a:bodyPr/>
                    <a:lstStyle/>
                    <a:p>
                      <a:pPr algn="ctr"/>
                      <a:r>
                        <a:rPr lang="ka-GE" sz="800" dirty="0" smtClean="0">
                          <a:solidFill>
                            <a:srgbClr val="1B3D3C"/>
                          </a:solidFill>
                        </a:rPr>
                        <a:t>თბილისი</a:t>
                      </a:r>
                      <a:endParaRPr lang="en-US" sz="800" b="1" dirty="0">
                        <a:solidFill>
                          <a:srgbClr val="1B3D3C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800" b="0" dirty="0" smtClean="0">
                          <a:solidFill>
                            <a:srgbClr val="1B3D3C"/>
                          </a:solidFill>
                          <a:latin typeface="Sylfaen (Body)"/>
                        </a:rPr>
                        <a:t>3201</a:t>
                      </a:r>
                      <a:endParaRPr lang="en-US" sz="800" b="0" dirty="0">
                        <a:solidFill>
                          <a:srgbClr val="1B3D3C"/>
                        </a:solidFill>
                        <a:latin typeface="Sylfaen (Body)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1" algn="l"/>
                      <a:r>
                        <a:rPr lang="en-US" sz="800" b="0" dirty="0" smtClean="0">
                          <a:solidFill>
                            <a:srgbClr val="1B3D3C"/>
                          </a:solidFill>
                          <a:latin typeface="Sylfaen (Body)"/>
                        </a:rPr>
                        <a:t>     </a:t>
                      </a:r>
                      <a:r>
                        <a:rPr lang="ka-GE" sz="800" b="0" dirty="0" smtClean="0">
                          <a:solidFill>
                            <a:srgbClr val="1B3D3C"/>
                          </a:solidFill>
                          <a:latin typeface="Sylfaen (Body)"/>
                        </a:rPr>
                        <a:t>2852</a:t>
                      </a:r>
                      <a:endParaRPr lang="en-US" sz="800" b="0" dirty="0">
                        <a:solidFill>
                          <a:srgbClr val="1B3D3C"/>
                        </a:solidFill>
                        <a:latin typeface="Sylfaen (Body)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800" b="0" dirty="0" smtClean="0">
                          <a:solidFill>
                            <a:srgbClr val="1B3D3C"/>
                          </a:solidFill>
                          <a:latin typeface="Sylfaen (Body)"/>
                        </a:rPr>
                        <a:t>349</a:t>
                      </a:r>
                      <a:endParaRPr lang="en-US" sz="800" b="0" dirty="0">
                        <a:solidFill>
                          <a:srgbClr val="1B3D3C"/>
                        </a:solidFill>
                        <a:latin typeface="Sylfaen (Body)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5800">
                <a:tc>
                  <a:txBody>
                    <a:bodyPr/>
                    <a:lstStyle/>
                    <a:p>
                      <a:pPr algn="ctr"/>
                      <a:r>
                        <a:rPr lang="ka-GE" sz="800" dirty="0" smtClean="0">
                          <a:solidFill>
                            <a:srgbClr val="1B3D3C"/>
                          </a:solidFill>
                        </a:rPr>
                        <a:t>ქვემო ქართლი</a:t>
                      </a:r>
                      <a:endParaRPr lang="en-US" sz="800" b="1" dirty="0">
                        <a:solidFill>
                          <a:srgbClr val="1B3D3C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800" b="0" dirty="0" smtClean="0">
                          <a:solidFill>
                            <a:srgbClr val="1B3D3C"/>
                          </a:solidFill>
                          <a:latin typeface="Sylfaen (Body)"/>
                        </a:rPr>
                        <a:t>697</a:t>
                      </a:r>
                      <a:endParaRPr lang="en-US" sz="800" b="0" dirty="0">
                        <a:solidFill>
                          <a:srgbClr val="1B3D3C"/>
                        </a:solidFill>
                        <a:latin typeface="Sylfaen (Body)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800" b="0" dirty="0" smtClean="0">
                          <a:solidFill>
                            <a:srgbClr val="1B3D3C"/>
                          </a:solidFill>
                          <a:latin typeface="Sylfaen (Body)"/>
                        </a:rPr>
                        <a:t>622</a:t>
                      </a:r>
                      <a:endParaRPr lang="en-US" sz="800" b="0" dirty="0">
                        <a:solidFill>
                          <a:srgbClr val="1B3D3C"/>
                        </a:solidFill>
                        <a:latin typeface="Sylfaen (Body)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800" b="0" dirty="0" smtClean="0">
                          <a:solidFill>
                            <a:srgbClr val="1B3D3C"/>
                          </a:solidFill>
                          <a:latin typeface="Sylfaen (Body)"/>
                        </a:rPr>
                        <a:t>75</a:t>
                      </a:r>
                      <a:endParaRPr lang="en-US" sz="800" b="0" dirty="0">
                        <a:solidFill>
                          <a:srgbClr val="1B3D3C"/>
                        </a:solidFill>
                        <a:latin typeface="Sylfaen (Body)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5800">
                <a:tc>
                  <a:txBody>
                    <a:bodyPr/>
                    <a:lstStyle/>
                    <a:p>
                      <a:pPr algn="ctr"/>
                      <a:r>
                        <a:rPr lang="ka-GE" sz="800" dirty="0" smtClean="0">
                          <a:solidFill>
                            <a:srgbClr val="1B3D3C"/>
                          </a:solidFill>
                        </a:rPr>
                        <a:t>კახეთი</a:t>
                      </a:r>
                      <a:endParaRPr lang="en-US" sz="800" b="1" dirty="0">
                        <a:solidFill>
                          <a:srgbClr val="1B3D3C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800" b="0" dirty="0" smtClean="0">
                          <a:solidFill>
                            <a:srgbClr val="1B3D3C"/>
                          </a:solidFill>
                          <a:latin typeface="Sylfaen (Body)"/>
                        </a:rPr>
                        <a:t>370</a:t>
                      </a:r>
                      <a:endParaRPr lang="en-US" sz="800" b="0" dirty="0">
                        <a:solidFill>
                          <a:srgbClr val="1B3D3C"/>
                        </a:solidFill>
                        <a:latin typeface="Sylfaen (Body)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800" b="0" dirty="0" smtClean="0">
                          <a:solidFill>
                            <a:srgbClr val="1B3D3C"/>
                          </a:solidFill>
                          <a:latin typeface="Sylfaen (Body)"/>
                        </a:rPr>
                        <a:t>289</a:t>
                      </a:r>
                      <a:endParaRPr lang="en-US" sz="800" b="0" dirty="0">
                        <a:solidFill>
                          <a:srgbClr val="1B3D3C"/>
                        </a:solidFill>
                        <a:latin typeface="Sylfaen (Body)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800" b="0" dirty="0" smtClean="0">
                          <a:solidFill>
                            <a:srgbClr val="1B3D3C"/>
                          </a:solidFill>
                          <a:latin typeface="Sylfaen (Body)"/>
                        </a:rPr>
                        <a:t>81</a:t>
                      </a:r>
                      <a:endParaRPr lang="en-US" sz="800" b="0" dirty="0">
                        <a:solidFill>
                          <a:srgbClr val="1B3D3C"/>
                        </a:solidFill>
                        <a:latin typeface="Sylfaen (Body)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5800">
                <a:tc>
                  <a:txBody>
                    <a:bodyPr/>
                    <a:lstStyle/>
                    <a:p>
                      <a:pPr algn="ctr"/>
                      <a:r>
                        <a:rPr lang="ka-GE" sz="800" dirty="0" smtClean="0">
                          <a:solidFill>
                            <a:srgbClr val="1B3D3C"/>
                          </a:solidFill>
                        </a:rPr>
                        <a:t>შიდა ქართლი</a:t>
                      </a:r>
                      <a:endParaRPr lang="en-US" sz="800" b="1" dirty="0">
                        <a:solidFill>
                          <a:srgbClr val="1B3D3C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800" b="0" dirty="0" smtClean="0">
                          <a:solidFill>
                            <a:srgbClr val="1B3D3C"/>
                          </a:solidFill>
                          <a:latin typeface="Sylfaen (Body)"/>
                        </a:rPr>
                        <a:t>411</a:t>
                      </a:r>
                      <a:endParaRPr lang="en-US" sz="800" b="0" dirty="0">
                        <a:solidFill>
                          <a:srgbClr val="1B3D3C"/>
                        </a:solidFill>
                        <a:latin typeface="Sylfaen (Body)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800" b="0" dirty="0" smtClean="0">
                          <a:solidFill>
                            <a:srgbClr val="1B3D3C"/>
                          </a:solidFill>
                          <a:latin typeface="Sylfaen (Body)"/>
                        </a:rPr>
                        <a:t>282</a:t>
                      </a:r>
                      <a:endParaRPr lang="en-US" sz="800" b="0" dirty="0">
                        <a:solidFill>
                          <a:srgbClr val="1B3D3C"/>
                        </a:solidFill>
                        <a:latin typeface="Sylfaen (Body)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800" b="0" dirty="0" smtClean="0">
                          <a:solidFill>
                            <a:srgbClr val="1B3D3C"/>
                          </a:solidFill>
                          <a:latin typeface="Sylfaen (Body)"/>
                        </a:rPr>
                        <a:t>129</a:t>
                      </a:r>
                      <a:endParaRPr lang="en-US" sz="800" b="0" dirty="0">
                        <a:solidFill>
                          <a:srgbClr val="1B3D3C"/>
                        </a:solidFill>
                        <a:latin typeface="Sylfaen (Body)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05800">
                <a:tc>
                  <a:txBody>
                    <a:bodyPr/>
                    <a:lstStyle/>
                    <a:p>
                      <a:pPr algn="ctr"/>
                      <a:r>
                        <a:rPr lang="ka-GE" sz="800" dirty="0" smtClean="0">
                          <a:solidFill>
                            <a:srgbClr val="1B3D3C"/>
                          </a:solidFill>
                        </a:rPr>
                        <a:t>სამცხე-ჯავახეთი</a:t>
                      </a:r>
                      <a:endParaRPr lang="en-US" sz="800" b="1" dirty="0">
                        <a:solidFill>
                          <a:srgbClr val="1B3D3C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800" b="0" dirty="0" smtClean="0">
                          <a:solidFill>
                            <a:srgbClr val="1B3D3C"/>
                          </a:solidFill>
                          <a:latin typeface="Sylfaen (Body)"/>
                        </a:rPr>
                        <a:t>103</a:t>
                      </a:r>
                      <a:endParaRPr lang="en-US" sz="800" b="0" dirty="0">
                        <a:solidFill>
                          <a:srgbClr val="1B3D3C"/>
                        </a:solidFill>
                        <a:latin typeface="Sylfaen (Body)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800" b="0" dirty="0" smtClean="0">
                          <a:solidFill>
                            <a:srgbClr val="1B3D3C"/>
                          </a:solidFill>
                          <a:latin typeface="Sylfaen (Body)"/>
                        </a:rPr>
                        <a:t>88</a:t>
                      </a:r>
                      <a:endParaRPr lang="en-US" sz="800" b="0" dirty="0">
                        <a:solidFill>
                          <a:srgbClr val="1B3D3C"/>
                        </a:solidFill>
                        <a:latin typeface="Sylfaen (Body)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800" b="0" dirty="0" smtClean="0">
                          <a:solidFill>
                            <a:srgbClr val="1B3D3C"/>
                          </a:solidFill>
                          <a:latin typeface="Sylfaen (Body)"/>
                        </a:rPr>
                        <a:t>15</a:t>
                      </a:r>
                      <a:endParaRPr lang="en-US" sz="800" b="0" dirty="0">
                        <a:solidFill>
                          <a:srgbClr val="1B3D3C"/>
                        </a:solidFill>
                        <a:latin typeface="Sylfaen (Body)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05800">
                <a:tc>
                  <a:txBody>
                    <a:bodyPr/>
                    <a:lstStyle/>
                    <a:p>
                      <a:pPr algn="ctr"/>
                      <a:r>
                        <a:rPr lang="ka-GE" sz="800" dirty="0" smtClean="0">
                          <a:solidFill>
                            <a:srgbClr val="1B3D3C"/>
                          </a:solidFill>
                        </a:rPr>
                        <a:t>გურია</a:t>
                      </a:r>
                      <a:endParaRPr lang="en-US" sz="800" b="1" dirty="0">
                        <a:solidFill>
                          <a:srgbClr val="1B3D3C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800" b="0" dirty="0" smtClean="0">
                          <a:solidFill>
                            <a:srgbClr val="1B3D3C"/>
                          </a:solidFill>
                          <a:latin typeface="Sylfaen (Body)"/>
                        </a:rPr>
                        <a:t>99</a:t>
                      </a:r>
                      <a:endParaRPr lang="en-US" sz="800" b="0" dirty="0">
                        <a:solidFill>
                          <a:srgbClr val="1B3D3C"/>
                        </a:solidFill>
                        <a:latin typeface="Sylfaen (Body)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800" b="0" dirty="0" smtClean="0">
                          <a:solidFill>
                            <a:srgbClr val="1B3D3C"/>
                          </a:solidFill>
                          <a:latin typeface="Sylfaen (Body)"/>
                        </a:rPr>
                        <a:t>88</a:t>
                      </a:r>
                      <a:endParaRPr lang="en-US" sz="800" b="0" dirty="0">
                        <a:solidFill>
                          <a:srgbClr val="1B3D3C"/>
                        </a:solidFill>
                        <a:latin typeface="Sylfaen (Body)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800" b="0" dirty="0" smtClean="0">
                          <a:solidFill>
                            <a:srgbClr val="1B3D3C"/>
                          </a:solidFill>
                          <a:latin typeface="Sylfaen (Body)"/>
                        </a:rPr>
                        <a:t>11</a:t>
                      </a:r>
                      <a:endParaRPr lang="en-US" sz="800" b="0" dirty="0">
                        <a:solidFill>
                          <a:srgbClr val="1B3D3C"/>
                        </a:solidFill>
                        <a:latin typeface="Sylfaen (Body)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05800">
                <a:tc>
                  <a:txBody>
                    <a:bodyPr/>
                    <a:lstStyle/>
                    <a:p>
                      <a:pPr algn="ctr"/>
                      <a:r>
                        <a:rPr lang="ka-GE" sz="800" dirty="0" smtClean="0">
                          <a:solidFill>
                            <a:srgbClr val="1B3D3C"/>
                          </a:solidFill>
                        </a:rPr>
                        <a:t>მცხეთა-მთიანეთი</a:t>
                      </a:r>
                      <a:endParaRPr lang="en-US" sz="800" b="1" dirty="0">
                        <a:solidFill>
                          <a:srgbClr val="1B3D3C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800" b="0" dirty="0" smtClean="0">
                          <a:solidFill>
                            <a:srgbClr val="1B3D3C"/>
                          </a:solidFill>
                          <a:latin typeface="Sylfaen (Body)"/>
                        </a:rPr>
                        <a:t>116</a:t>
                      </a:r>
                      <a:endParaRPr lang="en-US" sz="800" b="0" dirty="0">
                        <a:solidFill>
                          <a:srgbClr val="1B3D3C"/>
                        </a:solidFill>
                        <a:latin typeface="Sylfaen (Body)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800" b="0" dirty="0" smtClean="0">
                          <a:solidFill>
                            <a:srgbClr val="1B3D3C"/>
                          </a:solidFill>
                          <a:latin typeface="Sylfaen (Body)"/>
                        </a:rPr>
                        <a:t>92</a:t>
                      </a:r>
                      <a:endParaRPr lang="en-US" sz="800" b="0" dirty="0">
                        <a:solidFill>
                          <a:srgbClr val="1B3D3C"/>
                        </a:solidFill>
                        <a:latin typeface="Sylfaen (Body)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800" b="0" dirty="0" smtClean="0">
                          <a:solidFill>
                            <a:srgbClr val="1B3D3C"/>
                          </a:solidFill>
                          <a:latin typeface="Sylfaen (Body)"/>
                        </a:rPr>
                        <a:t>24</a:t>
                      </a:r>
                      <a:endParaRPr lang="en-US" sz="800" b="0" dirty="0">
                        <a:solidFill>
                          <a:srgbClr val="1B3D3C"/>
                        </a:solidFill>
                        <a:latin typeface="Sylfaen (Body)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23400">
                <a:tc>
                  <a:txBody>
                    <a:bodyPr/>
                    <a:lstStyle/>
                    <a:p>
                      <a:pPr algn="ctr"/>
                      <a:r>
                        <a:rPr lang="ka-GE" sz="800" dirty="0" smtClean="0">
                          <a:solidFill>
                            <a:srgbClr val="1B3D3C"/>
                          </a:solidFill>
                        </a:rPr>
                        <a:t>იმერეთი, რაჭა-ლეჩხუმი, ქვემო სვანეთი</a:t>
                      </a:r>
                      <a:endParaRPr lang="en-US" sz="800" b="1" dirty="0">
                        <a:solidFill>
                          <a:srgbClr val="1B3D3C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800" b="0" dirty="0" smtClean="0">
                          <a:solidFill>
                            <a:srgbClr val="1B3D3C"/>
                          </a:solidFill>
                          <a:latin typeface="Sylfaen (Body)"/>
                        </a:rPr>
                        <a:t>780</a:t>
                      </a:r>
                      <a:endParaRPr lang="en-US" sz="800" b="0" dirty="0">
                        <a:solidFill>
                          <a:srgbClr val="1B3D3C"/>
                        </a:solidFill>
                        <a:latin typeface="Sylfaen (Body)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800" b="0" dirty="0" smtClean="0">
                          <a:solidFill>
                            <a:srgbClr val="1B3D3C"/>
                          </a:solidFill>
                          <a:latin typeface="Sylfaen (Body)"/>
                        </a:rPr>
                        <a:t>610</a:t>
                      </a:r>
                      <a:endParaRPr lang="en-US" sz="800" b="0" dirty="0">
                        <a:solidFill>
                          <a:srgbClr val="1B3D3C"/>
                        </a:solidFill>
                        <a:latin typeface="Sylfaen (Body)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800" b="0" dirty="0" smtClean="0">
                          <a:solidFill>
                            <a:srgbClr val="1B3D3C"/>
                          </a:solidFill>
                          <a:latin typeface="Sylfaen (Body)"/>
                        </a:rPr>
                        <a:t>170</a:t>
                      </a:r>
                      <a:endParaRPr lang="en-US" sz="800" b="0" dirty="0">
                        <a:solidFill>
                          <a:srgbClr val="1B3D3C"/>
                        </a:solidFill>
                        <a:latin typeface="Sylfaen (Body)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05800">
                <a:tc>
                  <a:txBody>
                    <a:bodyPr/>
                    <a:lstStyle/>
                    <a:p>
                      <a:pPr algn="ctr"/>
                      <a:r>
                        <a:rPr lang="ka-GE" sz="800" dirty="0" smtClean="0">
                          <a:solidFill>
                            <a:srgbClr val="1B3D3C"/>
                          </a:solidFill>
                        </a:rPr>
                        <a:t>სამეგრელო-ზემო სვანეთი</a:t>
                      </a:r>
                      <a:endParaRPr lang="en-US" sz="800" b="1" dirty="0">
                        <a:solidFill>
                          <a:srgbClr val="1B3D3C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800" b="0" dirty="0" smtClean="0">
                          <a:solidFill>
                            <a:srgbClr val="1B3D3C"/>
                          </a:solidFill>
                          <a:latin typeface="Sylfaen (Body)"/>
                        </a:rPr>
                        <a:t>459</a:t>
                      </a:r>
                      <a:endParaRPr lang="en-US" sz="800" b="0" dirty="0">
                        <a:solidFill>
                          <a:srgbClr val="1B3D3C"/>
                        </a:solidFill>
                        <a:latin typeface="Sylfaen (Body)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800" b="0" dirty="0" smtClean="0">
                          <a:solidFill>
                            <a:srgbClr val="1B3D3C"/>
                          </a:solidFill>
                          <a:latin typeface="Sylfaen (Body)"/>
                        </a:rPr>
                        <a:t>380</a:t>
                      </a:r>
                      <a:endParaRPr lang="en-US" sz="800" b="0" dirty="0">
                        <a:solidFill>
                          <a:srgbClr val="1B3D3C"/>
                        </a:solidFill>
                        <a:latin typeface="Sylfaen (Body)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800" b="0" dirty="0" smtClean="0">
                          <a:solidFill>
                            <a:srgbClr val="1B3D3C"/>
                          </a:solidFill>
                          <a:latin typeface="Sylfaen (Body)"/>
                        </a:rPr>
                        <a:t>79</a:t>
                      </a:r>
                      <a:endParaRPr lang="en-US" sz="800" b="0" dirty="0">
                        <a:solidFill>
                          <a:srgbClr val="1B3D3C"/>
                        </a:solidFill>
                        <a:latin typeface="Sylfaen (Body)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05800">
                <a:tc>
                  <a:txBody>
                    <a:bodyPr/>
                    <a:lstStyle/>
                    <a:p>
                      <a:pPr algn="ctr"/>
                      <a:r>
                        <a:rPr lang="ka-GE" sz="800" dirty="0" smtClean="0">
                          <a:solidFill>
                            <a:srgbClr val="1B3D3C"/>
                          </a:solidFill>
                        </a:rPr>
                        <a:t>აჭარა</a:t>
                      </a:r>
                      <a:endParaRPr lang="en-US" sz="800" b="1" dirty="0">
                        <a:solidFill>
                          <a:srgbClr val="1B3D3C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800" b="0" dirty="0" smtClean="0">
                          <a:solidFill>
                            <a:srgbClr val="1B3D3C"/>
                          </a:solidFill>
                          <a:latin typeface="Sylfaen (Body)"/>
                        </a:rPr>
                        <a:t>245</a:t>
                      </a:r>
                      <a:endParaRPr lang="en-US" sz="800" b="0" dirty="0">
                        <a:solidFill>
                          <a:srgbClr val="1B3D3C"/>
                        </a:solidFill>
                        <a:latin typeface="Sylfaen (Body)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800" b="0" dirty="0" smtClean="0">
                          <a:solidFill>
                            <a:srgbClr val="1B3D3C"/>
                          </a:solidFill>
                          <a:latin typeface="Sylfaen (Body)"/>
                        </a:rPr>
                        <a:t>181</a:t>
                      </a:r>
                      <a:endParaRPr lang="en-US" sz="800" b="0" dirty="0">
                        <a:solidFill>
                          <a:srgbClr val="1B3D3C"/>
                        </a:solidFill>
                        <a:latin typeface="Sylfaen (Body)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800" b="0" dirty="0" smtClean="0">
                          <a:solidFill>
                            <a:srgbClr val="1B3D3C"/>
                          </a:solidFill>
                          <a:latin typeface="Sylfaen (Body)"/>
                        </a:rPr>
                        <a:t>64</a:t>
                      </a:r>
                      <a:endParaRPr lang="en-US" sz="800" b="0" dirty="0">
                        <a:solidFill>
                          <a:srgbClr val="1B3D3C"/>
                        </a:solidFill>
                        <a:latin typeface="Sylfaen (Body)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05800">
                <a:tc>
                  <a:txBody>
                    <a:bodyPr/>
                    <a:lstStyle/>
                    <a:p>
                      <a:pPr algn="ctr"/>
                      <a:r>
                        <a:rPr lang="ka-GE" sz="800" dirty="0" smtClean="0">
                          <a:solidFill>
                            <a:srgbClr val="1B3D3C"/>
                          </a:solidFill>
                        </a:rPr>
                        <a:t>აფხაზეთი</a:t>
                      </a:r>
                      <a:endParaRPr lang="en-US" sz="800" b="1" dirty="0">
                        <a:solidFill>
                          <a:srgbClr val="1B3D3C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800" b="0" dirty="0" smtClean="0">
                          <a:solidFill>
                            <a:srgbClr val="1B3D3C"/>
                          </a:solidFill>
                          <a:latin typeface="Sylfaen (Body)"/>
                        </a:rPr>
                        <a:t>14</a:t>
                      </a:r>
                      <a:endParaRPr lang="en-US" sz="800" b="0" dirty="0">
                        <a:solidFill>
                          <a:srgbClr val="1B3D3C"/>
                        </a:solidFill>
                        <a:latin typeface="Sylfaen (Body)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800" b="0" dirty="0" smtClean="0">
                          <a:solidFill>
                            <a:srgbClr val="1B3D3C"/>
                          </a:solidFill>
                          <a:latin typeface="Sylfaen (Body)"/>
                        </a:rPr>
                        <a:t>5</a:t>
                      </a:r>
                      <a:endParaRPr lang="en-US" sz="800" b="0" dirty="0">
                        <a:solidFill>
                          <a:srgbClr val="1B3D3C"/>
                        </a:solidFill>
                        <a:latin typeface="Sylfaen (Body)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800" b="0" dirty="0" smtClean="0">
                          <a:solidFill>
                            <a:srgbClr val="1B3D3C"/>
                          </a:solidFill>
                          <a:latin typeface="Sylfaen (Body)"/>
                        </a:rPr>
                        <a:t>9</a:t>
                      </a:r>
                      <a:endParaRPr lang="en-US" sz="800" b="0" dirty="0">
                        <a:solidFill>
                          <a:srgbClr val="1B3D3C"/>
                        </a:solidFill>
                        <a:latin typeface="Sylfaen (Body)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05800">
                <a:tc>
                  <a:txBody>
                    <a:bodyPr/>
                    <a:lstStyle/>
                    <a:p>
                      <a:pPr algn="ctr"/>
                      <a:r>
                        <a:rPr lang="ka-GE" sz="800" dirty="0" smtClean="0">
                          <a:solidFill>
                            <a:srgbClr val="1B3D3C"/>
                          </a:solidFill>
                        </a:rPr>
                        <a:t>სულ საქართველოში</a:t>
                      </a:r>
                      <a:endParaRPr lang="en-US" sz="800" b="1" dirty="0">
                        <a:solidFill>
                          <a:srgbClr val="1B3D3C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800" b="0" dirty="0" smtClean="0">
                          <a:solidFill>
                            <a:srgbClr val="1B3D3C"/>
                          </a:solidFill>
                          <a:latin typeface="Sylfaen (Body)"/>
                        </a:rPr>
                        <a:t>6495</a:t>
                      </a:r>
                      <a:endParaRPr lang="en-US" sz="800" b="0" dirty="0">
                        <a:solidFill>
                          <a:srgbClr val="1B3D3C"/>
                        </a:solidFill>
                        <a:latin typeface="Sylfaen (Body)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800" b="0" dirty="0" smtClean="0">
                          <a:solidFill>
                            <a:srgbClr val="1B3D3C"/>
                          </a:solidFill>
                          <a:latin typeface="Sylfaen (Body)"/>
                        </a:rPr>
                        <a:t>5489</a:t>
                      </a:r>
                      <a:endParaRPr lang="en-US" sz="800" b="0" dirty="0">
                        <a:solidFill>
                          <a:srgbClr val="1B3D3C"/>
                        </a:solidFill>
                        <a:latin typeface="Sylfaen (Body)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800" b="0" dirty="0" smtClean="0">
                          <a:solidFill>
                            <a:srgbClr val="1B3D3C"/>
                          </a:solidFill>
                          <a:latin typeface="Sylfaen (Body)"/>
                        </a:rPr>
                        <a:t>1006</a:t>
                      </a:r>
                      <a:endParaRPr lang="en-US" sz="800" b="0" dirty="0">
                        <a:solidFill>
                          <a:srgbClr val="1B3D3C"/>
                        </a:solidFill>
                        <a:latin typeface="Sylfaen (Body)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6BCBB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sp>
        <p:nvSpPr>
          <p:cNvPr id="44" name="Rectangle 43"/>
          <p:cNvSpPr/>
          <p:nvPr/>
        </p:nvSpPr>
        <p:spPr>
          <a:xfrm>
            <a:off x="5865473" y="5673534"/>
            <a:ext cx="48603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ka-GE" sz="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შიდა </a:t>
            </a:r>
            <a:endParaRPr lang="en-US" sz="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ka-GE" sz="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ქართლი</a:t>
            </a:r>
          </a:p>
        </p:txBody>
      </p:sp>
      <p:sp>
        <p:nvSpPr>
          <p:cNvPr id="47" name="Rectangle 46"/>
          <p:cNvSpPr/>
          <p:nvPr/>
        </p:nvSpPr>
        <p:spPr>
          <a:xfrm rot="18436154">
            <a:off x="4027606" y="4960005"/>
            <a:ext cx="1114408" cy="18466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ka-GE" sz="600" b="1" dirty="0" smtClean="0">
                <a:solidFill>
                  <a:srgbClr val="2E471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სამეგრელო-ზემო სვანეთი</a:t>
            </a:r>
            <a:endParaRPr lang="en-US" sz="600" b="1" dirty="0">
              <a:solidFill>
                <a:srgbClr val="2E471D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8" name="Rectangle 47"/>
          <p:cNvSpPr/>
          <p:nvPr/>
        </p:nvSpPr>
        <p:spPr>
          <a:xfrm rot="18538646">
            <a:off x="4859763" y="5360310"/>
            <a:ext cx="109356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ka-GE" sz="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იმერეთი, რაჭა-ლეჩხუმი, </a:t>
            </a:r>
          </a:p>
          <a:p>
            <a:pPr algn="ctr"/>
            <a:r>
              <a:rPr lang="ka-GE" sz="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ქვემო სვანეთი</a:t>
            </a:r>
            <a:endParaRPr lang="en-US" sz="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6335033" y="5304480"/>
            <a:ext cx="832280" cy="18466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ka-GE" sz="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მცხეთა-მთიანეთი</a:t>
            </a:r>
            <a:endParaRPr lang="en-US" sz="600" dirty="0"/>
          </a:p>
        </p:txBody>
      </p:sp>
      <p:sp>
        <p:nvSpPr>
          <p:cNvPr id="50" name="Rectangle 49"/>
          <p:cNvSpPr/>
          <p:nvPr/>
        </p:nvSpPr>
        <p:spPr>
          <a:xfrm>
            <a:off x="7224429" y="5865103"/>
            <a:ext cx="437940" cy="18466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ka-GE" sz="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კახეთი</a:t>
            </a:r>
            <a:endParaRPr lang="en-US" sz="600" dirty="0"/>
          </a:p>
        </p:txBody>
      </p:sp>
      <p:sp>
        <p:nvSpPr>
          <p:cNvPr id="51" name="Rectangle 50"/>
          <p:cNvSpPr/>
          <p:nvPr/>
        </p:nvSpPr>
        <p:spPr>
          <a:xfrm>
            <a:off x="6442874" y="5914245"/>
            <a:ext cx="530915" cy="18466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ka-GE" sz="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თბილისი</a:t>
            </a:r>
            <a:endParaRPr lang="en-US" sz="600" dirty="0"/>
          </a:p>
        </p:txBody>
      </p:sp>
      <p:sp>
        <p:nvSpPr>
          <p:cNvPr id="52" name="Rectangle 51"/>
          <p:cNvSpPr/>
          <p:nvPr/>
        </p:nvSpPr>
        <p:spPr>
          <a:xfrm>
            <a:off x="6005077" y="6229495"/>
            <a:ext cx="708848" cy="18466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ka-GE" sz="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ქვემო ქართლი</a:t>
            </a:r>
            <a:endParaRPr lang="en-US" sz="600" dirty="0"/>
          </a:p>
        </p:txBody>
      </p:sp>
      <p:sp>
        <p:nvSpPr>
          <p:cNvPr id="53" name="Rectangle 52"/>
          <p:cNvSpPr/>
          <p:nvPr/>
        </p:nvSpPr>
        <p:spPr>
          <a:xfrm>
            <a:off x="5039238" y="6120722"/>
            <a:ext cx="792205" cy="18466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ka-GE" sz="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სამცხე-ჯავახეთი</a:t>
            </a:r>
            <a:endParaRPr lang="en-US" sz="600" dirty="0"/>
          </a:p>
        </p:txBody>
      </p:sp>
      <p:sp>
        <p:nvSpPr>
          <p:cNvPr id="56" name="Rectangle 55"/>
          <p:cNvSpPr/>
          <p:nvPr/>
        </p:nvSpPr>
        <p:spPr>
          <a:xfrm>
            <a:off x="4436384" y="5818250"/>
            <a:ext cx="410690" cy="18466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ka-GE" sz="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გურია</a:t>
            </a:r>
            <a:endParaRPr lang="en-US" sz="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7" name="Rectangle 56"/>
          <p:cNvSpPr/>
          <p:nvPr/>
        </p:nvSpPr>
        <p:spPr>
          <a:xfrm rot="1288935">
            <a:off x="3348383" y="4376208"/>
            <a:ext cx="543739" cy="18466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ka-GE" sz="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აფხაზეთი</a:t>
            </a:r>
            <a:endParaRPr lang="en-US" sz="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8" name="Picture 57"/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-11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73944" y="6089976"/>
            <a:ext cx="165078" cy="246215"/>
          </a:xfrm>
          <a:prstGeom prst="rect">
            <a:avLst/>
          </a:prstGeom>
        </p:spPr>
      </p:pic>
      <p:sp>
        <p:nvSpPr>
          <p:cNvPr id="59" name="TextBox 58"/>
          <p:cNvSpPr txBox="1"/>
          <p:nvPr/>
        </p:nvSpPr>
        <p:spPr>
          <a:xfrm>
            <a:off x="1881347" y="4737996"/>
            <a:ext cx="1062595" cy="1815882"/>
          </a:xfrm>
          <a:prstGeom prst="rect">
            <a:avLst/>
          </a:prstGeom>
          <a:solidFill>
            <a:srgbClr val="C2EAEA"/>
          </a:solidFill>
          <a:ln w="6350">
            <a:solidFill>
              <a:srgbClr val="39818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 rtl="0"/>
            <a:endParaRPr lang="en-US" sz="800" b="1" i="1" dirty="0" smtClean="0">
              <a:solidFill>
                <a:srgbClr val="235150"/>
              </a:solidFill>
            </a:endParaRPr>
          </a:p>
          <a:p>
            <a:pPr algn="ctr" rtl="0"/>
            <a:endParaRPr lang="en-US" sz="800" i="1" dirty="0" smtClean="0">
              <a:solidFill>
                <a:srgbClr val="235150"/>
              </a:solidFill>
            </a:endParaRPr>
          </a:p>
          <a:p>
            <a:pPr algn="ctr" rtl="0"/>
            <a:r>
              <a:rPr lang="ka-GE" sz="800" i="1" dirty="0" smtClean="0">
                <a:solidFill>
                  <a:srgbClr val="235150"/>
                </a:solidFill>
              </a:rPr>
              <a:t> </a:t>
            </a:r>
          </a:p>
          <a:p>
            <a:pPr algn="just" rtl="0"/>
            <a:r>
              <a:rPr lang="ka-GE" sz="800" i="1" dirty="0" smtClean="0">
                <a:solidFill>
                  <a:srgbClr val="235150"/>
                </a:solidFill>
              </a:rPr>
              <a:t>                  </a:t>
            </a:r>
            <a:r>
              <a:rPr lang="en-US" sz="800" b="1" i="1" dirty="0" smtClean="0">
                <a:solidFill>
                  <a:srgbClr val="235150"/>
                </a:solidFill>
                <a:latin typeface="Calbribody"/>
              </a:rPr>
              <a:t>1</a:t>
            </a:r>
            <a:r>
              <a:rPr lang="ka-GE" sz="800" b="1" i="1" dirty="0" smtClean="0">
                <a:solidFill>
                  <a:srgbClr val="235150"/>
                </a:solidFill>
                <a:latin typeface="Calbribody"/>
              </a:rPr>
              <a:t> </a:t>
            </a:r>
            <a:r>
              <a:rPr lang="en-US" sz="800" b="1" i="1" dirty="0" smtClean="0">
                <a:solidFill>
                  <a:srgbClr val="235150"/>
                </a:solidFill>
                <a:latin typeface="Calbribody"/>
              </a:rPr>
              <a:t>– 50</a:t>
            </a:r>
            <a:endParaRPr lang="ka-GE" sz="800" b="1" i="1" dirty="0" smtClean="0">
              <a:solidFill>
                <a:srgbClr val="235150"/>
              </a:solidFill>
              <a:latin typeface="Calbribody"/>
            </a:endParaRPr>
          </a:p>
          <a:p>
            <a:pPr algn="just" rtl="0"/>
            <a:endParaRPr lang="ka-GE" sz="800" b="1" i="1" dirty="0" smtClean="0">
              <a:solidFill>
                <a:srgbClr val="235150"/>
              </a:solidFill>
              <a:latin typeface="Calbribody"/>
            </a:endParaRPr>
          </a:p>
          <a:p>
            <a:pPr algn="just" rtl="0"/>
            <a:endParaRPr lang="ka-GE" sz="800" b="1" i="1" dirty="0" smtClean="0">
              <a:solidFill>
                <a:srgbClr val="235150"/>
              </a:solidFill>
              <a:latin typeface="Calbribody"/>
            </a:endParaRPr>
          </a:p>
          <a:p>
            <a:pPr algn="just" rtl="0"/>
            <a:endParaRPr lang="ka-GE" sz="800" b="1" i="1" dirty="0">
              <a:solidFill>
                <a:srgbClr val="235150"/>
              </a:solidFill>
              <a:latin typeface="Calbribody"/>
            </a:endParaRPr>
          </a:p>
          <a:p>
            <a:pPr algn="just" rtl="0"/>
            <a:r>
              <a:rPr lang="ka-GE" sz="800" b="1" i="1" dirty="0" smtClean="0">
                <a:solidFill>
                  <a:srgbClr val="235150"/>
                </a:solidFill>
                <a:latin typeface="Calbribody"/>
              </a:rPr>
              <a:t>               </a:t>
            </a:r>
            <a:r>
              <a:rPr lang="en-US" sz="800" b="1" i="1" dirty="0" smtClean="0">
                <a:solidFill>
                  <a:srgbClr val="235150"/>
                </a:solidFill>
                <a:latin typeface="Calbribody"/>
              </a:rPr>
              <a:t>51</a:t>
            </a:r>
            <a:r>
              <a:rPr lang="ka-GE" sz="800" b="1" i="1" dirty="0" smtClean="0">
                <a:solidFill>
                  <a:srgbClr val="235150"/>
                </a:solidFill>
                <a:latin typeface="Calbribody"/>
              </a:rPr>
              <a:t> – 100</a:t>
            </a:r>
          </a:p>
          <a:p>
            <a:pPr algn="just" rtl="0"/>
            <a:endParaRPr lang="ka-GE" sz="800" b="1" i="1" dirty="0" smtClean="0">
              <a:solidFill>
                <a:srgbClr val="235150"/>
              </a:solidFill>
              <a:latin typeface="Calbribody"/>
            </a:endParaRPr>
          </a:p>
          <a:p>
            <a:pPr algn="just" rtl="0"/>
            <a:endParaRPr lang="ka-GE" sz="800" b="1" i="1" dirty="0">
              <a:solidFill>
                <a:srgbClr val="235150"/>
              </a:solidFill>
              <a:latin typeface="Calbribody"/>
            </a:endParaRPr>
          </a:p>
          <a:p>
            <a:pPr algn="just" rtl="0"/>
            <a:r>
              <a:rPr lang="ka-GE" sz="800" b="1" i="1" dirty="0" smtClean="0">
                <a:solidFill>
                  <a:srgbClr val="235150"/>
                </a:solidFill>
                <a:latin typeface="Calbribody"/>
              </a:rPr>
              <a:t>            </a:t>
            </a:r>
          </a:p>
          <a:p>
            <a:pPr algn="just" rtl="0"/>
            <a:r>
              <a:rPr lang="ka-GE" sz="800" b="1" i="1" dirty="0">
                <a:solidFill>
                  <a:srgbClr val="235150"/>
                </a:solidFill>
                <a:latin typeface="Calbribody"/>
              </a:rPr>
              <a:t> </a:t>
            </a:r>
            <a:r>
              <a:rPr lang="ka-GE" sz="800" b="1" i="1" dirty="0" smtClean="0">
                <a:solidFill>
                  <a:srgbClr val="235150"/>
                </a:solidFill>
                <a:latin typeface="Calbribody"/>
              </a:rPr>
              <a:t>               101 +</a:t>
            </a:r>
          </a:p>
          <a:p>
            <a:pPr algn="ctr" rtl="0"/>
            <a:endParaRPr lang="ka-GE" sz="800" i="1" dirty="0" smtClean="0">
              <a:solidFill>
                <a:srgbClr val="235150"/>
              </a:solidFill>
              <a:latin typeface="Calbribody"/>
            </a:endParaRPr>
          </a:p>
          <a:p>
            <a:pPr algn="ctr" rtl="0"/>
            <a:endParaRPr lang="ka-GE" sz="800" i="1" dirty="0">
              <a:solidFill>
                <a:srgbClr val="235150"/>
              </a:solidFill>
              <a:latin typeface="Calbribody"/>
            </a:endParaRPr>
          </a:p>
        </p:txBody>
      </p:sp>
      <p:pic>
        <p:nvPicPr>
          <p:cNvPr id="62" name="Picture 61"/>
          <p:cNvPicPr>
            <a:picLocks noChangeAspect="1"/>
          </p:cNvPicPr>
          <p:nvPr/>
        </p:nvPicPr>
        <p:blipFill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rightnessContrast bright="49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39075" y="6281296"/>
            <a:ext cx="252790" cy="377037"/>
          </a:xfrm>
          <a:prstGeom prst="rect">
            <a:avLst/>
          </a:prstGeom>
        </p:spPr>
      </p:pic>
      <p:pic>
        <p:nvPicPr>
          <p:cNvPr id="63" name="Picture 62"/>
          <p:cNvPicPr>
            <a:picLocks noChangeAspect="1"/>
          </p:cNvPicPr>
          <p:nvPr/>
        </p:nvPicPr>
        <p:blipFill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rightnessContrast bright="49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1534" y="4983013"/>
            <a:ext cx="252790" cy="377037"/>
          </a:xfrm>
          <a:prstGeom prst="rect">
            <a:avLst/>
          </a:prstGeom>
        </p:spPr>
      </p:pic>
      <p:pic>
        <p:nvPicPr>
          <p:cNvPr id="64" name="Picture 63"/>
          <p:cNvPicPr>
            <a:picLocks noChangeAspect="1"/>
          </p:cNvPicPr>
          <p:nvPr/>
        </p:nvPicPr>
        <p:blipFill>
          <a:blip r:embed="rId7" cstate="print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rightnessContrast bright="49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8062" y="5656255"/>
            <a:ext cx="210114" cy="313385"/>
          </a:xfrm>
          <a:prstGeom prst="rect">
            <a:avLst/>
          </a:prstGeom>
        </p:spPr>
      </p:pic>
      <p:pic>
        <p:nvPicPr>
          <p:cNvPr id="65" name="Picture 64"/>
          <p:cNvPicPr>
            <a:picLocks noChangeAspect="1"/>
          </p:cNvPicPr>
          <p:nvPr/>
        </p:nvPicPr>
        <p:blipFill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rightnessContrast bright="49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52053" y="5485137"/>
            <a:ext cx="252790" cy="377037"/>
          </a:xfrm>
          <a:prstGeom prst="rect">
            <a:avLst/>
          </a:prstGeom>
        </p:spPr>
      </p:pic>
      <p:pic>
        <p:nvPicPr>
          <p:cNvPr id="66" name="Picture 65"/>
          <p:cNvPicPr>
            <a:picLocks noChangeAspect="1"/>
          </p:cNvPicPr>
          <p:nvPr/>
        </p:nvPicPr>
        <p:blipFill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rightnessContrast bright="49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7970" y="4546453"/>
            <a:ext cx="252790" cy="377037"/>
          </a:xfrm>
          <a:prstGeom prst="rect">
            <a:avLst/>
          </a:prstGeom>
        </p:spPr>
      </p:pic>
      <p:pic>
        <p:nvPicPr>
          <p:cNvPr id="67" name="Picture 66"/>
          <p:cNvPicPr>
            <a:picLocks noChangeAspect="1"/>
          </p:cNvPicPr>
          <p:nvPr/>
        </p:nvPicPr>
        <p:blipFill>
          <a:blip r:embed="rId9" cstate="print"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brightnessContrast bright="28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49033" y="6369347"/>
            <a:ext cx="193841" cy="289114"/>
          </a:xfrm>
          <a:prstGeom prst="rect">
            <a:avLst/>
          </a:prstGeom>
        </p:spPr>
      </p:pic>
      <p:pic>
        <p:nvPicPr>
          <p:cNvPr id="68" name="Picture 67"/>
          <p:cNvPicPr>
            <a:picLocks noChangeAspect="1"/>
          </p:cNvPicPr>
          <p:nvPr/>
        </p:nvPicPr>
        <p:blipFill>
          <a:blip r:embed="rId11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rightnessContrast bright="28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22983" y="6065048"/>
            <a:ext cx="252790" cy="377037"/>
          </a:xfrm>
          <a:prstGeom prst="rect">
            <a:avLst/>
          </a:prstGeom>
        </p:spPr>
      </p:pic>
      <p:pic>
        <p:nvPicPr>
          <p:cNvPr id="69" name="Picture 68"/>
          <p:cNvPicPr>
            <a:picLocks noChangeAspect="1"/>
          </p:cNvPicPr>
          <p:nvPr/>
        </p:nvPicPr>
        <p:blipFill>
          <a:blip r:embed="rId12" cstate="print">
            <a:extLst>
              <a:ext uri="{BEBA8EAE-BF5A-486C-A8C5-ECC9F3942E4B}">
                <a14:imgProps xmlns:a14="http://schemas.microsoft.com/office/drawing/2010/main">
                  <a14:imgLayer r:embed="rId13">
                    <a14:imgEffect>
                      <a14:brightnessContrast bright="28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9606" y="5128654"/>
            <a:ext cx="222522" cy="331892"/>
          </a:xfrm>
          <a:prstGeom prst="rect">
            <a:avLst/>
          </a:prstGeom>
        </p:spPr>
      </p:pic>
      <p:pic>
        <p:nvPicPr>
          <p:cNvPr id="70" name="Picture 69"/>
          <p:cNvPicPr>
            <a:picLocks noChangeAspect="1"/>
          </p:cNvPicPr>
          <p:nvPr/>
        </p:nvPicPr>
        <p:blipFill>
          <a:blip r:embed="rId14" cstate="print">
            <a:extLst>
              <a:ext uri="{BEBA8EAE-BF5A-486C-A8C5-ECC9F3942E4B}">
                <a14:imgProps xmlns:a14="http://schemas.microsoft.com/office/drawing/2010/main">
                  <a14:imgLayer r:embed="rId15">
                    <a14:imgEffect>
                      <a14:brightnessContrast bright="28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15003" y="6048560"/>
            <a:ext cx="211872" cy="316007"/>
          </a:xfrm>
          <a:prstGeom prst="rect">
            <a:avLst/>
          </a:prstGeom>
        </p:spPr>
      </p:pic>
      <p:pic>
        <p:nvPicPr>
          <p:cNvPr id="71" name="Picture 70"/>
          <p:cNvPicPr>
            <a:picLocks noChangeAspect="1"/>
          </p:cNvPicPr>
          <p:nvPr/>
        </p:nvPicPr>
        <p:blipFill>
          <a:blip r:embed="rId16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rightnessContrast bright="-11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00438" y="5116052"/>
            <a:ext cx="252790" cy="377037"/>
          </a:xfrm>
          <a:prstGeom prst="rect">
            <a:avLst/>
          </a:prstGeom>
        </p:spPr>
      </p:pic>
      <p:pic>
        <p:nvPicPr>
          <p:cNvPr id="72" name="Picture 71"/>
          <p:cNvPicPr>
            <a:picLocks noChangeAspect="1"/>
          </p:cNvPicPr>
          <p:nvPr/>
        </p:nvPicPr>
        <p:blipFill>
          <a:blip r:embed="rId17" cstate="print">
            <a:extLst>
              <a:ext uri="{BEBA8EAE-BF5A-486C-A8C5-ECC9F3942E4B}">
                <a14:imgProps xmlns:a14="http://schemas.microsoft.com/office/drawing/2010/main">
                  <a14:imgLayer r:embed="rId18">
                    <a14:imgEffect>
                      <a14:brightnessContrast bright="-11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43412" y="5346453"/>
            <a:ext cx="235884" cy="351822"/>
          </a:xfrm>
          <a:prstGeom prst="rect">
            <a:avLst/>
          </a:prstGeom>
        </p:spPr>
      </p:pic>
      <p:pic>
        <p:nvPicPr>
          <p:cNvPr id="73" name="Picture 72"/>
          <p:cNvPicPr>
            <a:picLocks noChangeAspect="1"/>
          </p:cNvPicPr>
          <p:nvPr/>
        </p:nvPicPr>
        <p:blipFill>
          <a:blip r:embed="rId14" cstate="print">
            <a:extLst>
              <a:ext uri="{BEBA8EAE-BF5A-486C-A8C5-ECC9F3942E4B}">
                <a14:imgProps xmlns:a14="http://schemas.microsoft.com/office/drawing/2010/main">
                  <a14:imgLayer r:embed="rId15">
                    <a14:imgEffect>
                      <a14:brightnessContrast bright="28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1108" y="5481334"/>
            <a:ext cx="211872" cy="316007"/>
          </a:xfrm>
          <a:prstGeom prst="rect">
            <a:avLst/>
          </a:prstGeom>
        </p:spPr>
      </p:pic>
      <p:pic>
        <p:nvPicPr>
          <p:cNvPr id="74" name="Picture 73"/>
          <p:cNvPicPr>
            <a:picLocks noChangeAspect="1"/>
          </p:cNvPicPr>
          <p:nvPr/>
        </p:nvPicPr>
        <p:blipFill>
          <a:blip r:embed="rId16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rightnessContrast bright="-11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1108" y="5951697"/>
            <a:ext cx="252790" cy="377037"/>
          </a:xfrm>
          <a:prstGeom prst="rect">
            <a:avLst/>
          </a:prstGeom>
        </p:spPr>
      </p:pic>
      <p:sp>
        <p:nvSpPr>
          <p:cNvPr id="75" name="Rectangle 74"/>
          <p:cNvSpPr/>
          <p:nvPr/>
        </p:nvSpPr>
        <p:spPr>
          <a:xfrm>
            <a:off x="3050984" y="151137"/>
            <a:ext cx="560194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ka-GE" sz="1200" b="1" dirty="0" smtClean="0">
                <a:solidFill>
                  <a:srgbClr val="1B3D3C"/>
                </a:solidFill>
                <a:latin typeface="Sylfaen (Body)"/>
              </a:rPr>
              <a:t>    უგზო-უკვლოდ დაკარგულთა სამძებრო საქმეების სტატისტიკა</a:t>
            </a:r>
            <a:endParaRPr lang="en-US" sz="1200" b="1" dirty="0" smtClean="0">
              <a:solidFill>
                <a:srgbClr val="1B3D3C"/>
              </a:solidFill>
              <a:latin typeface="Sylfaen (Body)"/>
            </a:endParaRPr>
          </a:p>
          <a:p>
            <a:pPr algn="ctr">
              <a:lnSpc>
                <a:spcPct val="150000"/>
              </a:lnSpc>
            </a:pPr>
            <a:r>
              <a:rPr lang="ka-GE" sz="1200" b="1" dirty="0" smtClean="0">
                <a:solidFill>
                  <a:srgbClr val="1B3D3C"/>
                </a:solidFill>
                <a:latin typeface="Sylfaen (Body)"/>
              </a:rPr>
              <a:t> (01.01.19</a:t>
            </a:r>
            <a:r>
              <a:rPr lang="en-US" sz="1200" b="1" dirty="0" smtClean="0">
                <a:solidFill>
                  <a:srgbClr val="1B3D3C"/>
                </a:solidFill>
                <a:latin typeface="Sylfaen (Body)"/>
              </a:rPr>
              <a:t>73</a:t>
            </a:r>
            <a:r>
              <a:rPr lang="ka-GE" sz="1200" b="1" dirty="0" smtClean="0">
                <a:solidFill>
                  <a:srgbClr val="1B3D3C"/>
                </a:solidFill>
                <a:latin typeface="Sylfaen (Body)"/>
              </a:rPr>
              <a:t> – 30.</a:t>
            </a:r>
            <a:r>
              <a:rPr lang="en-US" sz="1200" b="1" dirty="0" smtClean="0">
                <a:solidFill>
                  <a:srgbClr val="1B3D3C"/>
                </a:solidFill>
                <a:latin typeface="Sylfaen (Body)"/>
              </a:rPr>
              <a:t>0</a:t>
            </a:r>
            <a:r>
              <a:rPr lang="ka-GE" sz="1200" b="1" dirty="0" smtClean="0">
                <a:solidFill>
                  <a:srgbClr val="1B3D3C"/>
                </a:solidFill>
                <a:latin typeface="Sylfaen (Body)"/>
              </a:rPr>
              <a:t>6.2023</a:t>
            </a:r>
            <a:r>
              <a:rPr lang="en-US" sz="1200" b="1" dirty="0" smtClean="0">
                <a:solidFill>
                  <a:srgbClr val="1B3D3C"/>
                </a:solidFill>
                <a:latin typeface="Sylfaen (Body)"/>
              </a:rPr>
              <a:t> </a:t>
            </a:r>
            <a:r>
              <a:rPr lang="ka-GE" sz="1200" b="1" dirty="0" smtClean="0">
                <a:solidFill>
                  <a:srgbClr val="1B3D3C"/>
                </a:solidFill>
                <a:latin typeface="Sylfaen (Body)"/>
              </a:rPr>
              <a:t>წწ)</a:t>
            </a:r>
            <a:endParaRPr lang="en-US" sz="1200" b="1" dirty="0">
              <a:solidFill>
                <a:srgbClr val="1B3D3C"/>
              </a:solidFill>
              <a:latin typeface="Sylfaen (Body)"/>
            </a:endParaRPr>
          </a:p>
        </p:txBody>
      </p:sp>
      <p:sp>
        <p:nvSpPr>
          <p:cNvPr id="76" name="Rectangle 75"/>
          <p:cNvSpPr/>
          <p:nvPr/>
        </p:nvSpPr>
        <p:spPr>
          <a:xfrm>
            <a:off x="4246948" y="6115632"/>
            <a:ext cx="375424" cy="18466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ka-GE" sz="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აჭარა</a:t>
            </a:r>
            <a:endParaRPr lang="en-US" sz="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8199552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75E-6 0 L 0.61628 0.0044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807" y="20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14" presetClass="entr" presetSubtype="1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75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3000"/>
                            </p:stCondLst>
                            <p:childTnLst>
                              <p:par>
                                <p:cTn id="12" presetID="14" presetClass="entr" presetSubtype="1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" dur="75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4000"/>
                            </p:stCondLst>
                            <p:childTnLst>
                              <p:par>
                                <p:cTn id="16" presetID="14" presetClass="entr" presetSubtype="1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75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4" presetClass="entr" presetSubtype="1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1" dur="75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4" presetClass="entr" presetSubtype="1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4" dur="75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4" presetClass="entr" presetSubtype="1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75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4" presetClass="entr" presetSubtype="1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0" dur="75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4" presetClass="entr" presetSubtype="1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3" dur="75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4" presetClass="entr" presetSubtype="1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6" dur="75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4" presetClass="entr" presetSubtype="1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9" dur="75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4" presetClass="entr" presetSubtype="1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2" dur="75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4" presetClass="entr" presetSubtype="1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5" dur="75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4" presetClass="entr" presetSubtype="1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8" dur="75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4" presetClass="entr" presetSubtype="1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1" dur="75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5000"/>
                            </p:stCondLst>
                            <p:childTnLst>
                              <p:par>
                                <p:cTn id="53" presetID="14" presetClass="entr" presetSubtype="1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5" dur="75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4" presetClass="entr" presetSubtype="1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8" dur="75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4" presetClass="entr" presetSubtype="1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1" dur="75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4" presetClass="entr" presetSubtype="1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4" dur="75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6000"/>
                            </p:stCondLst>
                            <p:childTnLst>
                              <p:par>
                                <p:cTn id="66" presetID="14" presetClass="entr" presetSubtype="1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8" dur="75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4" presetClass="entr" presetSubtype="1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1" dur="75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4" presetClass="entr" presetSubtype="1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4" dur="75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14" presetClass="entr" presetSubtype="1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7" dur="75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7000"/>
                            </p:stCondLst>
                            <p:childTnLst>
                              <p:par>
                                <p:cTn id="79" presetID="14" presetClass="entr" presetSubtype="1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81" dur="75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14" presetClass="entr" presetSubtype="1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84" dur="75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14" presetClass="entr" presetSubtype="1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87" dur="75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14" presetClass="entr" presetSubtype="1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90" dur="75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8000"/>
                            </p:stCondLst>
                            <p:childTnLst>
                              <p:par>
                                <p:cTn id="92" presetID="14" presetClass="entr" presetSubtype="1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94" dur="75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14" presetClass="entr" presetSubtype="1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97" dur="75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14" presetClass="entr" presetSubtype="1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0" dur="75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/>
      <p:bldP spid="47" grpId="0"/>
      <p:bldP spid="48" grpId="0"/>
      <p:bldP spid="49" grpId="0"/>
      <p:bldP spid="50" grpId="0"/>
      <p:bldP spid="51" grpId="0"/>
      <p:bldP spid="52" grpId="0"/>
      <p:bldP spid="53" grpId="0"/>
      <p:bldP spid="56" grpId="0"/>
      <p:bldP spid="57" grpId="0"/>
      <p:bldP spid="59" grpId="0" animBg="1"/>
      <p:bldP spid="75" grpId="0"/>
      <p:bldP spid="7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-48226" y="0"/>
            <a:ext cx="12240226" cy="6900795"/>
            <a:chOff x="-7541874" y="-7838"/>
            <a:chExt cx="12240226" cy="6880769"/>
          </a:xfrm>
          <a:solidFill>
            <a:srgbClr val="E1FFFF"/>
          </a:solidFill>
        </p:grpSpPr>
        <p:sp>
          <p:nvSpPr>
            <p:cNvPr id="37" name="Rectangle 36"/>
            <p:cNvSpPr/>
            <p:nvPr/>
          </p:nvSpPr>
          <p:spPr>
            <a:xfrm>
              <a:off x="-7541874" y="-7838"/>
              <a:ext cx="11651528" cy="6880768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Round Same Side Corner Rectangle 37"/>
            <p:cNvSpPr/>
            <p:nvPr/>
          </p:nvSpPr>
          <p:spPr>
            <a:xfrm rot="5400000">
              <a:off x="3962506" y="6137084"/>
              <a:ext cx="882994" cy="588699"/>
            </a:xfrm>
            <a:prstGeom prst="round2Same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-430398" y="0"/>
            <a:ext cx="12059502" cy="6878760"/>
            <a:chOff x="-7949848" y="22395"/>
            <a:chExt cx="12059502" cy="6858000"/>
          </a:xfrm>
          <a:solidFill>
            <a:srgbClr val="C2EAEA"/>
          </a:solidFill>
        </p:grpSpPr>
        <p:sp>
          <p:nvSpPr>
            <p:cNvPr id="41" name="Rectangle 40"/>
            <p:cNvSpPr/>
            <p:nvPr/>
          </p:nvSpPr>
          <p:spPr>
            <a:xfrm>
              <a:off x="-7949848" y="22395"/>
              <a:ext cx="11512296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Round Same Side Corner Rectangle 41"/>
            <p:cNvSpPr/>
            <p:nvPr/>
          </p:nvSpPr>
          <p:spPr>
            <a:xfrm rot="5400000">
              <a:off x="3385608" y="5265890"/>
              <a:ext cx="882993" cy="565099"/>
            </a:xfrm>
            <a:prstGeom prst="round2Same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-1050374" y="-9646"/>
            <a:ext cx="12100993" cy="6878026"/>
            <a:chOff x="-8538547" y="31400"/>
            <a:chExt cx="12100993" cy="6858000"/>
          </a:xfrm>
          <a:solidFill>
            <a:srgbClr val="A9D5D5"/>
          </a:solidFill>
        </p:grpSpPr>
        <p:sp>
          <p:nvSpPr>
            <p:cNvPr id="45" name="Rectangle 44"/>
            <p:cNvSpPr/>
            <p:nvPr/>
          </p:nvSpPr>
          <p:spPr>
            <a:xfrm>
              <a:off x="-8538547" y="31400"/>
              <a:ext cx="11512296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Round Same Side Corner Rectangle 45"/>
            <p:cNvSpPr/>
            <p:nvPr/>
          </p:nvSpPr>
          <p:spPr>
            <a:xfrm rot="5400000">
              <a:off x="2837983" y="4375015"/>
              <a:ext cx="860226" cy="588701"/>
            </a:xfrm>
            <a:prstGeom prst="round2Same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-1621215" y="0"/>
            <a:ext cx="12096517" cy="6858000"/>
            <a:chOff x="-9102129" y="21754"/>
            <a:chExt cx="12096517" cy="6858000"/>
          </a:xfrm>
          <a:solidFill>
            <a:srgbClr val="8DC0C0"/>
          </a:solidFill>
        </p:grpSpPr>
        <p:sp>
          <p:nvSpPr>
            <p:cNvPr id="15" name="Rectangle 14"/>
            <p:cNvSpPr/>
            <p:nvPr/>
          </p:nvSpPr>
          <p:spPr>
            <a:xfrm>
              <a:off x="-9102129" y="21754"/>
              <a:ext cx="11512296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ound Same Side Corner Rectangle 15"/>
            <p:cNvSpPr/>
            <p:nvPr/>
          </p:nvSpPr>
          <p:spPr>
            <a:xfrm rot="5400000">
              <a:off x="2257744" y="3502607"/>
              <a:ext cx="882993" cy="590295"/>
            </a:xfrm>
            <a:prstGeom prst="round2Same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-2232279" y="0"/>
            <a:ext cx="12100998" cy="6858000"/>
            <a:chOff x="-9680513" y="0"/>
            <a:chExt cx="12100998" cy="6858000"/>
          </a:xfrm>
          <a:solidFill>
            <a:srgbClr val="71ABAB"/>
          </a:solidFill>
        </p:grpSpPr>
        <p:sp>
          <p:nvSpPr>
            <p:cNvPr id="19" name="Rectangle 18"/>
            <p:cNvSpPr/>
            <p:nvPr/>
          </p:nvSpPr>
          <p:spPr>
            <a:xfrm>
              <a:off x="-9680513" y="0"/>
              <a:ext cx="11512296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ound Same Side Corner Rectangle 19"/>
            <p:cNvSpPr/>
            <p:nvPr/>
          </p:nvSpPr>
          <p:spPr>
            <a:xfrm rot="5400000">
              <a:off x="1696022" y="2626972"/>
              <a:ext cx="860226" cy="588701"/>
            </a:xfrm>
            <a:prstGeom prst="round2Same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2" name="Group 21"/>
          <p:cNvGrpSpPr/>
          <p:nvPr/>
        </p:nvGrpSpPr>
        <p:grpSpPr>
          <a:xfrm>
            <a:off x="-2809015" y="10380"/>
            <a:ext cx="12080889" cy="6858000"/>
            <a:chOff x="-10227719" y="20026"/>
            <a:chExt cx="12080889" cy="6858000"/>
          </a:xfrm>
          <a:solidFill>
            <a:srgbClr val="559696"/>
          </a:solidFill>
        </p:grpSpPr>
        <p:sp>
          <p:nvSpPr>
            <p:cNvPr id="23" name="Rectangle 22"/>
            <p:cNvSpPr/>
            <p:nvPr/>
          </p:nvSpPr>
          <p:spPr>
            <a:xfrm>
              <a:off x="-10227719" y="20026"/>
              <a:ext cx="11512296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ound Same Side Corner Rectangle 23"/>
            <p:cNvSpPr/>
            <p:nvPr/>
          </p:nvSpPr>
          <p:spPr>
            <a:xfrm rot="5400000">
              <a:off x="1115578" y="1752976"/>
              <a:ext cx="882992" cy="592192"/>
            </a:xfrm>
            <a:prstGeom prst="round2Same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5" name="Group 24"/>
          <p:cNvGrpSpPr/>
          <p:nvPr/>
        </p:nvGrpSpPr>
        <p:grpSpPr>
          <a:xfrm>
            <a:off x="-3342383" y="-94496"/>
            <a:ext cx="12100997" cy="6858000"/>
            <a:chOff x="-10816421" y="18298"/>
            <a:chExt cx="12100997" cy="6858000"/>
          </a:xfrm>
          <a:solidFill>
            <a:srgbClr val="398181"/>
          </a:solidFill>
        </p:grpSpPr>
        <p:sp>
          <p:nvSpPr>
            <p:cNvPr id="54" name="Rectangle 53"/>
            <p:cNvSpPr/>
            <p:nvPr/>
          </p:nvSpPr>
          <p:spPr>
            <a:xfrm>
              <a:off x="-10816421" y="18298"/>
              <a:ext cx="11512296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Round Same Side Corner Rectangle 54"/>
            <p:cNvSpPr/>
            <p:nvPr/>
          </p:nvSpPr>
          <p:spPr>
            <a:xfrm rot="5400000">
              <a:off x="560113" y="882470"/>
              <a:ext cx="860226" cy="588701"/>
            </a:xfrm>
            <a:prstGeom prst="round2Same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6" name="Group 25"/>
          <p:cNvGrpSpPr/>
          <p:nvPr/>
        </p:nvGrpSpPr>
        <p:grpSpPr>
          <a:xfrm>
            <a:off x="-11372733" y="3556"/>
            <a:ext cx="12100994" cy="6866552"/>
            <a:chOff x="-11372733" y="3556"/>
            <a:chExt cx="12100994" cy="6866552"/>
          </a:xfrm>
          <a:solidFill>
            <a:srgbClr val="005353"/>
          </a:solidFill>
        </p:grpSpPr>
        <p:sp>
          <p:nvSpPr>
            <p:cNvPr id="60" name="Rectangle 59"/>
            <p:cNvSpPr/>
            <p:nvPr/>
          </p:nvSpPr>
          <p:spPr>
            <a:xfrm>
              <a:off x="-11372733" y="12108"/>
              <a:ext cx="11512296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Round Same Side Corner Rectangle 60"/>
            <p:cNvSpPr/>
            <p:nvPr/>
          </p:nvSpPr>
          <p:spPr>
            <a:xfrm rot="5400000">
              <a:off x="66293" y="76823"/>
              <a:ext cx="735235" cy="588701"/>
            </a:xfrm>
            <a:prstGeom prst="round2Same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28" name="Picture 2" descr="D:\Users\chakhnashvili-gi\Desktop\icmia logo 2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6516" y="3271482"/>
            <a:ext cx="1695027" cy="137038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0768404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2.59259E-6 L 0.6043 -0.00093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221" y="-4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14" presetClass="entr" presetSubtype="1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7522</TotalTime>
  <Words>539</Words>
  <Application>Microsoft Office PowerPoint</Application>
  <PresentationFormat>Widescreen</PresentationFormat>
  <Paragraphs>323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7" baseType="lpstr">
      <vt:lpstr>Arial</vt:lpstr>
      <vt:lpstr>Calbribody</vt:lpstr>
      <vt:lpstr>Calibri</vt:lpstr>
      <vt:lpstr>Calibri (Body)</vt:lpstr>
      <vt:lpstr>Calibri Light</vt:lpstr>
      <vt:lpstr>LiteratMT_n</vt:lpstr>
      <vt:lpstr>siflaen (Body)</vt:lpstr>
      <vt:lpstr>Sylfaen</vt:lpstr>
      <vt:lpstr>Sylfaen (Body)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maia davitaia</dc:creator>
  <cp:lastModifiedBy>medea mebonia</cp:lastModifiedBy>
  <cp:revision>1031</cp:revision>
  <cp:lastPrinted>2019-03-05T08:38:46Z</cp:lastPrinted>
  <dcterms:created xsi:type="dcterms:W3CDTF">2018-09-25T11:47:39Z</dcterms:created>
  <dcterms:modified xsi:type="dcterms:W3CDTF">2024-01-24T12:38:02Z</dcterms:modified>
</cp:coreProperties>
</file>