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7" r:id="rId2"/>
    <p:sldId id="278" r:id="rId3"/>
    <p:sldId id="279" r:id="rId4"/>
    <p:sldId id="259" r:id="rId5"/>
    <p:sldId id="267" r:id="rId6"/>
    <p:sldId id="271" r:id="rId7"/>
    <p:sldId id="272" r:id="rId8"/>
    <p:sldId id="261" r:id="rId9"/>
  </p:sldIdLst>
  <p:sldSz cx="12192000" cy="6858000"/>
  <p:notesSz cx="6761163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9" autoAdjust="0"/>
    <p:restoredTop sz="91628" autoAdjust="0"/>
  </p:normalViewPr>
  <p:slideViewPr>
    <p:cSldViewPr snapToGrid="0">
      <p:cViewPr varScale="1">
        <p:scale>
          <a:sx n="106" d="100"/>
          <a:sy n="106" d="100"/>
        </p:scale>
        <p:origin x="10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133660179270045E-2"/>
          <c:y val="0.15515185593690753"/>
          <c:w val="0.91075922242886209"/>
          <c:h val="0.59707129855557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სსკ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>
                  <a:lumMod val="50000"/>
                </a:schemeClr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  <c:pt idx="0">
                  <c:v>2670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59-489F-9E71-700C95881C0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ასკ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  <c:pt idx="0">
                  <c:v>1332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59-489F-9E71-700C95881C0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მიგრანტი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59-489F-9E71-700C95881C0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სსსკ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solidFill>
                <a:schemeClr val="accent1"/>
              </a:solidFill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>
              <a:contourClr>
                <a:schemeClr val="accent1"/>
              </a:contourClr>
            </a:sp3d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Sheet1!$E$2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4F-4AE8-9159-DA68727364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660544"/>
        <c:axId val="77664640"/>
        <c:axId val="0"/>
      </c:bar3DChart>
      <c:catAx>
        <c:axId val="7766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4640"/>
        <c:crosses val="autoZero"/>
        <c:auto val="1"/>
        <c:lblAlgn val="ctr"/>
        <c:lblOffset val="100"/>
        <c:noMultiLvlLbl val="0"/>
      </c:catAx>
      <c:valAx>
        <c:axId val="77664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6605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494922534608472E-2"/>
          <c:y val="0.1554888888888889"/>
          <c:w val="0.88868067050334443"/>
          <c:h val="0.588251443569553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სქესი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მდედრობითი</c:v>
                </c:pt>
                <c:pt idx="1">
                  <c:v>მამრობითი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86</c:v>
                </c:pt>
                <c:pt idx="1">
                  <c:v>3933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A8-4B62-B7A3-64E760879AA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2413312"/>
        <c:axId val="22416000"/>
        <c:axId val="0"/>
      </c:bar3DChart>
      <c:catAx>
        <c:axId val="2241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6000"/>
        <c:crosses val="autoZero"/>
        <c:auto val="1"/>
        <c:lblAlgn val="ctr"/>
        <c:lblOffset val="100"/>
        <c:noMultiLvlLbl val="0"/>
      </c:catAx>
      <c:valAx>
        <c:axId val="22416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41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163017052538615E-2"/>
          <c:y val="0.23053578071268943"/>
          <c:w val="0.90483470772546792"/>
          <c:h val="0.513181723312481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ასაკის დიაპაზონი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&lt;18</c:v>
                </c:pt>
                <c:pt idx="1">
                  <c:v>18-24</c:v>
                </c:pt>
                <c:pt idx="2">
                  <c:v>25-44</c:v>
                </c:pt>
                <c:pt idx="3">
                  <c:v>&gt;44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50</c:v>
                </c:pt>
                <c:pt idx="1">
                  <c:v>519</c:v>
                </c:pt>
                <c:pt idx="2">
                  <c:v>2466</c:v>
                </c:pt>
                <c:pt idx="3">
                  <c:v>984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8-4117-85A6-6CC4002A191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160320"/>
        <c:axId val="23164800"/>
        <c:axId val="0"/>
      </c:bar3DChart>
      <c:catAx>
        <c:axId val="2316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4800"/>
        <c:crosses val="autoZero"/>
        <c:auto val="1"/>
        <c:lblAlgn val="ctr"/>
        <c:lblOffset val="100"/>
        <c:noMultiLvlLbl val="0"/>
      </c:catAx>
      <c:valAx>
        <c:axId val="2316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60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7603988954492553"/>
          <c:y val="1.33333333333333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17413688270837E-2"/>
          <c:y val="0.1407338747734001"/>
          <c:w val="0.93378480060195634"/>
          <c:h val="0.6318713301552875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მოქალაქეობა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საქართველოს მოქალაქე</c:v>
                </c:pt>
                <c:pt idx="1">
                  <c:v>უცხო ქვეყნის მოქალაქე</c:v>
                </c:pt>
                <c:pt idx="2">
                  <c:v>მოქალაქეობის არმქონე პირი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3675</c:v>
                </c:pt>
                <c:pt idx="1">
                  <c:v>344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35-4EE7-BE12-72087A016D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075840"/>
        <c:axId val="23078784"/>
        <c:axId val="0"/>
      </c:bar3DChart>
      <c:catAx>
        <c:axId val="23075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8784"/>
        <c:crosses val="autoZero"/>
        <c:auto val="1"/>
        <c:lblAlgn val="ctr"/>
        <c:lblOffset val="100"/>
        <c:noMultiLvlLbl val="0"/>
      </c:catAx>
      <c:valAx>
        <c:axId val="23078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075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1624750301358912E-2"/>
          <c:y val="2.8122969103636562E-2"/>
          <c:w val="0.96056869915375687"/>
          <c:h val="0.79197780050097644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114300" dist="19050" dir="5400000" sx="105000" sy="105000" algn="ctr" rotWithShape="0">
                <a:srgbClr val="000000">
                  <a:alpha val="56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საქართველოდან  გაძევების მიზნით უცხოელის დაკავების და დროებითი განთავსების ცენტრში მოთავსების მიზნით დაკავებული პირები  64-ე მუხლი 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88"/>
        <c:gapDepth val="490"/>
        <c:shape val="box"/>
        <c:axId val="22613376"/>
        <c:axId val="22619648"/>
        <c:axId val="24561856"/>
      </c:bar3DChart>
      <c:catAx>
        <c:axId val="2261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9648"/>
        <c:crosses val="autoZero"/>
        <c:auto val="1"/>
        <c:lblAlgn val="ctr"/>
        <c:lblOffset val="100"/>
        <c:noMultiLvlLbl val="0"/>
      </c:catAx>
      <c:valAx>
        <c:axId val="22619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13376"/>
        <c:crosses val="autoZero"/>
        <c:crossBetween val="between"/>
      </c:valAx>
      <c:serAx>
        <c:axId val="24561856"/>
        <c:scaling>
          <c:orientation val="minMax"/>
        </c:scaling>
        <c:delete val="1"/>
        <c:axPos val="b"/>
        <c:majorTickMark val="out"/>
        <c:minorTickMark val="none"/>
        <c:tickLblPos val="nextTo"/>
        <c:crossAx val="22619648"/>
        <c:crosses val="autoZero"/>
      </c:ser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5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53824649939049E-2"/>
          <c:y val="1.8913971934106162E-2"/>
          <c:w val="0.96056869915375687"/>
          <c:h val="0.822197414524993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საქართველოს სისხლის სამართლის საპროცესო კოდექსის 171-ე მუხლის საფუძველზე დაკავებული ძებნილები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7-4DC1-A850-D6CAE518F57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72"/>
        <c:gapDepth val="498"/>
        <c:shape val="box"/>
        <c:axId val="22658432"/>
        <c:axId val="22784256"/>
        <c:axId val="0"/>
      </c:bar3DChart>
      <c:catAx>
        <c:axId val="226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84256"/>
        <c:crosses val="autoZero"/>
        <c:auto val="1"/>
        <c:lblAlgn val="ctr"/>
        <c:lblOffset val="100"/>
        <c:noMultiLvlLbl val="0"/>
      </c:catAx>
      <c:valAx>
        <c:axId val="22784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3002023028795659E-2"/>
          <c:y val="2.1233194101335527E-2"/>
          <c:w val="0.96056869915375687"/>
          <c:h val="0.7919778005009764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166-173</c:v>
                </c:pt>
                <c:pt idx="1">
                  <c:v>173</c:v>
                </c:pt>
                <c:pt idx="2">
                  <c:v>116</c:v>
                </c:pt>
                <c:pt idx="3">
                  <c:v>166</c:v>
                </c:pt>
                <c:pt idx="4">
                  <c:v>116-173</c:v>
                </c:pt>
                <c:pt idx="5">
                  <c:v>116-166-173</c:v>
                </c:pt>
                <c:pt idx="6">
                  <c:v>166-173-181¹</c:v>
                </c:pt>
                <c:pt idx="7">
                  <c:v>166-167</c:v>
                </c:pt>
                <c:pt idx="8">
                  <c:v>121</c:v>
                </c:pt>
                <c:pt idx="9">
                  <c:v>123</c:v>
                </c:pt>
                <c:pt idx="10">
                  <c:v>173-174¹⁵</c:v>
                </c:pt>
                <c:pt idx="11">
                  <c:v>173-45¹</c:v>
                </c:pt>
                <c:pt idx="12">
                  <c:v>173-45</c:v>
                </c:pt>
                <c:pt idx="13">
                  <c:v>166-166¹-173</c:v>
                </c:pt>
                <c:pt idx="14">
                  <c:v>45</c:v>
                </c:pt>
                <c:pt idx="15">
                  <c:v>სულ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454</c:v>
                </c:pt>
                <c:pt idx="1">
                  <c:v>402</c:v>
                </c:pt>
                <c:pt idx="2">
                  <c:v>387</c:v>
                </c:pt>
                <c:pt idx="3">
                  <c:v>65</c:v>
                </c:pt>
                <c:pt idx="4">
                  <c:v>5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6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1332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6488832"/>
        <c:axId val="26491520"/>
        <c:axId val="0"/>
      </c:bar3DChart>
      <c:catAx>
        <c:axId val="26488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91520"/>
        <c:crosses val="autoZero"/>
        <c:auto val="1"/>
        <c:lblAlgn val="ctr"/>
        <c:lblOffset val="100"/>
        <c:noMultiLvlLbl val="0"/>
      </c:catAx>
      <c:valAx>
        <c:axId val="2649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488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8519749180463977E-2"/>
          <c:y val="1.4659563423935758E-2"/>
          <c:w val="0.91088271236903795"/>
          <c:h val="0.463465730382796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დაზიანებები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0F50-482D-B8CA-4D8BF2EDD93A}"/>
              </c:ext>
            </c:extLst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5249-40A9-A8EC-9DABE4A6913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 - არ განმარტა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დაკავების შემდეგ</c:v>
                </c:pt>
                <c:pt idx="9">
                  <c:v> დაკავებისას - არ განმარტა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დაზიანების წარმომავლობა  არ განმარტა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2536</c:v>
                </c:pt>
                <c:pt idx="1">
                  <c:v>2365</c:v>
                </c:pt>
                <c:pt idx="2">
                  <c:v>43</c:v>
                </c:pt>
                <c:pt idx="3">
                  <c:v>21</c:v>
                </c:pt>
                <c:pt idx="4">
                  <c:v>46</c:v>
                </c:pt>
                <c:pt idx="5">
                  <c:v>18</c:v>
                </c:pt>
                <c:pt idx="6">
                  <c:v>2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4</c:v>
                </c:pt>
                <c:pt idx="11">
                  <c:v>1</c:v>
                </c:pt>
                <c:pt idx="12">
                  <c:v>26</c:v>
                </c:pt>
                <c:pt idx="13">
                  <c:v>91</c:v>
                </c:pt>
                <c:pt idx="14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03-42A6-91E9-46D9C7E3EE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 - არ განმარტა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დაკავების შემდეგ</c:v>
                </c:pt>
                <c:pt idx="9">
                  <c:v> დაკავებისას - არ განმარტა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დაზიანების წარმომავლობა  არ განმარტა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4-7A5E-4622-A85F-A952D44FAAB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 - არ განმარტა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დაკავების შემდეგ</c:v>
                </c:pt>
                <c:pt idx="9">
                  <c:v> დაკავებისას - არ განმარტა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დაზიანების წარმომავლობა  არ განმარტა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5-7A5E-4622-A85F-A952D44FAA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3104896"/>
        <c:axId val="23132416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 - არ განმარტა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დაკავების შემდეგ</c:v>
                </c:pt>
                <c:pt idx="9">
                  <c:v> დაკავებისას - არ განმარტა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დაზიანების წარმომავლობა  არ განმარტა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A5E-4622-A85F-A952D44FAAB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ln w="34925" cap="rnd">
              <a:solidFill>
                <a:schemeClr val="accent5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სულ</c:v>
                </c:pt>
                <c:pt idx="1">
                  <c:v>დაკავებამდე</c:v>
                </c:pt>
                <c:pt idx="2">
                  <c:v>დაკავებისას</c:v>
                </c:pt>
                <c:pt idx="3">
                  <c:v>დაკავებამდე - არ განმარტა</c:v>
                </c:pt>
                <c:pt idx="4">
                  <c:v>დაკავებამდე - დაკავებისას</c:v>
                </c:pt>
                <c:pt idx="5">
                  <c:v>დაკავებამდე - დაკავების შემდეგ</c:v>
                </c:pt>
                <c:pt idx="6">
                  <c:v>დაკავებისას - დაკავების შემდეგ</c:v>
                </c:pt>
                <c:pt idx="7">
                  <c:v>დაკავებამდე - დაკავებისას - დაკავების შემდეგ</c:v>
                </c:pt>
                <c:pt idx="8">
                  <c:v>დაკავების შემდეგ</c:v>
                </c:pt>
                <c:pt idx="9">
                  <c:v> დაკავებისას - არ განმარტა</c:v>
                </c:pt>
                <c:pt idx="10">
                  <c:v>დაკავებამდე-დაკავებისას-არ განმარტა</c:v>
                </c:pt>
                <c:pt idx="11">
                  <c:v>დაკავებისას-დაკავების შემდეგ-არ განმარტა</c:v>
                </c:pt>
                <c:pt idx="12">
                  <c:v>დაზიანების წარმომავლობა  არ განმარტა</c:v>
                </c:pt>
                <c:pt idx="13">
                  <c:v>პრეტენზია პოლიციის თანამშრომლის მიმართ</c:v>
                </c:pt>
                <c:pt idx="14">
                  <c:v>მათ შორის, ფიზიკურ შეურაცხყოფაზე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A5E-4622-A85F-A952D44FAA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04896"/>
        <c:axId val="23132416"/>
      </c:lineChart>
      <c:catAx>
        <c:axId val="2310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32416"/>
        <c:crosses val="autoZero"/>
        <c:auto val="1"/>
        <c:lblAlgn val="ctr"/>
        <c:lblOffset val="100"/>
        <c:noMultiLvlLbl val="0"/>
      </c:catAx>
      <c:valAx>
        <c:axId val="2313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10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645939754966888E-2"/>
          <c:y val="5.0897928697189898E-2"/>
          <c:w val="0.94985323612467776"/>
          <c:h val="0.8033873138070742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გადაყვანილი პირები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496</c:v>
                </c:pt>
                <c:pt idx="1">
                  <c:v>18</c:v>
                </c:pt>
                <c:pt idx="2">
                  <c:v>10</c:v>
                </c:pt>
                <c:pt idx="3">
                  <c:v>22</c:v>
                </c:pt>
                <c:pt idx="4">
                  <c:v>6</c:v>
                </c:pt>
                <c:pt idx="5">
                  <c:v>187</c:v>
                </c:pt>
                <c:pt idx="6">
                  <c:v>5</c:v>
                </c:pt>
                <c:pt idx="7">
                  <c:v>28</c:v>
                </c:pt>
                <c:pt idx="8">
                  <c:v>5</c:v>
                </c:pt>
                <c:pt idx="9">
                  <c:v>0</c:v>
                </c:pt>
                <c:pt idx="10">
                  <c:v>183</c:v>
                </c:pt>
                <c:pt idx="11">
                  <c:v>0</c:v>
                </c:pt>
                <c:pt idx="12">
                  <c:v>13</c:v>
                </c:pt>
                <c:pt idx="13">
                  <c:v>2</c:v>
                </c:pt>
                <c:pt idx="14">
                  <c:v>0</c:v>
                </c:pt>
                <c:pt idx="1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54-4DE6-A3F6-99F46CD6ED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Sheet1!$C$2:$C$17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0-EEC3-41B2-8B72-A4C30F7269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Sheet1!$D$2:$D$17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1-EEC3-41B2-8B72-A4C30F72699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Column3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Sheet1!$E$2:$E$17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2-EEC3-41B2-8B72-A4C30F72699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Column4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Sheet1!$A$2:$A$17</c:f>
              <c:strCache>
                <c:ptCount val="16"/>
                <c:pt idx="0">
                  <c:v>სულ </c:v>
                </c:pt>
                <c:pt idx="1">
                  <c:v>1 დღე</c:v>
                </c:pt>
                <c:pt idx="2">
                  <c:v>2 დღე</c:v>
                </c:pt>
                <c:pt idx="3">
                  <c:v>3 დღე</c:v>
                </c:pt>
                <c:pt idx="4">
                  <c:v>4 დღე</c:v>
                </c:pt>
                <c:pt idx="5">
                  <c:v>5 დღე</c:v>
                </c:pt>
                <c:pt idx="6">
                  <c:v>6 დღე</c:v>
                </c:pt>
                <c:pt idx="7">
                  <c:v>7 დღე</c:v>
                </c:pt>
                <c:pt idx="8">
                  <c:v>8 დღე</c:v>
                </c:pt>
                <c:pt idx="9">
                  <c:v>9 დღე</c:v>
                </c:pt>
                <c:pt idx="10">
                  <c:v>10 დღე</c:v>
                </c:pt>
                <c:pt idx="11">
                  <c:v>11 დღე</c:v>
                </c:pt>
                <c:pt idx="12">
                  <c:v>12 დღე</c:v>
                </c:pt>
                <c:pt idx="13">
                  <c:v>13 დღე</c:v>
                </c:pt>
                <c:pt idx="14">
                  <c:v>14 დღე</c:v>
                </c:pt>
                <c:pt idx="15">
                  <c:v>15 დღე</c:v>
                </c:pt>
              </c:strCache>
            </c:strRef>
          </c:cat>
          <c:val>
            <c:numRef>
              <c:f>Sheet1!$F$2:$F$17</c:f>
              <c:numCache>
                <c:formatCode>General</c:formatCode>
                <c:ptCount val="16"/>
              </c:numCache>
            </c:numRef>
          </c:val>
          <c:extLst>
            <c:ext xmlns:c16="http://schemas.microsoft.com/office/drawing/2014/chart" uri="{C3380CC4-5D6E-409C-BE32-E72D297353CC}">
              <c16:uniqueId val="{00000003-EEC3-41B2-8B72-A4C30F72699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5104"/>
        <c:axId val="23603072"/>
        <c:axId val="0"/>
      </c:bar3DChart>
      <c:catAx>
        <c:axId val="2321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3072"/>
        <c:crosses val="autoZero"/>
        <c:auto val="1"/>
        <c:lblAlgn val="ctr"/>
        <c:lblOffset val="100"/>
        <c:noMultiLvlLbl val="0"/>
      </c:catAx>
      <c:valAx>
        <c:axId val="23603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215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582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5826"/>
          </a:xfrm>
          <a:prstGeom prst="rect">
            <a:avLst/>
          </a:prstGeom>
        </p:spPr>
        <p:txBody>
          <a:bodyPr vert="horz" lIns="93039" tIns="46520" rIns="93039" bIns="46520" rtlCol="0"/>
          <a:lstStyle>
            <a:lvl1pPr algn="r">
              <a:defRPr sz="1200"/>
            </a:lvl1pPr>
          </a:lstStyle>
          <a:p>
            <a:fld id="{1E5612CB-532A-44D7-8AF3-D43F4CF95EF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9" tIns="46520" rIns="93039" bIns="465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55802"/>
            <a:ext cx="5408930" cy="3891112"/>
          </a:xfrm>
          <a:prstGeom prst="rect">
            <a:avLst/>
          </a:prstGeom>
        </p:spPr>
        <p:txBody>
          <a:bodyPr vert="horz" lIns="93039" tIns="46520" rIns="93039" bIns="465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86367"/>
            <a:ext cx="2929837" cy="49582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2" y="9386367"/>
            <a:ext cx="2929837" cy="495825"/>
          </a:xfrm>
          <a:prstGeom prst="rect">
            <a:avLst/>
          </a:prstGeom>
        </p:spPr>
        <p:txBody>
          <a:bodyPr vert="horz" lIns="93039" tIns="46520" rIns="93039" bIns="46520" rtlCol="0" anchor="b"/>
          <a:lstStyle>
            <a:lvl1pPr algn="r">
              <a:defRPr sz="1200"/>
            </a:lvl1pPr>
          </a:lstStyle>
          <a:p>
            <a:fld id="{34272B40-B300-4817-BB89-7DBA758ED2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5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557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154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72B40-B300-4817-BB89-7DBA758ED23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97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0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726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1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54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4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1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7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2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7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bg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418CF-77DD-44DB-9CC2-7D337AD39A52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C3B5F-5F78-49D3-B345-DD251F106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479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5" Type="http://schemas.openxmlformats.org/officeDocument/2006/relationships/chart" Target="../charts/char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4184" y="223838"/>
            <a:ext cx="10515600" cy="733913"/>
          </a:xfrm>
        </p:spPr>
        <p:txBody>
          <a:bodyPr>
            <a:normAutofit/>
          </a:bodyPr>
          <a:lstStyle/>
          <a:p>
            <a:pPr algn="ctr"/>
            <a:r>
              <a:rPr lang="ka-GE" sz="2000" b="1" dirty="0" smtClean="0"/>
              <a:t>202</a:t>
            </a:r>
            <a:r>
              <a:rPr lang="en-US" sz="2000" b="1" dirty="0" smtClean="0"/>
              <a:t>4</a:t>
            </a:r>
            <a:r>
              <a:rPr lang="ka-GE" sz="2000" b="1" dirty="0" smtClean="0"/>
              <a:t> წლის </a:t>
            </a:r>
            <a:r>
              <a:rPr lang="en-US" sz="2000" b="1" dirty="0" smtClean="0"/>
              <a:t>I </a:t>
            </a:r>
            <a:r>
              <a:rPr lang="ka-GE" sz="2000" b="1" dirty="0" smtClean="0"/>
              <a:t>კვარტალში </a:t>
            </a:r>
            <a:r>
              <a:rPr lang="ka-GE" sz="2000" b="1" dirty="0"/>
              <a:t>იზოლატორებში </a:t>
            </a:r>
            <a:r>
              <a:rPr lang="ka-GE" sz="2000" b="1" dirty="0" smtClean="0"/>
              <a:t>სულ მოთავსებულია </a:t>
            </a:r>
            <a:r>
              <a:rPr lang="ka-GE" sz="2000" b="1" dirty="0"/>
              <a:t>- </a:t>
            </a:r>
            <a:r>
              <a:rPr lang="en-US" sz="2000" b="1" dirty="0" smtClean="0"/>
              <a:t>4019</a:t>
            </a:r>
            <a:r>
              <a:rPr lang="ka-GE" sz="2000" b="1" dirty="0" smtClean="0"/>
              <a:t> პირი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ka-GE" sz="2000" b="1" dirty="0" smtClean="0"/>
              <a:t>სსკ -</a:t>
            </a:r>
            <a:r>
              <a:rPr lang="en-US" sz="2000" b="1" dirty="0" smtClean="0"/>
              <a:t>267</a:t>
            </a:r>
            <a:r>
              <a:rPr lang="ka-GE" sz="2000" b="1" dirty="0"/>
              <a:t>0</a:t>
            </a:r>
            <a:r>
              <a:rPr lang="ka-GE" sz="2000" b="1" dirty="0" smtClean="0"/>
              <a:t> ;      ასკ -</a:t>
            </a:r>
            <a:r>
              <a:rPr lang="en-US" sz="2000" b="1" dirty="0" smtClean="0"/>
              <a:t>1332</a:t>
            </a:r>
            <a:r>
              <a:rPr lang="ka-GE" sz="2000" b="1" dirty="0" smtClean="0"/>
              <a:t> ;      მიგრანტი - </a:t>
            </a:r>
            <a:r>
              <a:rPr lang="en-US" sz="2000" b="1" dirty="0" smtClean="0"/>
              <a:t>16</a:t>
            </a:r>
            <a:r>
              <a:rPr lang="ka-GE" sz="2000" b="1" dirty="0" smtClean="0"/>
              <a:t>;       სსსკ </a:t>
            </a:r>
            <a:r>
              <a:rPr lang="ka-GE" sz="2000" b="1" dirty="0"/>
              <a:t>- </a:t>
            </a:r>
            <a:r>
              <a:rPr lang="en-US" sz="2000" b="1" dirty="0" smtClean="0"/>
              <a:t>1</a:t>
            </a:r>
            <a:r>
              <a:rPr lang="ka-GE" sz="2000" b="1" dirty="0" smtClean="0"/>
              <a:t>;</a:t>
            </a:r>
            <a:endParaRPr lang="en-US" sz="20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423893"/>
              </p:ext>
            </p:extLst>
          </p:nvPr>
        </p:nvGraphicFramePr>
        <p:xfrm>
          <a:off x="76200" y="1174623"/>
          <a:ext cx="12115800" cy="5548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49470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47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dirty="0" smtClean="0"/>
              <a:t>   </a:t>
            </a:r>
            <a:r>
              <a:rPr lang="ka-GE" sz="1200" dirty="0" smtClean="0"/>
              <a:t>202</a:t>
            </a:r>
            <a:r>
              <a:rPr lang="en-US" sz="1200" dirty="0"/>
              <a:t>4</a:t>
            </a:r>
            <a:r>
              <a:rPr lang="en-US" sz="1200" dirty="0" smtClean="0"/>
              <a:t> </a:t>
            </a:r>
            <a:r>
              <a:rPr lang="ka-GE" sz="1200" dirty="0" smtClean="0"/>
              <a:t>წლის </a:t>
            </a:r>
            <a:r>
              <a:rPr lang="en-US" sz="1200" dirty="0" smtClean="0"/>
              <a:t>I </a:t>
            </a:r>
            <a:r>
              <a:rPr lang="ka-GE" sz="1200" dirty="0" smtClean="0"/>
              <a:t>კვარტალში</a:t>
            </a:r>
            <a:r>
              <a:rPr lang="en-US" sz="1200" dirty="0" smtClean="0"/>
              <a:t>  </a:t>
            </a:r>
            <a:r>
              <a:rPr lang="ka-GE" sz="1200" dirty="0" smtClean="0"/>
              <a:t>საქართველოს </a:t>
            </a:r>
            <a:r>
              <a:rPr lang="ka-GE" sz="12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96471" y="386814"/>
          <a:ext cx="2980585" cy="6457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88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108-236-19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109-147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11¹-109-19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11¹-117-126¹-151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11¹-126¹-137-151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11¹-126¹-150-151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753319" y="390806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11¹-126¹-151-178-381¹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11¹-126¹-381¹-151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11¹-126-151¹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11¹-137-25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11¹-138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11¹-150¹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11¹-151-187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11¹-151-265-273¹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11¹-151-381¹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11¹-19-109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11¹-381-151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115-126-150-151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120-1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</a:t>
                      </a:r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120-236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27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"/>
            <a:ext cx="12192000" cy="367552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200" dirty="0" smtClean="0"/>
              <a:t>   </a:t>
            </a:r>
            <a:r>
              <a:rPr lang="ka-GE" sz="1200" dirty="0" smtClean="0"/>
              <a:t>202</a:t>
            </a:r>
            <a:r>
              <a:rPr lang="en-US" sz="1200" dirty="0"/>
              <a:t>4</a:t>
            </a:r>
            <a:r>
              <a:rPr lang="en-US" sz="1200" dirty="0" smtClean="0"/>
              <a:t> </a:t>
            </a:r>
            <a:r>
              <a:rPr lang="ka-GE" sz="1200" dirty="0" smtClean="0"/>
              <a:t>წლის </a:t>
            </a:r>
            <a:r>
              <a:rPr lang="en-US" sz="1200" dirty="0" smtClean="0"/>
              <a:t>I </a:t>
            </a:r>
            <a:r>
              <a:rPr lang="ka-GE" sz="1200" dirty="0" smtClean="0"/>
              <a:t>კვარტალში</a:t>
            </a:r>
            <a:r>
              <a:rPr lang="en-US" sz="1200" dirty="0" smtClean="0"/>
              <a:t>  </a:t>
            </a:r>
            <a:r>
              <a:rPr lang="ka-GE" sz="1200" dirty="0" smtClean="0"/>
              <a:t>საქართველოს </a:t>
            </a:r>
            <a:r>
              <a:rPr lang="ka-GE" sz="1200" dirty="0"/>
              <a:t>სისხლის სამართლის კოდექსის შესაბამისი მუხლებით იზოლატორებში მოთავსებულ პირთა რაოდენობა</a:t>
            </a:r>
            <a:endParaRPr lang="en-US" sz="1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96471" y="386814"/>
          <a:ext cx="2980585" cy="6466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6534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14051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57509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5773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126-118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5430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126¹-381¹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46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126-150-151¹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153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2101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5416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126-151-236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128-276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139-157¹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143-181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151-151¹-187-381¹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97703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151-185-187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151-187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151-381¹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1994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177-188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01372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17514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177-353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21946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178-126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178-239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19100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8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pic>
        <p:nvPicPr>
          <p:cNvPr id="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254383" y="-73771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3"/>
          <p:cNvGraphicFramePr>
            <a:graphicFrameLocks/>
          </p:cNvGraphicFramePr>
          <p:nvPr>
            <p:extLst/>
          </p:nvPr>
        </p:nvGraphicFramePr>
        <p:xfrm>
          <a:off x="4816827" y="380056"/>
          <a:ext cx="2928141" cy="6477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081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80060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24701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180-333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181-223¹-223²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19-109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19-151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19-177-236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19-178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</a:t>
                      </a: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19-180-362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19-214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192-194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19-260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19-344-362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19-378¹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221-362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223⁴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236-151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236-259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479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236-344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25-181-223³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25-181-223⁴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25-200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260-262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260-265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/>
          </p:nvPr>
        </p:nvGraphicFramePr>
        <p:xfrm>
          <a:off x="8753319" y="390806"/>
          <a:ext cx="2960145" cy="6479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0377">
                  <a:extLst>
                    <a:ext uri="{9D8B030D-6E8A-4147-A177-3AD203B41FA5}">
                      <a16:colId xmlns:a16="http://schemas.microsoft.com/office/drawing/2014/main" val="782446671"/>
                    </a:ext>
                  </a:extLst>
                </a:gridCol>
                <a:gridCol w="429768">
                  <a:extLst>
                    <a:ext uri="{9D8B030D-6E8A-4147-A177-3AD203B41FA5}">
                      <a16:colId xmlns:a16="http://schemas.microsoft.com/office/drawing/2014/main" val="1540845760"/>
                    </a:ext>
                  </a:extLst>
                </a:gridCol>
              </a:tblGrid>
              <a:tr h="617647">
                <a:tc>
                  <a:txBody>
                    <a:bodyPr/>
                    <a:lstStyle/>
                    <a:p>
                      <a:pPr algn="ctr" fontAlgn="ctr"/>
                      <a:r>
                        <a:rPr lang="ka-G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მუხლი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რაოდენობა</a:t>
                      </a:r>
                    </a:p>
                  </a:txBody>
                  <a:tcPr marL="9525" marR="9525" marT="9525" marB="0" vert="vert270" anchor="ctr"/>
                </a:tc>
                <a:extLst>
                  <a:ext uri="{0D108BD9-81ED-4DB2-BD59-A6C34878D82A}">
                    <a16:rowId xmlns:a16="http://schemas.microsoft.com/office/drawing/2014/main" val="55991599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719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260-381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6567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261-263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05929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265-273¹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4434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99776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31080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322¹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58770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333-338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06225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344-24</a:t>
                      </a:r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6860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83893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353¹-366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6926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353-366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773834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362-194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07870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381¹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a-GE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8903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539551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35984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39820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00478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45533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79124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3962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09810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7491339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51167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34624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169825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130373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077758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58050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420602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563806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778824"/>
                  </a:ext>
                </a:extLst>
              </a:tr>
              <a:tr h="177645">
                <a:tc>
                  <a:txBody>
                    <a:bodyPr/>
                    <a:lstStyle/>
                    <a:p>
                      <a:pPr algn="ctr" rtl="0" fontAlgn="ctr"/>
                      <a:endParaRPr lang="ka-G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019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7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" y="146304"/>
            <a:ext cx="11668887" cy="680520"/>
          </a:xfrm>
        </p:spPr>
        <p:txBody>
          <a:bodyPr>
            <a:normAutofit/>
          </a:bodyPr>
          <a:lstStyle/>
          <a:p>
            <a:pPr algn="ctr"/>
            <a:r>
              <a:rPr lang="ka-GE" sz="1400" dirty="0" smtClean="0"/>
              <a:t>202</a:t>
            </a:r>
            <a:r>
              <a:rPr lang="en-US" sz="1400" dirty="0" smtClean="0"/>
              <a:t>4</a:t>
            </a:r>
            <a:r>
              <a:rPr lang="ka-GE" sz="1400" dirty="0" smtClean="0"/>
              <a:t> წლის </a:t>
            </a:r>
            <a:r>
              <a:rPr lang="en-US" sz="1400" dirty="0" smtClean="0"/>
              <a:t>I </a:t>
            </a:r>
            <a:r>
              <a:rPr lang="ka-GE" sz="1400" dirty="0" smtClean="0"/>
              <a:t>კვარტალში იზოლატორებში მოთავსებულ პირთა სქესი, ასაკის დიაპაზონი და </a:t>
            </a:r>
            <a:r>
              <a:rPr lang="ka-GE" sz="1400" dirty="0" smtClean="0"/>
              <a:t>მოქალაქეობა</a:t>
            </a:r>
            <a:endParaRPr lang="en-US" sz="1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27769081"/>
              </p:ext>
            </p:extLst>
          </p:nvPr>
        </p:nvGraphicFramePr>
        <p:xfrm>
          <a:off x="76202" y="970126"/>
          <a:ext cx="3203330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34214312"/>
              </p:ext>
            </p:extLst>
          </p:nvPr>
        </p:nvGraphicFramePr>
        <p:xfrm>
          <a:off x="3352801" y="970126"/>
          <a:ext cx="39565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43738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00025" y="6563919"/>
            <a:ext cx="11791950" cy="230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800" dirty="0" smtClean="0"/>
          </a:p>
        </p:txBody>
      </p:sp>
      <p:graphicFrame>
        <p:nvGraphicFramePr>
          <p:cNvPr id="8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9915981"/>
              </p:ext>
            </p:extLst>
          </p:nvPr>
        </p:nvGraphicFramePr>
        <p:xfrm>
          <a:off x="7397261" y="970126"/>
          <a:ext cx="4682637" cy="5681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11487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31885"/>
            <a:ext cx="11073385" cy="965395"/>
          </a:xfrm>
        </p:spPr>
        <p:txBody>
          <a:bodyPr>
            <a:noAutofit/>
          </a:bodyPr>
          <a:lstStyle/>
          <a:p>
            <a:pPr algn="ctr"/>
            <a:r>
              <a:rPr lang="ka-GE" sz="1400" dirty="0" smtClean="0"/>
              <a:t>202</a:t>
            </a:r>
            <a:r>
              <a:rPr lang="en-US" sz="1400" dirty="0" smtClean="0"/>
              <a:t>4</a:t>
            </a:r>
            <a:r>
              <a:rPr lang="ka-GE" sz="1400" dirty="0" smtClean="0"/>
              <a:t> </a:t>
            </a:r>
            <a:r>
              <a:rPr lang="ka-GE" sz="1400" dirty="0"/>
              <a:t>წლის </a:t>
            </a:r>
            <a:r>
              <a:rPr lang="en-US" sz="1400" dirty="0" smtClean="0"/>
              <a:t>I </a:t>
            </a:r>
            <a:r>
              <a:rPr lang="ka-GE" sz="1400" dirty="0"/>
              <a:t>კვარტალში უცხოელთა და მოქალაქეობის არმქონე პირთა სამართლებრივი მდგომარეობის შესახებ საქართველოს </a:t>
            </a:r>
            <a:r>
              <a:rPr lang="ka-GE" sz="1400" dirty="0" smtClean="0"/>
              <a:t>კანონის</a:t>
            </a:r>
            <a:r>
              <a:rPr lang="en-US" sz="1400" dirty="0" smtClean="0"/>
              <a:t> 64-</a:t>
            </a:r>
            <a:r>
              <a:rPr lang="ka-GE" sz="1400" dirty="0" smtClean="0"/>
              <a:t>ე მუხლისა </a:t>
            </a:r>
            <a:r>
              <a:rPr lang="ka-GE" sz="1400" dirty="0"/>
              <a:t>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</a:t>
            </a:r>
            <a:r>
              <a:rPr lang="ka-GE" sz="1400" dirty="0" smtClean="0"/>
              <a:t>რაოდენობა</a:t>
            </a:r>
            <a:endParaRPr lang="en-US" sz="14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5998083"/>
              </p:ext>
            </p:extLst>
          </p:nvPr>
        </p:nvGraphicFramePr>
        <p:xfrm>
          <a:off x="219456" y="1239716"/>
          <a:ext cx="5643462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829161"/>
              </p:ext>
            </p:extLst>
          </p:nvPr>
        </p:nvGraphicFramePr>
        <p:xfrm>
          <a:off x="5943600" y="1239716"/>
          <a:ext cx="6104794" cy="551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5377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304" y="131885"/>
            <a:ext cx="10030968" cy="949569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202</a:t>
            </a:r>
            <a:r>
              <a:rPr lang="en-US" sz="2000" dirty="0" smtClean="0"/>
              <a:t>4</a:t>
            </a:r>
            <a:r>
              <a:rPr lang="ka-GE" sz="2000" dirty="0" smtClean="0"/>
              <a:t> წლის </a:t>
            </a:r>
            <a:r>
              <a:rPr lang="en-US" sz="2000" dirty="0" smtClean="0"/>
              <a:t>I </a:t>
            </a:r>
            <a:r>
              <a:rPr lang="ka-GE" sz="2000" dirty="0" smtClean="0"/>
              <a:t>კვარტალში საქართველოს ადმინისტრაციულ სამართალდარღვევათა კოდექსის შესაბამისი მუხლებით იზოლატორებში </a:t>
            </a:r>
            <a:r>
              <a:rPr lang="ka-GE" sz="2000" dirty="0"/>
              <a:t>მოთავსებულ პირთა </a:t>
            </a:r>
            <a:r>
              <a:rPr lang="ka-GE" sz="2000" dirty="0" smtClean="0"/>
              <a:t>რაოდენობა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568337"/>
              </p:ext>
            </p:extLst>
          </p:nvPr>
        </p:nvGraphicFramePr>
        <p:xfrm>
          <a:off x="167052" y="1150083"/>
          <a:ext cx="11852031" cy="55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5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70340"/>
            <a:ext cx="11084168" cy="915906"/>
          </a:xfrm>
        </p:spPr>
        <p:txBody>
          <a:bodyPr>
            <a:normAutofit/>
          </a:bodyPr>
          <a:lstStyle/>
          <a:p>
            <a:pPr algn="ctr"/>
            <a:r>
              <a:rPr lang="ka-GE" sz="1600" b="1" dirty="0" smtClean="0"/>
              <a:t>202</a:t>
            </a:r>
            <a:r>
              <a:rPr lang="en-US" sz="1600" b="1" dirty="0" smtClean="0"/>
              <a:t>4</a:t>
            </a:r>
            <a:r>
              <a:rPr lang="ka-GE" sz="1600" b="1" dirty="0" smtClean="0"/>
              <a:t> წლის </a:t>
            </a:r>
            <a:r>
              <a:rPr lang="en-US" sz="1600" b="1" dirty="0" smtClean="0"/>
              <a:t>I </a:t>
            </a:r>
            <a:r>
              <a:rPr lang="ka-GE" sz="1600" b="1" dirty="0" smtClean="0"/>
              <a:t>კვარტალში სხეულზე არსებული დაზიანებებით და პრეტენზიით მოთავსებულ პირთა </a:t>
            </a:r>
            <a:r>
              <a:rPr lang="ka-GE" sz="1600" b="1" dirty="0" smtClean="0"/>
              <a:t>რაოდენობა</a:t>
            </a:r>
            <a:endParaRPr lang="en-US" sz="1600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18605"/>
              </p:ext>
            </p:extLst>
          </p:nvPr>
        </p:nvGraphicFramePr>
        <p:xfrm>
          <a:off x="-1" y="869577"/>
          <a:ext cx="12192001" cy="634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838200" y="6391836"/>
            <a:ext cx="10515600" cy="2779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ka-GE" sz="800" dirty="0"/>
              <a:t>* დაკავებამდე მიღებული დაზიანება - სხეულზე არსებული დაზიანება ან დაზიანების კვალი, რომელიც პიროვნებას თავისი </a:t>
            </a:r>
            <a:endParaRPr lang="en-US" sz="800" dirty="0" smtClean="0"/>
          </a:p>
          <a:p>
            <a:pPr algn="just"/>
            <a:r>
              <a:rPr lang="en-US" sz="800" dirty="0" smtClean="0"/>
              <a:t>   </a:t>
            </a:r>
            <a:r>
              <a:rPr lang="ka-GE" sz="800" dirty="0" smtClean="0"/>
              <a:t>გადმოცემით </a:t>
            </a:r>
            <a:r>
              <a:rPr lang="ka-GE" sz="800" dirty="0"/>
              <a:t>მიღებული აქვს დაკავებამდე, მათ შორის რამდენიმე წლით ადრე მიღებული დაზიანებები, პოსტოპერაციული ნაწიბურები და სხვა.</a:t>
            </a:r>
            <a:endParaRPr lang="en-US" sz="1200" b="1" dirty="0"/>
          </a:p>
        </p:txBody>
      </p:sp>
      <p:pic>
        <p:nvPicPr>
          <p:cNvPr id="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-70338" y="10359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378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31885"/>
            <a:ext cx="10512552" cy="949569"/>
          </a:xfrm>
        </p:spPr>
        <p:txBody>
          <a:bodyPr>
            <a:normAutofit/>
          </a:bodyPr>
          <a:lstStyle/>
          <a:p>
            <a:pPr algn="ctr"/>
            <a:r>
              <a:rPr lang="ka-GE" sz="2000" dirty="0" smtClean="0"/>
              <a:t>202</a:t>
            </a:r>
            <a:r>
              <a:rPr lang="en-US" sz="2000" dirty="0"/>
              <a:t>4</a:t>
            </a:r>
            <a:r>
              <a:rPr lang="ka-GE" sz="2000" dirty="0" smtClean="0"/>
              <a:t> წლის </a:t>
            </a:r>
            <a:r>
              <a:rPr lang="en-US" sz="2000" dirty="0" smtClean="0"/>
              <a:t>I </a:t>
            </a:r>
            <a:r>
              <a:rPr lang="ka-GE" sz="2000" dirty="0" smtClean="0"/>
              <a:t>კვარტალში ადმინისტრაციული წესით დაკავებულ პირთა რაოდენობა, შეფარდებული პატიმრობის დღეების </a:t>
            </a:r>
            <a:r>
              <a:rPr lang="ka-GE" sz="2000" dirty="0" smtClean="0"/>
              <a:t>მიხედვით</a:t>
            </a:r>
            <a:endParaRPr lang="en-US" sz="20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600689"/>
              </p:ext>
            </p:extLst>
          </p:nvPr>
        </p:nvGraphicFramePr>
        <p:xfrm>
          <a:off x="167052" y="1150083"/>
          <a:ext cx="11852031" cy="548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72" t="72223" r="32715" b="3333"/>
          <a:stretch>
            <a:fillRect/>
          </a:stretch>
        </p:blipFill>
        <p:spPr bwMode="auto">
          <a:xfrm>
            <a:off x="0" y="131885"/>
            <a:ext cx="1022838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84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4606</TotalTime>
  <Words>515</Words>
  <Application>Microsoft Office PowerPoint</Application>
  <PresentationFormat>Widescreen</PresentationFormat>
  <Paragraphs>387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Sylfaen</vt:lpstr>
      <vt:lpstr>Office Theme</vt:lpstr>
      <vt:lpstr>2024 წლის I კვარტალში იზოლატორებში სულ მოთავსებულია - 4019 პირი სსკ -2670 ;      ასკ -1332 ;      მიგრანტი - 16;       სსსკ - 1;</vt:lpstr>
      <vt:lpstr>   2024 წლის I კვარტალში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   2024 წლის I კვარტალში  საქართველოს სისხლის სამართლის კოდექსის შესაბამისი მუხლებით იზოლატორებში მოთავსებულ პირთა რაოდენობა</vt:lpstr>
      <vt:lpstr>2024 წლის I კვარტალში იზოლატორებში მოთავსებულ პირთა სქესი, ასაკის დიაპაზონი და მოქალაქეობა</vt:lpstr>
      <vt:lpstr>2024 წლის I კვარტალში უცხოელთა და მოქალაქეობის არმქონე პირთა სამართლებრივი მდგომარეობის შესახებ საქართველოს კანონის 64-ე მუხლისა და საქართველოს სისხლის სამართლის საპროცესო კოდექსის 171-ე მუხლის შესაბამისად დაკავებული ძებნილი პირების რაოდენობა</vt:lpstr>
      <vt:lpstr>2024 წლის I კვარტალში საქართველოს ადმინისტრაციულ სამართალდარღვევათა კოდექსის შესაბამისი მუხლებით იზოლატორებში მოთავსებულ პირთა რაოდენობა</vt:lpstr>
      <vt:lpstr>2024 წლის I კვარტალში სხეულზე არსებული დაზიანებებით და პრეტენზიით მოთავსებულ პირთა რაოდენობა</vt:lpstr>
      <vt:lpstr>2024 წლის I კვარტალში ადმინისტრაციული წესით დაკავებულ პირთა რაოდენობა, შეფარდებული პატიმრობის დღეების მიხედვით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giorgi gamezardashvili</dc:creator>
  <cp:lastModifiedBy>medea mebonia</cp:lastModifiedBy>
  <cp:revision>774</cp:revision>
  <cp:lastPrinted>2024-01-16T11:26:13Z</cp:lastPrinted>
  <dcterms:created xsi:type="dcterms:W3CDTF">2019-01-08T07:29:18Z</dcterms:created>
  <dcterms:modified xsi:type="dcterms:W3CDTF">2024-04-23T13:36:40Z</dcterms:modified>
</cp:coreProperties>
</file>