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9" r:id="rId2"/>
    <p:sldId id="260" r:id="rId3"/>
    <p:sldId id="268" r:id="rId4"/>
    <p:sldId id="270" r:id="rId5"/>
    <p:sldId id="266" r:id="rId6"/>
    <p:sldId id="269" r:id="rId7"/>
    <p:sldId id="267" r:id="rId8"/>
    <p:sldId id="265" r:id="rId9"/>
    <p:sldId id="264" r:id="rId10"/>
    <p:sldId id="263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747"/>
    <a:srgbClr val="37A9FF"/>
    <a:srgbClr val="2C70AE"/>
    <a:srgbClr val="FF8BC5"/>
    <a:srgbClr val="F3A671"/>
    <a:srgbClr val="565656"/>
    <a:srgbClr val="377AFF"/>
    <a:srgbClr val="73B248"/>
    <a:srgbClr val="669E40"/>
    <a:srgbClr val="FF0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6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6342428768531051E-2"/>
          <c:y val="2.1683714847198107E-2"/>
          <c:w val="0.92831587330760279"/>
          <c:h val="0.8454094124396227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c:spPr>
          <c:invertIfNegative val="0"/>
          <c:cat>
            <c:strRef>
              <c:f>Sheet1!$A$2:$A$20</c:f>
              <c:strCache>
                <c:ptCount val="19"/>
                <c:pt idx="0">
                  <c:v>სარფი</c:v>
                </c:pt>
                <c:pt idx="1">
                  <c:v>თბილისის აეროპორტი</c:v>
                </c:pt>
                <c:pt idx="2">
                  <c:v>ყაზბეგი</c:v>
                </c:pt>
                <c:pt idx="3">
                  <c:v>სადახლო</c:v>
                </c:pt>
                <c:pt idx="4">
                  <c:v>ქუთაისის აეროპორტი</c:v>
                </c:pt>
                <c:pt idx="5">
                  <c:v>ბათუმის აეროპორტი</c:v>
                </c:pt>
                <c:pt idx="6">
                  <c:v>ნინოწმინდა</c:v>
                </c:pt>
                <c:pt idx="7">
                  <c:v>წითელი ხიდი</c:v>
                </c:pt>
                <c:pt idx="8">
                  <c:v>გუგუთი</c:v>
                </c:pt>
                <c:pt idx="9">
                  <c:v>კარწახი</c:v>
                </c:pt>
                <c:pt idx="10">
                  <c:v>ცოდნა</c:v>
                </c:pt>
                <c:pt idx="11">
                  <c:v>ვალე</c:v>
                </c:pt>
                <c:pt idx="12">
                  <c:v>სადახლოს რკინიგზა</c:v>
                </c:pt>
                <c:pt idx="13">
                  <c:v>გარდაბნის რკინიგზა</c:v>
                </c:pt>
                <c:pt idx="14">
                  <c:v>ფოთის პორტი</c:v>
                </c:pt>
                <c:pt idx="15">
                  <c:v>ბათუმის პორტი</c:v>
                </c:pt>
                <c:pt idx="16">
                  <c:v>ყულევის პორტი</c:v>
                </c:pt>
                <c:pt idx="17">
                  <c:v>კარწახის რკინიგზა</c:v>
                </c:pt>
                <c:pt idx="18">
                  <c:v>ახკერპი</c:v>
                </c:pt>
              </c:strCache>
            </c:strRef>
          </c:cat>
          <c:val>
            <c:numRef>
              <c:f>Sheet1!$B$2:$B$20</c:f>
              <c:numCache>
                <c:formatCode>#,##0</c:formatCode>
                <c:ptCount val="19"/>
                <c:pt idx="0">
                  <c:v>915359</c:v>
                </c:pt>
                <c:pt idx="1">
                  <c:v>738553</c:v>
                </c:pt>
                <c:pt idx="2">
                  <c:v>621631</c:v>
                </c:pt>
                <c:pt idx="3">
                  <c:v>453999</c:v>
                </c:pt>
                <c:pt idx="4">
                  <c:v>276000</c:v>
                </c:pt>
                <c:pt idx="5">
                  <c:v>204916</c:v>
                </c:pt>
                <c:pt idx="6">
                  <c:v>136787</c:v>
                </c:pt>
                <c:pt idx="7">
                  <c:v>59408</c:v>
                </c:pt>
                <c:pt idx="8">
                  <c:v>39612</c:v>
                </c:pt>
                <c:pt idx="9">
                  <c:v>37112</c:v>
                </c:pt>
                <c:pt idx="10">
                  <c:v>31657</c:v>
                </c:pt>
                <c:pt idx="11">
                  <c:v>30844</c:v>
                </c:pt>
                <c:pt idx="12">
                  <c:v>15826</c:v>
                </c:pt>
                <c:pt idx="13">
                  <c:v>3994</c:v>
                </c:pt>
                <c:pt idx="14">
                  <c:v>3803</c:v>
                </c:pt>
                <c:pt idx="15">
                  <c:v>2678</c:v>
                </c:pt>
                <c:pt idx="16">
                  <c:v>904</c:v>
                </c:pt>
                <c:pt idx="17">
                  <c:v>119</c:v>
                </c:pt>
                <c:pt idx="18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B7-45C3-B29F-BF3B7F17022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c:spPr>
          <c:invertIfNegative val="0"/>
          <c:cat>
            <c:strRef>
              <c:f>Sheet1!$A$2:$A$20</c:f>
              <c:strCache>
                <c:ptCount val="19"/>
                <c:pt idx="0">
                  <c:v>სარფი</c:v>
                </c:pt>
                <c:pt idx="1">
                  <c:v>თბილისის აეროპორტი</c:v>
                </c:pt>
                <c:pt idx="2">
                  <c:v>ყაზბეგი</c:v>
                </c:pt>
                <c:pt idx="3">
                  <c:v>სადახლო</c:v>
                </c:pt>
                <c:pt idx="4">
                  <c:v>ქუთაისის აეროპორტი</c:v>
                </c:pt>
                <c:pt idx="5">
                  <c:v>ბათუმის აეროპორტი</c:v>
                </c:pt>
                <c:pt idx="6">
                  <c:v>ნინოწმინდა</c:v>
                </c:pt>
                <c:pt idx="7">
                  <c:v>წითელი ხიდი</c:v>
                </c:pt>
                <c:pt idx="8">
                  <c:v>გუგუთი</c:v>
                </c:pt>
                <c:pt idx="9">
                  <c:v>კარწახი</c:v>
                </c:pt>
                <c:pt idx="10">
                  <c:v>ცოდნა</c:v>
                </c:pt>
                <c:pt idx="11">
                  <c:v>ვალე</c:v>
                </c:pt>
                <c:pt idx="12">
                  <c:v>სადახლოს რკინიგზა</c:v>
                </c:pt>
                <c:pt idx="13">
                  <c:v>გარდაბნის რკინიგზა</c:v>
                </c:pt>
                <c:pt idx="14">
                  <c:v>ფოთის პორტი</c:v>
                </c:pt>
                <c:pt idx="15">
                  <c:v>ბათუმის პორტი</c:v>
                </c:pt>
                <c:pt idx="16">
                  <c:v>ყულევის პორტი</c:v>
                </c:pt>
                <c:pt idx="17">
                  <c:v>კარწახის რკინიგზა</c:v>
                </c:pt>
                <c:pt idx="18">
                  <c:v>ახკერპი</c:v>
                </c:pt>
              </c:strCache>
            </c:strRef>
          </c:cat>
          <c:val>
            <c:numRef>
              <c:f>Sheet1!$C$2:$C$20</c:f>
              <c:numCache>
                <c:formatCode>#,##0</c:formatCode>
                <c:ptCount val="19"/>
                <c:pt idx="0">
                  <c:v>893301</c:v>
                </c:pt>
                <c:pt idx="1">
                  <c:v>758457</c:v>
                </c:pt>
                <c:pt idx="2">
                  <c:v>646394</c:v>
                </c:pt>
                <c:pt idx="3">
                  <c:v>450884</c:v>
                </c:pt>
                <c:pt idx="4">
                  <c:v>276930</c:v>
                </c:pt>
                <c:pt idx="5">
                  <c:v>216716</c:v>
                </c:pt>
                <c:pt idx="6">
                  <c:v>135952</c:v>
                </c:pt>
                <c:pt idx="7">
                  <c:v>40858</c:v>
                </c:pt>
                <c:pt idx="8">
                  <c:v>39832</c:v>
                </c:pt>
                <c:pt idx="9">
                  <c:v>54344</c:v>
                </c:pt>
                <c:pt idx="10">
                  <c:v>18309</c:v>
                </c:pt>
                <c:pt idx="11">
                  <c:v>39920</c:v>
                </c:pt>
                <c:pt idx="12">
                  <c:v>16593</c:v>
                </c:pt>
                <c:pt idx="13">
                  <c:v>4023</c:v>
                </c:pt>
                <c:pt idx="14">
                  <c:v>3641</c:v>
                </c:pt>
                <c:pt idx="15">
                  <c:v>2739</c:v>
                </c:pt>
                <c:pt idx="16">
                  <c:v>856</c:v>
                </c:pt>
                <c:pt idx="17">
                  <c:v>116</c:v>
                </c:pt>
                <c:pt idx="18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B7-45C3-B29F-BF3B7F1702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712128"/>
        <c:axId val="23713664"/>
        <c:axId val="0"/>
      </c:bar3DChart>
      <c:catAx>
        <c:axId val="237121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3713664"/>
        <c:crosses val="autoZero"/>
        <c:auto val="1"/>
        <c:lblAlgn val="ctr"/>
        <c:lblOffset val="100"/>
        <c:noMultiLvlLbl val="0"/>
      </c:catAx>
      <c:valAx>
        <c:axId val="23713664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2371212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600" b="1">
          <a:latin typeface="Sylfaen (Headings)"/>
        </a:defRPr>
      </a:pPr>
      <a:endParaRPr lang="ka-GE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56565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40141</c:v>
                </c:pt>
                <c:pt idx="1">
                  <c:v>73571</c:v>
                </c:pt>
                <c:pt idx="2">
                  <c:v>125106</c:v>
                </c:pt>
                <c:pt idx="3">
                  <c:v>93438</c:v>
                </c:pt>
                <c:pt idx="4">
                  <c:v>60692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00-44A4-8B50-BBD5AE012B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F3A671"/>
            </a:solidFill>
          </c:spPr>
          <c:invertIfNegative val="0"/>
          <c:dLbls>
            <c:dLbl>
              <c:idx val="0"/>
              <c:layout>
                <c:manualLayout>
                  <c:x val="3.8216562426227766E-3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8F5-4A53-B165-46699E393C4D}"/>
                </c:ext>
              </c:extLst>
            </c:dLbl>
            <c:dLbl>
              <c:idx val="1"/>
              <c:layout>
                <c:manualLayout>
                  <c:x val="-3.8216562426228117E-3"/>
                  <c:y val="-1.5570932134848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A00-44A4-8B50-BBD5AE012B4B}"/>
                </c:ext>
              </c:extLst>
            </c:dLbl>
            <c:dLbl>
              <c:idx val="2"/>
              <c:layout>
                <c:manualLayout>
                  <c:x val="3.8216562426228117E-3"/>
                  <c:y val="-2.0761242846464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A00-44A4-8B50-BBD5AE012B4B}"/>
                </c:ext>
              </c:extLst>
            </c:dLbl>
            <c:dLbl>
              <c:idx val="3"/>
              <c:layout>
                <c:manualLayout>
                  <c:x val="3.8216562426228117E-3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A00-44A4-8B50-BBD5AE012B4B}"/>
                </c:ext>
              </c:extLst>
            </c:dLbl>
            <c:dLbl>
              <c:idx val="4"/>
              <c:layout>
                <c:manualLayout>
                  <c:x val="1.9108281213114058E-3"/>
                  <c:y val="-1.038062142323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A00-44A4-8B50-BBD5AE012B4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42037</c:v>
                </c:pt>
                <c:pt idx="1">
                  <c:v>71102</c:v>
                </c:pt>
                <c:pt idx="2">
                  <c:v>126579</c:v>
                </c:pt>
                <c:pt idx="3">
                  <c:v>94876</c:v>
                </c:pt>
                <c:pt idx="4">
                  <c:v>61778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A00-44A4-8B50-BBD5AE012B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464192"/>
        <c:axId val="65465728"/>
        <c:axId val="0"/>
      </c:bar3DChart>
      <c:catAx>
        <c:axId val="654641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5465728"/>
        <c:crosses val="autoZero"/>
        <c:auto val="1"/>
        <c:lblAlgn val="ctr"/>
        <c:lblOffset val="100"/>
        <c:noMultiLvlLbl val="0"/>
      </c:catAx>
      <c:valAx>
        <c:axId val="65465728"/>
        <c:scaling>
          <c:orientation val="minMax"/>
          <c:max val="180000"/>
          <c:min val="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crossAx val="65464192"/>
        <c:crosses val="autoZero"/>
        <c:crossBetween val="between"/>
        <c:majorUnit val="30000"/>
        <c:minorUnit val="2000"/>
      </c:valAx>
    </c:plotArea>
    <c:legend>
      <c:legendPos val="r"/>
      <c:layout>
        <c:manualLayout>
          <c:xMode val="edge"/>
          <c:yMode val="edge"/>
          <c:x val="0.87955087414368194"/>
          <c:y val="0.4120264812104622"/>
          <c:w val="0.10707332900713822"/>
          <c:h val="0.1655660074699605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 b="1">
          <a:latin typeface="Sylfaen (Headings)"/>
        </a:defRPr>
      </a:pPr>
      <a:endParaRPr lang="ka-GE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C00000"/>
            </a:solidFill>
            <a:ln w="9525" cap="flat" cmpd="sng" algn="ctr">
              <a:solidFill>
                <a:schemeClr val="bg1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ყაზბეგი</c:v>
                </c:pt>
                <c:pt idx="1">
                  <c:v>სადახლო</c:v>
                </c:pt>
                <c:pt idx="2">
                  <c:v>სარფი</c:v>
                </c:pt>
                <c:pt idx="3">
                  <c:v>ნინოწმინდა</c:v>
                </c:pt>
                <c:pt idx="4">
                  <c:v>გუგუთი</c:v>
                </c:pt>
                <c:pt idx="5">
                  <c:v>ვალე</c:v>
                </c:pt>
                <c:pt idx="6">
                  <c:v>კარწახი</c:v>
                </c:pt>
                <c:pt idx="7">
                  <c:v>წითელი ხიდი</c:v>
                </c:pt>
                <c:pt idx="8">
                  <c:v>ცოდნა</c:v>
                </c:pt>
                <c:pt idx="9">
                  <c:v>ბათუმის პორტი</c:v>
                </c:pt>
                <c:pt idx="10">
                  <c:v>ფოთის პორტი</c:v>
                </c:pt>
                <c:pt idx="11">
                  <c:v>ახკერპი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131304</c:v>
                </c:pt>
                <c:pt idx="1">
                  <c:v>99239</c:v>
                </c:pt>
                <c:pt idx="2">
                  <c:v>58099</c:v>
                </c:pt>
                <c:pt idx="3">
                  <c:v>28570</c:v>
                </c:pt>
                <c:pt idx="4">
                  <c:v>9240</c:v>
                </c:pt>
                <c:pt idx="5">
                  <c:v>3685</c:v>
                </c:pt>
                <c:pt idx="6">
                  <c:v>1743</c:v>
                </c:pt>
                <c:pt idx="7">
                  <c:v>1300</c:v>
                </c:pt>
                <c:pt idx="8">
                  <c:v>246</c:v>
                </c:pt>
                <c:pt idx="9">
                  <c:v>114</c:v>
                </c:pt>
                <c:pt idx="10">
                  <c:v>25</c:v>
                </c:pt>
                <c:pt idx="1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EB-4BA8-B878-ADAFD233967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ყაზბეგი</c:v>
                </c:pt>
                <c:pt idx="1">
                  <c:v>სადახლო</c:v>
                </c:pt>
                <c:pt idx="2">
                  <c:v>სარფი</c:v>
                </c:pt>
                <c:pt idx="3">
                  <c:v>ნინოწმინდა</c:v>
                </c:pt>
                <c:pt idx="4">
                  <c:v>გუგუთი</c:v>
                </c:pt>
                <c:pt idx="5">
                  <c:v>ვალე</c:v>
                </c:pt>
                <c:pt idx="6">
                  <c:v>კარწახი</c:v>
                </c:pt>
                <c:pt idx="7">
                  <c:v>წითელი ხიდი</c:v>
                </c:pt>
                <c:pt idx="8">
                  <c:v>ცოდნა</c:v>
                </c:pt>
                <c:pt idx="9">
                  <c:v>ბათუმის პორტი</c:v>
                </c:pt>
                <c:pt idx="10">
                  <c:v>ფოთის პორტი</c:v>
                </c:pt>
                <c:pt idx="11">
                  <c:v>ახკერპი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160090</c:v>
                </c:pt>
                <c:pt idx="1">
                  <c:v>98637</c:v>
                </c:pt>
                <c:pt idx="2">
                  <c:v>54802</c:v>
                </c:pt>
                <c:pt idx="3">
                  <c:v>27932</c:v>
                </c:pt>
                <c:pt idx="4">
                  <c:v>8862</c:v>
                </c:pt>
                <c:pt idx="5">
                  <c:v>3868</c:v>
                </c:pt>
                <c:pt idx="6">
                  <c:v>1898</c:v>
                </c:pt>
                <c:pt idx="7">
                  <c:v>338</c:v>
                </c:pt>
                <c:pt idx="8">
                  <c:v>65</c:v>
                </c:pt>
                <c:pt idx="9">
                  <c:v>47</c:v>
                </c:pt>
                <c:pt idx="10">
                  <c:v>3</c:v>
                </c:pt>
                <c:pt idx="11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EB-4BA8-B878-ADAFD23396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744704"/>
        <c:axId val="66746240"/>
      </c:barChart>
      <c:catAx>
        <c:axId val="667447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6746240"/>
        <c:crosses val="autoZero"/>
        <c:auto val="1"/>
        <c:lblAlgn val="ctr"/>
        <c:lblOffset val="100"/>
        <c:noMultiLvlLbl val="0"/>
      </c:catAx>
      <c:valAx>
        <c:axId val="6674624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crossAx val="667447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1">
          <a:latin typeface="Sylfaen (Headings)"/>
        </a:defRPr>
      </a:pPr>
      <a:endParaRPr lang="ka-GE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00136840952023"/>
          <c:y val="0.1675508276858127"/>
          <c:w val="0.86337081041815766"/>
          <c:h val="0.398168996954958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 w="9525" cap="flat" cmpd="sng" algn="ctr">
              <a:solidFill>
                <a:schemeClr val="bg1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კარწახი</c:v>
                </c:pt>
                <c:pt idx="5">
                  <c:v>ნინოწმინდა</c:v>
                </c:pt>
                <c:pt idx="6">
                  <c:v>ცოდნა</c:v>
                </c:pt>
                <c:pt idx="7">
                  <c:v>ვალე</c:v>
                </c:pt>
                <c:pt idx="8">
                  <c:v>გუგუთი</c:v>
                </c:pt>
                <c:pt idx="9">
                  <c:v>ფოთის პორტი</c:v>
                </c:pt>
                <c:pt idx="10">
                  <c:v>ბათუმის პორტი</c:v>
                </c:pt>
                <c:pt idx="11">
                  <c:v>ახკერპი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63133</c:v>
                </c:pt>
                <c:pt idx="1">
                  <c:v>53873</c:v>
                </c:pt>
                <c:pt idx="2">
                  <c:v>35592</c:v>
                </c:pt>
                <c:pt idx="3">
                  <c:v>23712</c:v>
                </c:pt>
                <c:pt idx="4">
                  <c:v>15553</c:v>
                </c:pt>
                <c:pt idx="5">
                  <c:v>11065</c:v>
                </c:pt>
                <c:pt idx="6">
                  <c:v>10702</c:v>
                </c:pt>
                <c:pt idx="7">
                  <c:v>7496</c:v>
                </c:pt>
                <c:pt idx="8">
                  <c:v>6785</c:v>
                </c:pt>
                <c:pt idx="9">
                  <c:v>487</c:v>
                </c:pt>
                <c:pt idx="10">
                  <c:v>367</c:v>
                </c:pt>
                <c:pt idx="1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3E-4CC0-9CCB-06DFA4A2341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bg1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კარწახი</c:v>
                </c:pt>
                <c:pt idx="5">
                  <c:v>ნინოწმინდა</c:v>
                </c:pt>
                <c:pt idx="6">
                  <c:v>ცოდნა</c:v>
                </c:pt>
                <c:pt idx="7">
                  <c:v>ვალე</c:v>
                </c:pt>
                <c:pt idx="8">
                  <c:v>გუგუთი</c:v>
                </c:pt>
                <c:pt idx="9">
                  <c:v>ფოთის პორტი</c:v>
                </c:pt>
                <c:pt idx="10">
                  <c:v>ბათუმის პორტი</c:v>
                </c:pt>
                <c:pt idx="11">
                  <c:v>ახკერპი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43067</c:v>
                </c:pt>
                <c:pt idx="1">
                  <c:v>46652</c:v>
                </c:pt>
                <c:pt idx="2">
                  <c:v>39147</c:v>
                </c:pt>
                <c:pt idx="3">
                  <c:v>24016</c:v>
                </c:pt>
                <c:pt idx="4">
                  <c:v>25557</c:v>
                </c:pt>
                <c:pt idx="5">
                  <c:v>9561</c:v>
                </c:pt>
                <c:pt idx="6">
                  <c:v>15426</c:v>
                </c:pt>
                <c:pt idx="7">
                  <c:v>13897</c:v>
                </c:pt>
                <c:pt idx="8">
                  <c:v>8719</c:v>
                </c:pt>
                <c:pt idx="9">
                  <c:v>488</c:v>
                </c:pt>
                <c:pt idx="10">
                  <c:v>576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3E-4CC0-9CCB-06DFA4A234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610688"/>
        <c:axId val="106612224"/>
      </c:barChart>
      <c:catAx>
        <c:axId val="1066106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6612224"/>
        <c:crosses val="autoZero"/>
        <c:auto val="1"/>
        <c:lblAlgn val="ctr"/>
        <c:lblOffset val="100"/>
        <c:noMultiLvlLbl val="0"/>
      </c:catAx>
      <c:valAx>
        <c:axId val="10661222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crossAx val="1066106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1">
          <a:latin typeface="Sylfaen (Headings)"/>
        </a:defRPr>
      </a:pPr>
      <a:endParaRPr lang="ka-GE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სარფი</c:v>
                </c:pt>
                <c:pt idx="1">
                  <c:v>სადახლო</c:v>
                </c:pt>
                <c:pt idx="2">
                  <c:v>ყაზბეგი</c:v>
                </c:pt>
                <c:pt idx="3">
                  <c:v>ნინოწმინდა</c:v>
                </c:pt>
                <c:pt idx="4">
                  <c:v>გუგუთი</c:v>
                </c:pt>
                <c:pt idx="5">
                  <c:v>კარწახი</c:v>
                </c:pt>
                <c:pt idx="6">
                  <c:v>ვალე</c:v>
                </c:pt>
                <c:pt idx="7">
                  <c:v>წითელი ხიდი</c:v>
                </c:pt>
                <c:pt idx="8">
                  <c:v>ცოდნა</c:v>
                </c:pt>
              </c:strCache>
            </c:strRef>
          </c:cat>
          <c:val>
            <c:numRef>
              <c:f>Sheet1!$B$2:$B$10</c:f>
              <c:numCache>
                <c:formatCode>#,##0</c:formatCode>
                <c:ptCount val="9"/>
                <c:pt idx="0">
                  <c:v>4737</c:v>
                </c:pt>
                <c:pt idx="1">
                  <c:v>3902</c:v>
                </c:pt>
                <c:pt idx="2">
                  <c:v>3223</c:v>
                </c:pt>
                <c:pt idx="3">
                  <c:v>774</c:v>
                </c:pt>
                <c:pt idx="4">
                  <c:v>142</c:v>
                </c:pt>
                <c:pt idx="5">
                  <c:v>128</c:v>
                </c:pt>
                <c:pt idx="6">
                  <c:v>72</c:v>
                </c:pt>
                <c:pt idx="7">
                  <c:v>16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BE-4BF1-A25E-E2964E19E4B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სარფი</c:v>
                </c:pt>
                <c:pt idx="1">
                  <c:v>სადახლო</c:v>
                </c:pt>
                <c:pt idx="2">
                  <c:v>ყაზბეგი</c:v>
                </c:pt>
                <c:pt idx="3">
                  <c:v>ნინოწმინდა</c:v>
                </c:pt>
                <c:pt idx="4">
                  <c:v>გუგუთი</c:v>
                </c:pt>
                <c:pt idx="5">
                  <c:v>კარწახი</c:v>
                </c:pt>
                <c:pt idx="6">
                  <c:v>ვალე</c:v>
                </c:pt>
                <c:pt idx="7">
                  <c:v>წითელი ხიდი</c:v>
                </c:pt>
                <c:pt idx="8">
                  <c:v>ცოდნა</c:v>
                </c:pt>
              </c:strCache>
            </c:strRef>
          </c:cat>
          <c:val>
            <c:numRef>
              <c:f>Sheet1!$C$2:$C$10</c:f>
              <c:numCache>
                <c:formatCode>#,##0</c:formatCode>
                <c:ptCount val="9"/>
                <c:pt idx="0">
                  <c:v>4489</c:v>
                </c:pt>
                <c:pt idx="1">
                  <c:v>3884</c:v>
                </c:pt>
                <c:pt idx="2">
                  <c:v>3223</c:v>
                </c:pt>
                <c:pt idx="3">
                  <c:v>873</c:v>
                </c:pt>
                <c:pt idx="4">
                  <c:v>135</c:v>
                </c:pt>
                <c:pt idx="5">
                  <c:v>133</c:v>
                </c:pt>
                <c:pt idx="6">
                  <c:v>128</c:v>
                </c:pt>
                <c:pt idx="7">
                  <c:v>26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BE-4BF1-A25E-E2964E19E4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613632"/>
        <c:axId val="66615168"/>
      </c:barChart>
      <c:catAx>
        <c:axId val="66613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6615168"/>
        <c:crosses val="autoZero"/>
        <c:auto val="1"/>
        <c:lblAlgn val="ctr"/>
        <c:lblOffset val="100"/>
        <c:noMultiLvlLbl val="0"/>
      </c:catAx>
      <c:valAx>
        <c:axId val="66615168"/>
        <c:scaling>
          <c:orientation val="minMax"/>
          <c:max val="5000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crossAx val="666136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1">
          <a:latin typeface="Sylfaen (Headings)"/>
        </a:defRPr>
      </a:pPr>
      <a:endParaRPr lang="ka-GE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 w="9525" cap="flat" cmpd="sng" algn="ctr">
              <a:solidFill>
                <a:schemeClr val="bg1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ცოდნა</c:v>
                </c:pt>
                <c:pt idx="1">
                  <c:v>წითელი ხიდი</c:v>
                </c:pt>
                <c:pt idx="2">
                  <c:v>სადახლო</c:v>
                </c:pt>
                <c:pt idx="3">
                  <c:v>სარფი</c:v>
                </c:pt>
                <c:pt idx="4">
                  <c:v>ყაზბეგი</c:v>
                </c:pt>
                <c:pt idx="5">
                  <c:v>ნინოწმინდა</c:v>
                </c:pt>
                <c:pt idx="6">
                  <c:v>გუგუთი</c:v>
                </c:pt>
                <c:pt idx="7">
                  <c:v>კარწახი</c:v>
                </c:pt>
                <c:pt idx="8">
                  <c:v>ფოთის პორტი</c:v>
                </c:pt>
                <c:pt idx="9">
                  <c:v>ბათუმის პორტი</c:v>
                </c:pt>
                <c:pt idx="10">
                  <c:v>ვალე</c:v>
                </c:pt>
                <c:pt idx="11">
                  <c:v>ახკერპი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1461</c:v>
                </c:pt>
                <c:pt idx="1">
                  <c:v>739</c:v>
                </c:pt>
                <c:pt idx="2">
                  <c:v>651</c:v>
                </c:pt>
                <c:pt idx="3">
                  <c:v>405</c:v>
                </c:pt>
                <c:pt idx="4">
                  <c:v>390</c:v>
                </c:pt>
                <c:pt idx="5">
                  <c:v>234</c:v>
                </c:pt>
                <c:pt idx="6">
                  <c:v>79</c:v>
                </c:pt>
                <c:pt idx="7">
                  <c:v>49</c:v>
                </c:pt>
                <c:pt idx="8">
                  <c:v>33</c:v>
                </c:pt>
                <c:pt idx="9">
                  <c:v>31</c:v>
                </c:pt>
                <c:pt idx="10">
                  <c:v>17</c:v>
                </c:pt>
                <c:pt idx="1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81-4D20-B91C-7CA60E843F7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bg1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ცოდნა</c:v>
                </c:pt>
                <c:pt idx="1">
                  <c:v>წითელი ხიდი</c:v>
                </c:pt>
                <c:pt idx="2">
                  <c:v>სადახლო</c:v>
                </c:pt>
                <c:pt idx="3">
                  <c:v>სარფი</c:v>
                </c:pt>
                <c:pt idx="4">
                  <c:v>ყაზბეგი</c:v>
                </c:pt>
                <c:pt idx="5">
                  <c:v>ნინოწმინდა</c:v>
                </c:pt>
                <c:pt idx="6">
                  <c:v>გუგუთი</c:v>
                </c:pt>
                <c:pt idx="7">
                  <c:v>კარწახი</c:v>
                </c:pt>
                <c:pt idx="8">
                  <c:v>ფოთის პორტი</c:v>
                </c:pt>
                <c:pt idx="9">
                  <c:v>ბათუმის პორტი</c:v>
                </c:pt>
                <c:pt idx="10">
                  <c:v>ვალე</c:v>
                </c:pt>
                <c:pt idx="11">
                  <c:v>ახკერპი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2394</c:v>
                </c:pt>
                <c:pt idx="1">
                  <c:v>73</c:v>
                </c:pt>
                <c:pt idx="2">
                  <c:v>743</c:v>
                </c:pt>
                <c:pt idx="3">
                  <c:v>255</c:v>
                </c:pt>
                <c:pt idx="4">
                  <c:v>90</c:v>
                </c:pt>
                <c:pt idx="5">
                  <c:v>278</c:v>
                </c:pt>
                <c:pt idx="6">
                  <c:v>63</c:v>
                </c:pt>
                <c:pt idx="7">
                  <c:v>82</c:v>
                </c:pt>
                <c:pt idx="8">
                  <c:v>15</c:v>
                </c:pt>
                <c:pt idx="9">
                  <c:v>22</c:v>
                </c:pt>
                <c:pt idx="10">
                  <c:v>96</c:v>
                </c:pt>
                <c:pt idx="1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81-4D20-B91C-7CA60E843F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316160"/>
        <c:axId val="68334336"/>
      </c:barChart>
      <c:catAx>
        <c:axId val="6831616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68334336"/>
        <c:crosses val="autoZero"/>
        <c:auto val="1"/>
        <c:lblAlgn val="ctr"/>
        <c:lblOffset val="100"/>
        <c:noMultiLvlLbl val="0"/>
      </c:catAx>
      <c:valAx>
        <c:axId val="6833433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crossAx val="683161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1">
          <a:latin typeface="Sylfaen (Headings)"/>
        </a:defRPr>
      </a:pPr>
      <a:endParaRPr lang="ka-GE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FF9900"/>
            </a:solidFill>
            <a:ln w="9525" cap="flat" cmpd="sng" algn="ctr">
              <a:solidFill>
                <a:schemeClr val="bg1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კარწახი</c:v>
                </c:pt>
                <c:pt idx="5">
                  <c:v>ცოდნა</c:v>
                </c:pt>
                <c:pt idx="6">
                  <c:v>ნინოწმინდა</c:v>
                </c:pt>
                <c:pt idx="7">
                  <c:v>ვალე</c:v>
                </c:pt>
                <c:pt idx="8">
                  <c:v>გუგუთი</c:v>
                </c:pt>
                <c:pt idx="9">
                  <c:v>ფოთის პორტი</c:v>
                </c:pt>
                <c:pt idx="10">
                  <c:v>ბათუმის პორტი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59194</c:v>
                </c:pt>
                <c:pt idx="1">
                  <c:v>51931</c:v>
                </c:pt>
                <c:pt idx="2">
                  <c:v>35798</c:v>
                </c:pt>
                <c:pt idx="3">
                  <c:v>20379</c:v>
                </c:pt>
                <c:pt idx="4">
                  <c:v>15280</c:v>
                </c:pt>
                <c:pt idx="5">
                  <c:v>11844</c:v>
                </c:pt>
                <c:pt idx="6">
                  <c:v>10106</c:v>
                </c:pt>
                <c:pt idx="7">
                  <c:v>7292</c:v>
                </c:pt>
                <c:pt idx="8">
                  <c:v>6504</c:v>
                </c:pt>
                <c:pt idx="9">
                  <c:v>994</c:v>
                </c:pt>
                <c:pt idx="10">
                  <c:v>815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5F-49C8-8B38-1575A83A0B2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E5DFAF"/>
            </a:solidFill>
            <a:ln w="9525" cap="flat" cmpd="sng" algn="ctr">
              <a:solidFill>
                <a:schemeClr val="bg1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კარწახი</c:v>
                </c:pt>
                <c:pt idx="5">
                  <c:v>ცოდნა</c:v>
                </c:pt>
                <c:pt idx="6">
                  <c:v>ნინოწმინდა</c:v>
                </c:pt>
                <c:pt idx="7">
                  <c:v>ვალე</c:v>
                </c:pt>
                <c:pt idx="8">
                  <c:v>გუგუთი</c:v>
                </c:pt>
                <c:pt idx="9">
                  <c:v>ფოთის პორტი</c:v>
                </c:pt>
                <c:pt idx="10">
                  <c:v>ბათუმის პორტი</c:v>
                </c:pt>
              </c:strCache>
            </c:strRef>
          </c:cat>
          <c:val>
            <c:numRef>
              <c:f>Sheet1!$C$2:$C$12</c:f>
              <c:numCache>
                <c:formatCode>#,##0</c:formatCode>
                <c:ptCount val="11"/>
                <c:pt idx="0">
                  <c:v>42089</c:v>
                </c:pt>
                <c:pt idx="1">
                  <c:v>44874</c:v>
                </c:pt>
                <c:pt idx="2">
                  <c:v>37045</c:v>
                </c:pt>
                <c:pt idx="3">
                  <c:v>20680</c:v>
                </c:pt>
                <c:pt idx="4">
                  <c:v>25447</c:v>
                </c:pt>
                <c:pt idx="5">
                  <c:v>17404</c:v>
                </c:pt>
                <c:pt idx="6">
                  <c:v>8649</c:v>
                </c:pt>
                <c:pt idx="7">
                  <c:v>13782</c:v>
                </c:pt>
                <c:pt idx="8">
                  <c:v>7970</c:v>
                </c:pt>
                <c:pt idx="9">
                  <c:v>538</c:v>
                </c:pt>
                <c:pt idx="10">
                  <c:v>723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5F-49C8-8B38-1575A83A0B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914560"/>
        <c:axId val="68916352"/>
      </c:barChart>
      <c:catAx>
        <c:axId val="68914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916352"/>
        <c:crosses val="autoZero"/>
        <c:auto val="1"/>
        <c:lblAlgn val="ctr"/>
        <c:lblOffset val="100"/>
        <c:noMultiLvlLbl val="0"/>
      </c:catAx>
      <c:valAx>
        <c:axId val="6891635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crossAx val="689145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1">
          <a:latin typeface="Sylfaen (Headings)"/>
        </a:defRPr>
      </a:pPr>
      <a:endParaRPr lang="ka-GE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38937442178604"/>
          <c:y val="3.3598489413844364E-2"/>
          <c:w val="0.86391321972527768"/>
          <c:h val="0.417937407094933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660066"/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სარფი</c:v>
                </c:pt>
                <c:pt idx="1">
                  <c:v>ყაზბეგი</c:v>
                </c:pt>
                <c:pt idx="2">
                  <c:v>სადახლო</c:v>
                </c:pt>
                <c:pt idx="3">
                  <c:v>ნინოწმინდა</c:v>
                </c:pt>
                <c:pt idx="4">
                  <c:v>ვალე</c:v>
                </c:pt>
                <c:pt idx="5">
                  <c:v>კარწახი</c:v>
                </c:pt>
                <c:pt idx="6">
                  <c:v>გუგუთი</c:v>
                </c:pt>
                <c:pt idx="7">
                  <c:v>ბათუმის პორტი</c:v>
                </c:pt>
                <c:pt idx="8">
                  <c:v>ცოდნა</c:v>
                </c:pt>
                <c:pt idx="9">
                  <c:v>წითელი ხიდი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1188</c:v>
                </c:pt>
                <c:pt idx="1">
                  <c:v>1073</c:v>
                </c:pt>
                <c:pt idx="2">
                  <c:v>328</c:v>
                </c:pt>
                <c:pt idx="3">
                  <c:v>278</c:v>
                </c:pt>
                <c:pt idx="4">
                  <c:v>240</c:v>
                </c:pt>
                <c:pt idx="5">
                  <c:v>181</c:v>
                </c:pt>
                <c:pt idx="6">
                  <c:v>56</c:v>
                </c:pt>
                <c:pt idx="7">
                  <c:v>28</c:v>
                </c:pt>
                <c:pt idx="8">
                  <c:v>7</c:v>
                </c:pt>
                <c:pt idx="9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B0-4950-9106-E65B48B8206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CC0066">
                <a:alpha val="50196"/>
              </a:srgbClr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სარფი</c:v>
                </c:pt>
                <c:pt idx="1">
                  <c:v>ყაზბეგი</c:v>
                </c:pt>
                <c:pt idx="2">
                  <c:v>სადახლო</c:v>
                </c:pt>
                <c:pt idx="3">
                  <c:v>ნინოწმინდა</c:v>
                </c:pt>
                <c:pt idx="4">
                  <c:v>ვალე</c:v>
                </c:pt>
                <c:pt idx="5">
                  <c:v>კარწახი</c:v>
                </c:pt>
                <c:pt idx="6">
                  <c:v>გუგუთი</c:v>
                </c:pt>
                <c:pt idx="7">
                  <c:v>ბათუმის პორტი</c:v>
                </c:pt>
                <c:pt idx="8">
                  <c:v>ცოდნა</c:v>
                </c:pt>
                <c:pt idx="9">
                  <c:v>წითელი ხიდი</c:v>
                </c:pt>
              </c:strCache>
            </c:strRef>
          </c:cat>
          <c:val>
            <c:numRef>
              <c:f>Sheet1!$C$2:$C$11</c:f>
              <c:numCache>
                <c:formatCode>#,##0</c:formatCode>
                <c:ptCount val="10"/>
                <c:pt idx="0">
                  <c:v>952</c:v>
                </c:pt>
                <c:pt idx="1">
                  <c:v>1163</c:v>
                </c:pt>
                <c:pt idx="2">
                  <c:v>397</c:v>
                </c:pt>
                <c:pt idx="3">
                  <c:v>131</c:v>
                </c:pt>
                <c:pt idx="4">
                  <c:v>396</c:v>
                </c:pt>
                <c:pt idx="5">
                  <c:v>339</c:v>
                </c:pt>
                <c:pt idx="6">
                  <c:v>89</c:v>
                </c:pt>
                <c:pt idx="7">
                  <c:v>31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B0-4950-9106-E65B48B820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457216"/>
        <c:axId val="68458752"/>
      </c:barChart>
      <c:catAx>
        <c:axId val="68457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8458752"/>
        <c:crosses val="autoZero"/>
        <c:auto val="1"/>
        <c:lblAlgn val="ctr"/>
        <c:lblOffset val="100"/>
        <c:noMultiLvlLbl val="0"/>
      </c:catAx>
      <c:valAx>
        <c:axId val="68458752"/>
        <c:scaling>
          <c:orientation val="minMax"/>
          <c:max val="1200"/>
          <c:min val="0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crossAx val="6845721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>
                <a:latin typeface="Sylfaen (Headings)"/>
              </a:defRPr>
            </a:pPr>
            <a:endParaRPr lang="ka-GE"/>
          </a:p>
        </c:txPr>
      </c:dTable>
    </c:plotArea>
    <c:plotVisOnly val="1"/>
    <c:dispBlanksAs val="gap"/>
    <c:showDLblsOverMax val="0"/>
  </c:chart>
  <c:txPr>
    <a:bodyPr/>
    <a:lstStyle/>
    <a:p>
      <a:pPr>
        <a:defRPr sz="800" b="1">
          <a:latin typeface="Sylfaen" panose="010A0502050306030303" pitchFamily="18" charset="0"/>
        </a:defRPr>
      </a:pPr>
      <a:endParaRPr lang="ka-GE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631169044444588E-2"/>
          <c:y val="5.8125190092671607E-2"/>
          <c:w val="0.91184864135555499"/>
          <c:h val="0.652204159633324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3.3820726915397812E-17"/>
                  <c:y val="1.58523245707285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43B-44CE-BDA5-B23E8571EA15}"/>
                </c:ext>
              </c:extLst>
            </c:dLbl>
            <c:dLbl>
              <c:idx val="1"/>
              <c:layout>
                <c:manualLayout>
                  <c:x val="0"/>
                  <c:y val="2.64205409512143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43B-44CE-BDA5-B23E8571EA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Sylfaen (Headings)"/>
                  </a:defRPr>
                </a:pPr>
                <a:endParaRPr lang="ka-G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ფოთის პორტი</c:v>
                </c:pt>
                <c:pt idx="1">
                  <c:v>ბათუმის პორტი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270</c:v>
                </c:pt>
                <c:pt idx="1">
                  <c:v>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38-40F4-BEFF-569DF1BFADB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1.5852324570728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43B-44CE-BDA5-B23E8571EA15}"/>
                </c:ext>
              </c:extLst>
            </c:dLbl>
            <c:dLbl>
              <c:idx val="1"/>
              <c:layout>
                <c:manualLayout>
                  <c:x val="1.3528290766159125E-16"/>
                  <c:y val="2.64205409512143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43B-44CE-BDA5-B23E8571EA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Sylfaen (Headings)"/>
                  </a:defRPr>
                </a:pPr>
                <a:endParaRPr lang="ka-G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ფოთის პორტი</c:v>
                </c:pt>
                <c:pt idx="1">
                  <c:v>ბათუმის პორტი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264</c:v>
                </c:pt>
                <c:pt idx="1">
                  <c:v>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38-40F4-BEFF-569DF1BFAD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442176"/>
        <c:axId val="69448064"/>
      </c:barChart>
      <c:catAx>
        <c:axId val="694421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>
                <a:latin typeface="Sylfaen (Headings)"/>
              </a:defRPr>
            </a:pPr>
            <a:endParaRPr lang="ka-GE"/>
          </a:p>
        </c:txPr>
        <c:crossAx val="69448064"/>
        <c:crosses val="autoZero"/>
        <c:auto val="1"/>
        <c:lblAlgn val="ctr"/>
        <c:lblOffset val="100"/>
        <c:noMultiLvlLbl val="0"/>
      </c:catAx>
      <c:valAx>
        <c:axId val="69448064"/>
        <c:scaling>
          <c:orientation val="minMax"/>
          <c:max val="400"/>
          <c:min val="0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69442176"/>
        <c:crosses val="autoZero"/>
        <c:crossBetween val="between"/>
        <c:majorUnit val="50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b"/>
      <c:layout/>
      <c:overlay val="0"/>
      <c:txPr>
        <a:bodyPr/>
        <a:lstStyle/>
        <a:p>
          <a:pPr>
            <a:defRPr sz="1200" b="1">
              <a:latin typeface="Sylfaen (Headings)"/>
            </a:defRPr>
          </a:pPr>
          <a:endParaRPr lang="ka-GE"/>
        </a:p>
      </c:txPr>
    </c:legend>
    <c:plotVisOnly val="1"/>
    <c:dispBlanksAs val="zero"/>
    <c:showDLblsOverMax val="0"/>
  </c:chart>
  <c:spPr>
    <a:effectLst>
      <a:outerShdw dist="279400" sx="1000" sy="1000" algn="ctr" rotWithShape="0">
        <a:srgbClr val="000000">
          <a:alpha val="49000"/>
        </a:srgbClr>
      </a:outerShdw>
    </a:effectLst>
  </c:spPr>
  <c:txPr>
    <a:bodyPr/>
    <a:lstStyle/>
    <a:p>
      <a:pPr>
        <a:defRPr sz="1800"/>
      </a:pPr>
      <a:endParaRPr lang="ka-GE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სამგზავრო შემადგენლობა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Sylfaen (Headings)"/>
                    <a:ea typeface="+mn-ea"/>
                    <a:cs typeface="+mn-cs"/>
                  </a:defRPr>
                </a:pPr>
                <a:endParaRPr lang="ka-G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Sheet1!$B$1:$C$2</c:f>
              <c:strCache>
                <c:ptCount val="2"/>
                <c:pt idx="0">
                  <c:v>შემოსვლა</c:v>
                </c:pt>
                <c:pt idx="1">
                  <c:v>გასვლა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60</c:v>
                </c:pt>
                <c:pt idx="1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3C-4B01-9A53-6F93826E099E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სატვირთო შემადგენლობა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2.8544495924430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53C-4B01-9A53-6F93826E099E}"/>
                </c:ext>
              </c:extLst>
            </c:dLbl>
            <c:dLbl>
              <c:idx val="1"/>
              <c:layout>
                <c:manualLayout>
                  <c:x val="3.9401158238929557E-3"/>
                  <c:y val="1.7126697554658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53C-4B01-9A53-6F93826E09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Sylfaen (Headings)"/>
                    <a:ea typeface="+mn-ea"/>
                    <a:cs typeface="+mn-cs"/>
                  </a:defRPr>
                </a:pPr>
                <a:endParaRPr lang="ka-G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Sheet1!$B$1:$C$2</c:f>
              <c:strCache>
                <c:ptCount val="2"/>
                <c:pt idx="0">
                  <c:v>შემოსვლა</c:v>
                </c:pt>
                <c:pt idx="1">
                  <c:v>გასვლა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1224</c:v>
                </c:pt>
                <c:pt idx="1">
                  <c:v>1037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3C-4B01-9A53-6F93826E09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8265472"/>
        <c:axId val="1668273376"/>
      </c:barChart>
      <c:catAx>
        <c:axId val="166826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Sylfaen (Headings)"/>
                <a:ea typeface="+mn-ea"/>
                <a:cs typeface="+mn-cs"/>
              </a:defRPr>
            </a:pPr>
            <a:endParaRPr lang="ka-GE"/>
          </a:p>
        </c:txPr>
        <c:crossAx val="1668273376"/>
        <c:crosses val="autoZero"/>
        <c:auto val="1"/>
        <c:lblAlgn val="ctr"/>
        <c:lblOffset val="100"/>
        <c:noMultiLvlLbl val="0"/>
      </c:catAx>
      <c:valAx>
        <c:axId val="1668273376"/>
        <c:scaling>
          <c:orientation val="minMax"/>
          <c:max val="1400"/>
          <c:min val="0"/>
        </c:scaling>
        <c:delete val="1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668265472"/>
        <c:crosses val="autoZero"/>
        <c:crossBetween val="between"/>
      </c:valAx>
      <c:spPr>
        <a:noFill/>
        <a:ln>
          <a:solidFill>
            <a:schemeClr val="tx1">
              <a:lumMod val="50000"/>
              <a:lumOff val="50000"/>
            </a:schemeClr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Sylfaen (Headings)"/>
              <a:ea typeface="+mn-ea"/>
              <a:cs typeface="+mn-cs"/>
            </a:defRPr>
          </a:pPr>
          <a:endParaRPr lang="ka-G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latin typeface="Sylfaen (Headings)"/>
        </a:defRPr>
      </a:pPr>
      <a:endParaRPr lang="ka-G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26982742666115E-2"/>
          <c:y val="0.14347946988817173"/>
          <c:w val="0.90566009935356784"/>
          <c:h val="0.7389744236435130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რაოდენობა</c:v>
                </c:pt>
              </c:strCache>
            </c:strRef>
          </c:tx>
          <c:spPr>
            <a:solidFill>
              <a:srgbClr val="FF4747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5.6257255303309439E-3"/>
                  <c:y val="3.9591293157626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E00-401A-99F4-F434BCDDE240}"/>
                </c:ext>
              </c:extLst>
            </c:dLbl>
            <c:dLbl>
              <c:idx val="1"/>
              <c:layout>
                <c:manualLayout>
                  <c:x val="5.6257255303309439E-3"/>
                  <c:y val="1.18773879472880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E00-401A-99F4-F434BCDDE240}"/>
                </c:ext>
              </c:extLst>
            </c:dLbl>
            <c:dLbl>
              <c:idx val="2"/>
              <c:layout>
                <c:manualLayout>
                  <c:x val="4.500580424264755E-3"/>
                  <c:y val="1.9795646578813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E00-401A-99F4-F434BCDDE240}"/>
                </c:ext>
              </c:extLst>
            </c:dLbl>
            <c:dLbl>
              <c:idx val="4"/>
              <c:layout>
                <c:manualLayout>
                  <c:x val="4.7690471565822821E-3"/>
                  <c:y val="1.40895124104197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E63-418B-A461-786DFEC2CEC8}"/>
                </c:ext>
              </c:extLst>
            </c:dLbl>
            <c:dLbl>
              <c:idx val="5"/>
              <c:layout>
                <c:manualLayout>
                  <c:x val="-3.7110321673169502E-3"/>
                  <c:y val="1.5836464027921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E00-401A-99F4-F434BCDDE240}"/>
                </c:ext>
              </c:extLst>
            </c:dLbl>
            <c:dLbl>
              <c:idx val="6"/>
              <c:layout>
                <c:manualLayout>
                  <c:x val="-3.3754353181986488E-3"/>
                  <c:y val="7.9182586315253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21B-4D8C-B98A-6E3E96ADA756}"/>
                </c:ext>
              </c:extLst>
            </c:dLbl>
            <c:dLbl>
              <c:idx val="7"/>
              <c:layout>
                <c:manualLayout>
                  <c:x val="-4.50058042426475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21B-4D8C-B98A-6E3E96ADA756}"/>
                </c:ext>
              </c:extLst>
            </c:dLbl>
            <c:dLbl>
              <c:idx val="9"/>
              <c:layout>
                <c:manualLayout>
                  <c:x val="-8.0773389242587996E-3"/>
                  <c:y val="-1.0130396403439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99C-46C1-9D2C-BABB2DBC5F8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2015 წელი</c:v>
                </c:pt>
                <c:pt idx="1">
                  <c:v>2016 წელი</c:v>
                </c:pt>
                <c:pt idx="2">
                  <c:v>2017 წელი</c:v>
                </c:pt>
                <c:pt idx="3">
                  <c:v>2018 წელი</c:v>
                </c:pt>
                <c:pt idx="4">
                  <c:v>2019 წელი</c:v>
                </c:pt>
                <c:pt idx="5">
                  <c:v>2020 წელი</c:v>
                </c:pt>
                <c:pt idx="6">
                  <c:v>2021 წელი</c:v>
                </c:pt>
                <c:pt idx="7">
                  <c:v>2022 წელი</c:v>
                </c:pt>
                <c:pt idx="8">
                  <c:v>2023 წელი</c:v>
                </c:pt>
                <c:pt idx="9">
                  <c:v>2024 წელი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2156791</c:v>
                </c:pt>
                <c:pt idx="1">
                  <c:v>2242426</c:v>
                </c:pt>
                <c:pt idx="2">
                  <c:v>2826751</c:v>
                </c:pt>
                <c:pt idx="3">
                  <c:v>3083070</c:v>
                </c:pt>
                <c:pt idx="4">
                  <c:v>3220511</c:v>
                </c:pt>
                <c:pt idx="5">
                  <c:v>148357</c:v>
                </c:pt>
                <c:pt idx="6">
                  <c:v>782686</c:v>
                </c:pt>
                <c:pt idx="7">
                  <c:v>2267542</c:v>
                </c:pt>
                <c:pt idx="8">
                  <c:v>2689310</c:v>
                </c:pt>
                <c:pt idx="9">
                  <c:v>2748806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EF-416C-8B5F-937B81B02E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1"/>
        <c:gapDepth val="130"/>
        <c:shape val="box"/>
        <c:axId val="29228416"/>
        <c:axId val="29234304"/>
        <c:axId val="29486144"/>
      </c:bar3DChart>
      <c:catAx>
        <c:axId val="29228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9234304"/>
        <c:crosses val="autoZero"/>
        <c:auto val="1"/>
        <c:lblAlgn val="ctr"/>
        <c:lblOffset val="100"/>
        <c:noMultiLvlLbl val="0"/>
      </c:catAx>
      <c:valAx>
        <c:axId val="29234304"/>
        <c:scaling>
          <c:orientation val="minMax"/>
          <c:max val="4149999.9999999995"/>
          <c:min val="50000"/>
        </c:scaling>
        <c:delete val="1"/>
        <c:axPos val="l"/>
        <c:majorGridlines/>
        <c:numFmt formatCode="#,##0" sourceLinked="1"/>
        <c:majorTickMark val="out"/>
        <c:minorTickMark val="none"/>
        <c:tickLblPos val="nextTo"/>
        <c:crossAx val="29228416"/>
        <c:crosses val="autoZero"/>
        <c:crossBetween val="between"/>
        <c:majorUnit val="1000000"/>
      </c:valAx>
      <c:serAx>
        <c:axId val="29486144"/>
        <c:scaling>
          <c:orientation val="minMax"/>
        </c:scaling>
        <c:delete val="1"/>
        <c:axPos val="b"/>
        <c:majorTickMark val="out"/>
        <c:minorTickMark val="none"/>
        <c:tickLblPos val="nextTo"/>
        <c:crossAx val="29234304"/>
        <c:crosses val="autoZero"/>
      </c:serAx>
      <c:spPr>
        <a:noFill/>
        <a:ln w="25400">
          <a:noFill/>
        </a:ln>
      </c:spPr>
    </c:plotArea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000" b="1">
          <a:latin typeface="Sylfaen (Headings)"/>
        </a:defRPr>
      </a:pPr>
      <a:endParaRPr lang="ka-G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769589011550652E-2"/>
          <c:y val="3.7156410086465072E-2"/>
          <c:w val="0.88816134058317786"/>
          <c:h val="0.8178704515053589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რაოდენობა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5.6257255303309439E-3"/>
                  <c:y val="3.9591293157626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719-4570-BC36-12CD0DB7D8C9}"/>
                </c:ext>
              </c:extLst>
            </c:dLbl>
            <c:dLbl>
              <c:idx val="1"/>
              <c:layout>
                <c:manualLayout>
                  <c:x val="5.6256904202145672E-3"/>
                  <c:y val="2.3026334559560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719-4570-BC36-12CD0DB7D8C9}"/>
                </c:ext>
              </c:extLst>
            </c:dLbl>
            <c:dLbl>
              <c:idx val="2"/>
              <c:layout>
                <c:manualLayout>
                  <c:x val="2.1674578922895355E-3"/>
                  <c:y val="3.07251890806189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719-4570-BC36-12CD0DB7D8C9}"/>
                </c:ext>
              </c:extLst>
            </c:dLbl>
            <c:dLbl>
              <c:idx val="3"/>
              <c:layout>
                <c:manualLayout>
                  <c:x val="3.4997518942291449E-3"/>
                  <c:y val="1.1148854323538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24A-4160-9169-A17280D3898E}"/>
                </c:ext>
              </c:extLst>
            </c:dLbl>
            <c:dLbl>
              <c:idx val="4"/>
              <c:layout>
                <c:manualLayout>
                  <c:x val="-1.1665839647431624E-3"/>
                  <c:y val="1.672328148530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24A-4160-9169-A17280D3898E}"/>
                </c:ext>
              </c:extLst>
            </c:dLbl>
            <c:dLbl>
              <c:idx val="5"/>
              <c:layout>
                <c:manualLayout>
                  <c:x val="-8.2855018598287819E-5"/>
                  <c:y val="2.1411067476465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719-4570-BC36-12CD0DB7D8C9}"/>
                </c:ext>
              </c:extLst>
            </c:dLbl>
            <c:dLbl>
              <c:idx val="6"/>
              <c:layout>
                <c:manualLayout>
                  <c:x val="-3.3754353181986488E-3"/>
                  <c:y val="7.9182586315253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719-4570-BC36-12CD0DB7D8C9}"/>
                </c:ext>
              </c:extLst>
            </c:dLbl>
            <c:dLbl>
              <c:idx val="7"/>
              <c:layout>
                <c:manualLayout>
                  <c:x val="-4.5006258217759028E-3"/>
                  <c:y val="1.1148854323538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719-4570-BC36-12CD0DB7D8C9}"/>
                </c:ext>
              </c:extLst>
            </c:dLbl>
            <c:dLbl>
              <c:idx val="9"/>
              <c:layout>
                <c:manualLayout>
                  <c:x val="-6.8337937512620564E-3"/>
                  <c:y val="-7.18969424486488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3A8-405F-BF81-11A1C0CED73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Sheet1!$A$2:$A$11</c:f>
              <c:strCache>
                <c:ptCount val="10"/>
                <c:pt idx="0">
                  <c:v>2015 წელი</c:v>
                </c:pt>
                <c:pt idx="1">
                  <c:v>2016 წელი</c:v>
                </c:pt>
                <c:pt idx="2">
                  <c:v>2017 წელი</c:v>
                </c:pt>
                <c:pt idx="3">
                  <c:v>2018 წელი</c:v>
                </c:pt>
                <c:pt idx="4">
                  <c:v>2019 წელი</c:v>
                </c:pt>
                <c:pt idx="5">
                  <c:v>2020 წელი</c:v>
                </c:pt>
                <c:pt idx="6">
                  <c:v>2021 წელი</c:v>
                </c:pt>
                <c:pt idx="7">
                  <c:v>2022 წელი</c:v>
                </c:pt>
                <c:pt idx="8">
                  <c:v>2023 წელი</c:v>
                </c:pt>
                <c:pt idx="9">
                  <c:v>2024 წელი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2168700</c:v>
                </c:pt>
                <c:pt idx="1">
                  <c:v>2254673</c:v>
                </c:pt>
                <c:pt idx="2">
                  <c:v>2854725</c:v>
                </c:pt>
                <c:pt idx="3">
                  <c:v>3117133</c:v>
                </c:pt>
                <c:pt idx="4">
                  <c:v>3266289</c:v>
                </c:pt>
                <c:pt idx="5">
                  <c:v>150795</c:v>
                </c:pt>
                <c:pt idx="6">
                  <c:v>787704</c:v>
                </c:pt>
                <c:pt idx="7">
                  <c:v>2238648</c:v>
                </c:pt>
                <c:pt idx="8">
                  <c:v>2734539</c:v>
                </c:pt>
                <c:pt idx="9">
                  <c:v>2785564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719-4570-BC36-12CD0DB7D8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1"/>
        <c:gapDepth val="130"/>
        <c:shape val="box"/>
        <c:axId val="29228416"/>
        <c:axId val="29234304"/>
        <c:axId val="29486144"/>
      </c:bar3DChart>
      <c:catAx>
        <c:axId val="29228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9234304"/>
        <c:crosses val="autoZero"/>
        <c:auto val="1"/>
        <c:lblAlgn val="ctr"/>
        <c:lblOffset val="100"/>
        <c:noMultiLvlLbl val="0"/>
      </c:catAx>
      <c:valAx>
        <c:axId val="29234304"/>
        <c:scaling>
          <c:orientation val="minMax"/>
          <c:max val="4050000"/>
          <c:min val="50000"/>
        </c:scaling>
        <c:delete val="1"/>
        <c:axPos val="l"/>
        <c:majorGridlines/>
        <c:numFmt formatCode="#,##0" sourceLinked="1"/>
        <c:majorTickMark val="out"/>
        <c:minorTickMark val="none"/>
        <c:tickLblPos val="nextTo"/>
        <c:crossAx val="29228416"/>
        <c:crosses val="autoZero"/>
        <c:crossBetween val="between"/>
        <c:majorUnit val="1000000"/>
        <c:minorUnit val="200000"/>
      </c:valAx>
      <c:serAx>
        <c:axId val="29486144"/>
        <c:scaling>
          <c:orientation val="minMax"/>
        </c:scaling>
        <c:delete val="1"/>
        <c:axPos val="b"/>
        <c:majorTickMark val="out"/>
        <c:minorTickMark val="none"/>
        <c:tickLblPos val="nextTo"/>
        <c:crossAx val="29234304"/>
        <c:crosses val="autoZero"/>
      </c:serAx>
    </c:plotArea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000" b="1">
          <a:latin typeface="Sylfaen (Headings)"/>
        </a:defRPr>
      </a:pPr>
      <a:endParaRPr lang="ka-G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982185723102361"/>
          <c:y val="0.11264893527806627"/>
          <c:w val="0.57751127555858772"/>
          <c:h val="0.77470212944386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4747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37A9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21F-4B40-AA94-8CF6767DF8F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21F-4B40-AA94-8CF6767DF8F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21F-4B40-AA94-8CF6767DF8FE}"/>
              </c:ext>
            </c:extLst>
          </c:dPt>
          <c:dLbls>
            <c:dLbl>
              <c:idx val="3"/>
              <c:layout>
                <c:manualLayout>
                  <c:x val="-6.9629852455987441E-3"/>
                  <c:y val="-1.02408122980060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678898371666608"/>
                      <c:h val="0.1557119541727681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A0A2-423E-9A1E-4AC3A9B148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a-G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სხვა (24 საათამდე)</c:v>
                </c:pt>
                <c:pt idx="1">
                  <c:v>ტრანზიტი</c:v>
                </c:pt>
                <c:pt idx="2">
                  <c:v>24 საათი და მეტი</c:v>
                </c:pt>
                <c:pt idx="3">
                  <c:v>შემოსვლების საერთო რაოდენობა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453807</c:v>
                </c:pt>
                <c:pt idx="1">
                  <c:v>469246</c:v>
                </c:pt>
                <c:pt idx="2">
                  <c:v>1825753</c:v>
                </c:pt>
                <c:pt idx="3">
                  <c:v>2748806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1F-4B40-AA94-8CF6767DF8F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6"/>
        <c:axId val="730391424"/>
        <c:axId val="730379776"/>
      </c:barChart>
      <c:catAx>
        <c:axId val="730391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a-GE"/>
          </a:p>
        </c:txPr>
        <c:crossAx val="730379776"/>
        <c:crosses val="autoZero"/>
        <c:auto val="1"/>
        <c:lblAlgn val="ctr"/>
        <c:lblOffset val="100"/>
        <c:noMultiLvlLbl val="0"/>
      </c:catAx>
      <c:valAx>
        <c:axId val="730379776"/>
        <c:scaling>
          <c:orientation val="minMax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730391424"/>
        <c:crosses val="autoZero"/>
        <c:crossBetween val="between"/>
      </c:valAx>
      <c:spPr>
        <a:solidFill>
          <a:schemeClr val="bg1">
            <a:lumMod val="95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 b="1">
          <a:solidFill>
            <a:schemeClr val="tx1"/>
          </a:solidFill>
        </a:defRPr>
      </a:pPr>
      <a:endParaRPr lang="ka-G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რუსეთის ფედერაცია</c:v>
                </c:pt>
                <c:pt idx="1">
                  <c:v>თურქეთი</c:v>
                </c:pt>
                <c:pt idx="2">
                  <c:v>სომხეთი</c:v>
                </c:pt>
                <c:pt idx="3">
                  <c:v>ევროკავშირის ქვეყნები</c:v>
                </c:pt>
                <c:pt idx="4">
                  <c:v>ისრაელი</c:v>
                </c:pt>
                <c:pt idx="5">
                  <c:v>ყაზახეთი</c:v>
                </c:pt>
                <c:pt idx="6">
                  <c:v>ბელარუსი</c:v>
                </c:pt>
              </c:strCache>
            </c:strRef>
          </c:cat>
          <c:val>
            <c:numRef>
              <c:f>Sheet1!$B$2:$B$8</c:f>
              <c:numCache>
                <c:formatCode>#,##0</c:formatCode>
                <c:ptCount val="7"/>
                <c:pt idx="0">
                  <c:v>768937</c:v>
                </c:pt>
                <c:pt idx="1">
                  <c:v>488876</c:v>
                </c:pt>
                <c:pt idx="2">
                  <c:v>449139</c:v>
                </c:pt>
                <c:pt idx="3">
                  <c:v>179338</c:v>
                </c:pt>
                <c:pt idx="4">
                  <c:v>124171</c:v>
                </c:pt>
                <c:pt idx="5">
                  <c:v>89788</c:v>
                </c:pt>
                <c:pt idx="6">
                  <c:v>88654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10-430F-9FD4-7B2D5E3DB87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რუსეთის ფედერაცია</c:v>
                </c:pt>
                <c:pt idx="1">
                  <c:v>თურქეთი</c:v>
                </c:pt>
                <c:pt idx="2">
                  <c:v>სომხეთი</c:v>
                </c:pt>
                <c:pt idx="3">
                  <c:v>ევროკავშირის ქვეყნები</c:v>
                </c:pt>
                <c:pt idx="4">
                  <c:v>ისრაელი</c:v>
                </c:pt>
                <c:pt idx="5">
                  <c:v>ყაზახეთი</c:v>
                </c:pt>
                <c:pt idx="6">
                  <c:v>ბელარუსი</c:v>
                </c:pt>
              </c:strCache>
            </c:strRef>
          </c:cat>
          <c:val>
            <c:numRef>
              <c:f>Sheet1!$C$2:$C$8</c:f>
              <c:numCache>
                <c:formatCode>#,##0</c:formatCode>
                <c:ptCount val="7"/>
                <c:pt idx="0">
                  <c:v>778700</c:v>
                </c:pt>
                <c:pt idx="1">
                  <c:v>488595</c:v>
                </c:pt>
                <c:pt idx="2">
                  <c:v>451653</c:v>
                </c:pt>
                <c:pt idx="3">
                  <c:v>179035</c:v>
                </c:pt>
                <c:pt idx="4">
                  <c:v>124706</c:v>
                </c:pt>
                <c:pt idx="5">
                  <c:v>92827</c:v>
                </c:pt>
                <c:pt idx="6">
                  <c:v>93132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10-430F-9FD4-7B2D5E3DB8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9381760"/>
        <c:axId val="29383296"/>
      </c:barChart>
      <c:catAx>
        <c:axId val="29381760"/>
        <c:scaling>
          <c:orientation val="minMax"/>
        </c:scaling>
        <c:delete val="1"/>
        <c:axPos val="b"/>
        <c:numFmt formatCode="#,##0.00" sourceLinked="0"/>
        <c:majorTickMark val="none"/>
        <c:minorTickMark val="none"/>
        <c:tickLblPos val="nextTo"/>
        <c:crossAx val="29383296"/>
        <c:crosses val="autoZero"/>
        <c:auto val="1"/>
        <c:lblAlgn val="ctr"/>
        <c:lblOffset val="100"/>
        <c:noMultiLvlLbl val="0"/>
      </c:catAx>
      <c:valAx>
        <c:axId val="293832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293817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1" i="0" u="none" strike="noStrike" kern="1200" baseline="0">
                <a:solidFill>
                  <a:schemeClr val="tx1"/>
                </a:solidFill>
                <a:latin typeface="Sylfaen (Headings)"/>
                <a:ea typeface="+mn-ea"/>
                <a:cs typeface="+mn-cs"/>
              </a:defRPr>
            </a:pPr>
            <a:endParaRPr lang="ka-GE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solidFill>
            <a:schemeClr val="tx1"/>
          </a:solidFill>
          <a:latin typeface="Sylfaen (Headings)"/>
        </a:defRPr>
      </a:pPr>
      <a:endParaRPr lang="ka-G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46846317032091"/>
          <c:y val="2.9921250566913457E-2"/>
          <c:w val="0.89480874383645936"/>
          <c:h val="0.664583643946287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აზერბაიჯანი</c:v>
                </c:pt>
                <c:pt idx="1">
                  <c:v>ირანი</c:v>
                </c:pt>
                <c:pt idx="2">
                  <c:v>საუდის არაბეთი</c:v>
                </c:pt>
                <c:pt idx="3">
                  <c:v>უკრაინა</c:v>
                </c:pt>
                <c:pt idx="4">
                  <c:v>ინდოეთი</c:v>
                </c:pt>
                <c:pt idx="5">
                  <c:v>გერმანია</c:v>
                </c:pt>
                <c:pt idx="6">
                  <c:v>ჩინეთი</c:v>
                </c:pt>
                <c:pt idx="7">
                  <c:v>პოლონეთი</c:v>
                </c:pt>
                <c:pt idx="8">
                  <c:v>უზბეკეთი</c:v>
                </c:pt>
                <c:pt idx="9">
                  <c:v>ა.შ.შ.</c:v>
                </c:pt>
                <c:pt idx="10">
                  <c:v>იორდანია</c:v>
                </c:pt>
                <c:pt idx="11">
                  <c:v>კუვეიტი</c:v>
                </c:pt>
                <c:pt idx="12">
                  <c:v>დიდი ბრიტანეთი</c:v>
                </c:pt>
                <c:pt idx="13">
                  <c:v>საფრანგეთი</c:v>
                </c:pt>
                <c:pt idx="14">
                  <c:v>საბერძნეთი</c:v>
                </c:pt>
                <c:pt idx="15">
                  <c:v>ნიდერლანდები</c:v>
                </c:pt>
                <c:pt idx="16">
                  <c:v>კორეის რესპუბლიკა</c:v>
                </c:pt>
                <c:pt idx="17">
                  <c:v>ლატვია</c:v>
                </c:pt>
                <c:pt idx="18">
                  <c:v>არაბ გაერ საე</c:v>
                </c:pt>
                <c:pt idx="19">
                  <c:v>იტალია</c:v>
                </c:pt>
              </c:strCache>
            </c:strRef>
          </c:cat>
          <c:val>
            <c:numRef>
              <c:f>Sheet1!$B$2:$B$21</c:f>
              <c:numCache>
                <c:formatCode>#,##0</c:formatCode>
                <c:ptCount val="20"/>
                <c:pt idx="0">
                  <c:v>78355</c:v>
                </c:pt>
                <c:pt idx="1">
                  <c:v>67946</c:v>
                </c:pt>
                <c:pt idx="2">
                  <c:v>62343</c:v>
                </c:pt>
                <c:pt idx="3">
                  <c:v>51389</c:v>
                </c:pt>
                <c:pt idx="4">
                  <c:v>40333</c:v>
                </c:pt>
                <c:pt idx="5">
                  <c:v>38964</c:v>
                </c:pt>
                <c:pt idx="6">
                  <c:v>38008</c:v>
                </c:pt>
                <c:pt idx="7">
                  <c:v>28127</c:v>
                </c:pt>
                <c:pt idx="8">
                  <c:v>26807</c:v>
                </c:pt>
                <c:pt idx="9">
                  <c:v>23409</c:v>
                </c:pt>
                <c:pt idx="10">
                  <c:v>15404</c:v>
                </c:pt>
                <c:pt idx="11">
                  <c:v>14670</c:v>
                </c:pt>
                <c:pt idx="12">
                  <c:v>12974</c:v>
                </c:pt>
                <c:pt idx="13">
                  <c:v>12849</c:v>
                </c:pt>
                <c:pt idx="14">
                  <c:v>12124</c:v>
                </c:pt>
                <c:pt idx="15">
                  <c:v>9740</c:v>
                </c:pt>
                <c:pt idx="16">
                  <c:v>9608</c:v>
                </c:pt>
                <c:pt idx="17">
                  <c:v>9189</c:v>
                </c:pt>
                <c:pt idx="18">
                  <c:v>8413</c:v>
                </c:pt>
                <c:pt idx="19">
                  <c:v>8010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B1-4DCE-BC55-59AF6C4AB6B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აზერბაიჯანი</c:v>
                </c:pt>
                <c:pt idx="1">
                  <c:v>ირანი</c:v>
                </c:pt>
                <c:pt idx="2">
                  <c:v>საუდის არაბეთი</c:v>
                </c:pt>
                <c:pt idx="3">
                  <c:v>უკრაინა</c:v>
                </c:pt>
                <c:pt idx="4">
                  <c:v>ინდოეთი</c:v>
                </c:pt>
                <c:pt idx="5">
                  <c:v>გერმანია</c:v>
                </c:pt>
                <c:pt idx="6">
                  <c:v>ჩინეთი</c:v>
                </c:pt>
                <c:pt idx="7">
                  <c:v>პოლონეთი</c:v>
                </c:pt>
                <c:pt idx="8">
                  <c:v>უზბეკეთი</c:v>
                </c:pt>
                <c:pt idx="9">
                  <c:v>ა.შ.შ.</c:v>
                </c:pt>
                <c:pt idx="10">
                  <c:v>იორდანია</c:v>
                </c:pt>
                <c:pt idx="11">
                  <c:v>კუვეიტი</c:v>
                </c:pt>
                <c:pt idx="12">
                  <c:v>დიდი ბრიტანეთი</c:v>
                </c:pt>
                <c:pt idx="13">
                  <c:v>საფრანგეთი</c:v>
                </c:pt>
                <c:pt idx="14">
                  <c:v>საბერძნეთი</c:v>
                </c:pt>
                <c:pt idx="15">
                  <c:v>ნიდერლანდები</c:v>
                </c:pt>
                <c:pt idx="16">
                  <c:v>კორეის რესპუბლიკა</c:v>
                </c:pt>
                <c:pt idx="17">
                  <c:v>ლატვია</c:v>
                </c:pt>
                <c:pt idx="18">
                  <c:v>არაბ გაერ საე</c:v>
                </c:pt>
                <c:pt idx="19">
                  <c:v>იტალია</c:v>
                </c:pt>
              </c:strCache>
            </c:strRef>
          </c:cat>
          <c:val>
            <c:numRef>
              <c:f>Sheet1!$C$2:$C$21</c:f>
              <c:numCache>
                <c:formatCode>#,##0</c:formatCode>
                <c:ptCount val="20"/>
                <c:pt idx="0">
                  <c:v>78775</c:v>
                </c:pt>
                <c:pt idx="1">
                  <c:v>67649</c:v>
                </c:pt>
                <c:pt idx="2">
                  <c:v>68372</c:v>
                </c:pt>
                <c:pt idx="3">
                  <c:v>50907</c:v>
                </c:pt>
                <c:pt idx="4">
                  <c:v>47398</c:v>
                </c:pt>
                <c:pt idx="5">
                  <c:v>38209</c:v>
                </c:pt>
                <c:pt idx="6">
                  <c:v>37157</c:v>
                </c:pt>
                <c:pt idx="7">
                  <c:v>28051</c:v>
                </c:pt>
                <c:pt idx="8">
                  <c:v>27464</c:v>
                </c:pt>
                <c:pt idx="9">
                  <c:v>24498</c:v>
                </c:pt>
                <c:pt idx="10">
                  <c:v>16125</c:v>
                </c:pt>
                <c:pt idx="11">
                  <c:v>15296</c:v>
                </c:pt>
                <c:pt idx="12">
                  <c:v>13075</c:v>
                </c:pt>
                <c:pt idx="13">
                  <c:v>13160</c:v>
                </c:pt>
                <c:pt idx="14">
                  <c:v>12097</c:v>
                </c:pt>
                <c:pt idx="15">
                  <c:v>9656</c:v>
                </c:pt>
                <c:pt idx="16">
                  <c:v>9348</c:v>
                </c:pt>
                <c:pt idx="17">
                  <c:v>8831</c:v>
                </c:pt>
                <c:pt idx="18">
                  <c:v>8821</c:v>
                </c:pt>
                <c:pt idx="19">
                  <c:v>8032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B1-4DCE-BC55-59AF6C4AB6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9786112"/>
        <c:axId val="29787648"/>
      </c:barChart>
      <c:catAx>
        <c:axId val="29786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Sylfaen (Headings)"/>
                <a:ea typeface="+mn-ea"/>
                <a:cs typeface="+mn-cs"/>
              </a:defRPr>
            </a:pPr>
            <a:endParaRPr lang="ka-GE"/>
          </a:p>
        </c:txPr>
        <c:crossAx val="29787648"/>
        <c:crosses val="autoZero"/>
        <c:auto val="1"/>
        <c:lblAlgn val="ctr"/>
        <c:lblOffset val="100"/>
        <c:noMultiLvlLbl val="0"/>
      </c:catAx>
      <c:valAx>
        <c:axId val="297876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crossAx val="297861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700" b="1" i="0" u="none" strike="noStrike" kern="1200" baseline="0">
                <a:solidFill>
                  <a:schemeClr val="tx1"/>
                </a:solidFill>
                <a:latin typeface="Sylfaen (Headings)"/>
                <a:ea typeface="+mn-ea"/>
                <a:cs typeface="+mn-cs"/>
              </a:defRPr>
            </a:pPr>
            <a:endParaRPr lang="ka-GE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700" b="1">
          <a:latin typeface="Sylfaen (Headings)"/>
        </a:defRPr>
      </a:pPr>
      <a:endParaRPr lang="ka-G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56565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222823</c:v>
                </c:pt>
                <c:pt idx="1">
                  <c:v>283969</c:v>
                </c:pt>
                <c:pt idx="2">
                  <c:v>541847</c:v>
                </c:pt>
                <c:pt idx="3">
                  <c:v>357012</c:v>
                </c:pt>
                <c:pt idx="4">
                  <c:v>169541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07-46DC-8424-97F98FE8EDD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FF4747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F07-46DC-8424-97F98FE8EDDA}"/>
                </c:ext>
              </c:extLst>
            </c:dLbl>
            <c:dLbl>
              <c:idx val="1"/>
              <c:layout>
                <c:manualLayout>
                  <c:x val="-7.0062888408952611E-17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F07-46DC-8424-97F98FE8EDDA}"/>
                </c:ext>
              </c:extLst>
            </c:dLbl>
            <c:dLbl>
              <c:idx val="2"/>
              <c:layout>
                <c:manualLayout>
                  <c:x val="-3.8216562426228117E-3"/>
                  <c:y val="-2.0761242846464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F07-46DC-8424-97F98FE8EDDA}"/>
                </c:ext>
              </c:extLst>
            </c:dLbl>
            <c:dLbl>
              <c:idx val="3"/>
              <c:layout>
                <c:manualLayout>
                  <c:x val="3.8216562426228117E-3"/>
                  <c:y val="-1.0380621423232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F07-46DC-8424-97F98FE8EDDA}"/>
                </c:ext>
              </c:extLst>
            </c:dLbl>
            <c:dLbl>
              <c:idx val="4"/>
              <c:layout>
                <c:manualLayout>
                  <c:x val="0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F07-46DC-8424-97F98FE8EDD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211638</c:v>
                </c:pt>
                <c:pt idx="1">
                  <c:v>279514</c:v>
                </c:pt>
                <c:pt idx="2">
                  <c:v>540220</c:v>
                </c:pt>
                <c:pt idx="3">
                  <c:v>357543</c:v>
                </c:pt>
                <c:pt idx="4">
                  <c:v>170753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07-46DC-8424-97F98FE8ED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613056"/>
        <c:axId val="29704960"/>
        <c:axId val="0"/>
      </c:bar3DChart>
      <c:catAx>
        <c:axId val="296130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9704960"/>
        <c:crosses val="autoZero"/>
        <c:auto val="1"/>
        <c:lblAlgn val="ctr"/>
        <c:lblOffset val="100"/>
        <c:noMultiLvlLbl val="0"/>
      </c:catAx>
      <c:valAx>
        <c:axId val="29704960"/>
        <c:scaling>
          <c:orientation val="minMax"/>
          <c:max val="700000"/>
          <c:min val="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crossAx val="29613056"/>
        <c:crosses val="autoZero"/>
        <c:crossBetween val="between"/>
        <c:majorUnit val="100000"/>
      </c:valAx>
    </c:plotArea>
    <c:legend>
      <c:legendPos val="r"/>
      <c:layout>
        <c:manualLayout>
          <c:xMode val="edge"/>
          <c:yMode val="edge"/>
          <c:x val="0.86999673353712492"/>
          <c:y val="0.40683617049884607"/>
          <c:w val="0.10707332900713822"/>
          <c:h val="0.1655660074699605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 b="1">
          <a:latin typeface="Sylfaen (Headings)"/>
        </a:defRPr>
      </a:pPr>
      <a:endParaRPr lang="ka-GE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391559977509402"/>
          <c:y val="5.7093417827777319E-2"/>
          <c:w val="0.71130697182942837"/>
          <c:h val="0.85137565711581387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565656"/>
            </a:solidFill>
          </c:spPr>
          <c:invertIfNegative val="0"/>
          <c:dLbls>
            <c:dLbl>
              <c:idx val="0"/>
              <c:layout>
                <c:manualLayout>
                  <c:x val="3.821656242622882E-3"/>
                  <c:y val="5.19031071161621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B17-47BF-9FF2-30689C7E1B7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211056</c:v>
                </c:pt>
                <c:pt idx="1">
                  <c:v>256158</c:v>
                </c:pt>
                <c:pt idx="2">
                  <c:v>354047</c:v>
                </c:pt>
                <c:pt idx="3">
                  <c:v>244732</c:v>
                </c:pt>
                <c:pt idx="4">
                  <c:v>144379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17-47BF-9FF2-30689C7E1B7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FF4747"/>
            </a:solidFill>
          </c:spPr>
          <c:invertIfNegative val="0"/>
          <c:dLbls>
            <c:dLbl>
              <c:idx val="0"/>
              <c:layout>
                <c:manualLayout>
                  <c:x val="1.9108281213114058E-3"/>
                  <c:y val="-5.19031071161611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B17-47BF-9FF2-30689C7E1B75}"/>
                </c:ext>
              </c:extLst>
            </c:dLbl>
            <c:dLbl>
              <c:idx val="1"/>
              <c:layout>
                <c:manualLayout>
                  <c:x val="0"/>
                  <c:y val="-1.557093213484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B17-47BF-9FF2-30689C7E1B75}"/>
                </c:ext>
              </c:extLst>
            </c:dLbl>
            <c:dLbl>
              <c:idx val="2"/>
              <c:layout>
                <c:manualLayout>
                  <c:x val="-1.4012577681790522E-16"/>
                  <c:y val="-1.557093213484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B17-47BF-9FF2-30689C7E1B75}"/>
                </c:ext>
              </c:extLst>
            </c:dLbl>
            <c:dLbl>
              <c:idx val="3"/>
              <c:layout>
                <c:manualLayout>
                  <c:x val="-7.0062888408952611E-17"/>
                  <c:y val="-1.5570932134848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B17-47BF-9FF2-30689C7E1B75}"/>
                </c:ext>
              </c:extLst>
            </c:dLbl>
            <c:dLbl>
              <c:idx val="4"/>
              <c:layout>
                <c:manualLayout>
                  <c:x val="1.9108281213113358E-3"/>
                  <c:y val="-1.557093213484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B17-47BF-9FF2-30689C7E1B7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200191</c:v>
                </c:pt>
                <c:pt idx="1">
                  <c:v>250096</c:v>
                </c:pt>
                <c:pt idx="2">
                  <c:v>349452</c:v>
                </c:pt>
                <c:pt idx="3">
                  <c:v>244298</c:v>
                </c:pt>
                <c:pt idx="4">
                  <c:v>145101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B17-47BF-9FF2-30689C7E1B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901952"/>
        <c:axId val="29903488"/>
        <c:axId val="0"/>
      </c:bar3DChart>
      <c:catAx>
        <c:axId val="299019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9903488"/>
        <c:crosses val="autoZero"/>
        <c:auto val="1"/>
        <c:lblAlgn val="ctr"/>
        <c:lblOffset val="100"/>
        <c:noMultiLvlLbl val="0"/>
      </c:catAx>
      <c:valAx>
        <c:axId val="29903488"/>
        <c:scaling>
          <c:orientation val="minMax"/>
          <c:max val="400000"/>
          <c:min val="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crossAx val="29901952"/>
        <c:crosses val="autoZero"/>
        <c:crossBetween val="between"/>
        <c:majorUnit val="50000"/>
      </c:valAx>
    </c:plotArea>
    <c:legend>
      <c:legendPos val="r"/>
      <c:layout>
        <c:manualLayout>
          <c:xMode val="edge"/>
          <c:yMode val="edge"/>
          <c:x val="0.89292667099286183"/>
          <c:y val="0.41721679192207828"/>
          <c:w val="0.10707332900713822"/>
          <c:h val="0.1655660074699605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 b="1">
          <a:latin typeface="Sylfaen (Headings)"/>
        </a:defRPr>
      </a:pPr>
      <a:endParaRPr lang="ka-GE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565656"/>
            </a:solidFill>
          </c:spPr>
          <c:invertIfNegative val="0"/>
          <c:dLbls>
            <c:dLbl>
              <c:idx val="1"/>
              <c:layout>
                <c:manualLayout>
                  <c:x val="1.9108281213114058E-3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BF2-45D0-9C46-25A3D86844FE}"/>
                </c:ext>
              </c:extLst>
            </c:dLbl>
            <c:dLbl>
              <c:idx val="2"/>
              <c:layout>
                <c:manualLayout>
                  <c:x val="0"/>
                  <c:y val="-5.19031071161611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BF2-45D0-9C46-25A3D86844FE}"/>
                </c:ext>
              </c:extLst>
            </c:dLbl>
            <c:dLbl>
              <c:idx val="3"/>
              <c:layout>
                <c:manualLayout>
                  <c:x val="0"/>
                  <c:y val="-5.19031071161611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BF2-45D0-9C46-25A3D86844F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41081</c:v>
                </c:pt>
                <c:pt idx="1">
                  <c:v>86334</c:v>
                </c:pt>
                <c:pt idx="2">
                  <c:v>150472</c:v>
                </c:pt>
                <c:pt idx="3">
                  <c:v>95348</c:v>
                </c:pt>
                <c:pt idx="4">
                  <c:v>48170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CE-4397-9DA7-6559B8D792C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F3A671"/>
            </a:solidFill>
          </c:spPr>
          <c:invertIfNegative val="0"/>
          <c:dLbls>
            <c:dLbl>
              <c:idx val="0"/>
              <c:layout>
                <c:manualLayout>
                  <c:x val="1.9108281213113707E-3"/>
                  <c:y val="-5.19031071161611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ECE-4397-9DA7-6559B8D792C2}"/>
                </c:ext>
              </c:extLst>
            </c:dLbl>
            <c:dLbl>
              <c:idx val="1"/>
              <c:layout>
                <c:manualLayout>
                  <c:x val="0"/>
                  <c:y val="-1.5570932134848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ECE-4397-9DA7-6559B8D792C2}"/>
                </c:ext>
              </c:extLst>
            </c:dLbl>
            <c:dLbl>
              <c:idx val="2"/>
              <c:layout>
                <c:manualLayout>
                  <c:x val="-5.7326348228414073E-3"/>
                  <c:y val="-2.0761242846464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ECE-4397-9DA7-6559B8D792C2}"/>
                </c:ext>
              </c:extLst>
            </c:dLbl>
            <c:dLbl>
              <c:idx val="3"/>
              <c:layout>
                <c:manualLayout>
                  <c:x val="3.8216562426228117E-3"/>
                  <c:y val="-2.0761242846464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ECE-4397-9DA7-6559B8D792C2}"/>
                </c:ext>
              </c:extLst>
            </c:dLbl>
            <c:dLbl>
              <c:idx val="4"/>
              <c:layout>
                <c:manualLayout>
                  <c:x val="-7.0062888408952611E-17"/>
                  <c:y val="-1.5570932134848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ECE-4397-9DA7-6559B8D792C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42537</c:v>
                </c:pt>
                <c:pt idx="1">
                  <c:v>85393</c:v>
                </c:pt>
                <c:pt idx="2">
                  <c:v>154222</c:v>
                </c:pt>
                <c:pt idx="3">
                  <c:v>97143</c:v>
                </c:pt>
                <c:pt idx="4">
                  <c:v>48767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ECE-4397-9DA7-6559B8D792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413120"/>
        <c:axId val="65414656"/>
        <c:axId val="0"/>
      </c:bar3DChart>
      <c:catAx>
        <c:axId val="654131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5414656"/>
        <c:crosses val="autoZero"/>
        <c:auto val="1"/>
        <c:lblAlgn val="ctr"/>
        <c:lblOffset val="100"/>
        <c:noMultiLvlLbl val="0"/>
      </c:catAx>
      <c:valAx>
        <c:axId val="65414656"/>
        <c:scaling>
          <c:orientation val="minMax"/>
          <c:max val="180000"/>
          <c:min val="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crossAx val="65413120"/>
        <c:crosses val="autoZero"/>
        <c:crossBetween val="between"/>
        <c:majorUnit val="30000"/>
      </c:valAx>
    </c:plotArea>
    <c:legend>
      <c:legendPos val="r"/>
      <c:layout>
        <c:manualLayout>
          <c:xMode val="edge"/>
          <c:yMode val="edge"/>
          <c:x val="0.87764004602237056"/>
          <c:y val="0.40164585978723"/>
          <c:w val="0.10707332900713822"/>
          <c:h val="0.1655660074699605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 b="1">
          <a:latin typeface="Sylfaen (Headings)"/>
        </a:defRPr>
      </a:pPr>
      <a:endParaRPr lang="ka-GE"/>
    </a:p>
  </c:txPr>
  <c:externalData r:id="rId1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Sheet1!$A$2:$A$3</cx:f>
        <cx:lvl ptCount="2">
          <cx:pt idx="0">საქართველო</cx:pt>
          <cx:pt idx="1">უცხოელები</cx:pt>
        </cx:lvl>
      </cx:strDim>
      <cx:numDim type="size">
        <cx:f>Sheet1!$B$2:$B$3</cx:f>
        <cx:lvl ptCount="2" formatCode="General">
          <cx:pt idx="0">1757084</cx:pt>
          <cx:pt idx="1">5423832</cx:pt>
        </cx:lvl>
      </cx:numDim>
    </cx:data>
  </cx:chartData>
  <cx:chart>
    <cx:plotArea>
      <cx:plotAreaRegion>
        <cx:series layoutId="sunburst" uniqueId="{D41867D5-D842-4DFC-9713-213E7D2CDE8D}">
          <cx:tx>
            <cx:txData>
              <cx:f>Sheet1!$B$1</cx:f>
              <cx:v>Sales</cx:v>
            </cx:txData>
          </cx:tx>
          <cx:spPr>
            <a:solidFill>
              <a:srgbClr val="FF0000"/>
            </a:solidFill>
          </cx:spPr>
          <cx:dataPt idx="1">
            <cx:spPr>
              <a:solidFill>
                <a:schemeClr val="accent1">
                  <a:lumMod val="50000"/>
                </a:schemeClr>
              </a:solidFill>
              <a:ln>
                <a:solidFill>
                  <a:schemeClr val="bg1"/>
                </a:solidFill>
              </a:ln>
            </cx:spPr>
          </cx:dataPt>
          <cx:dataId val="0"/>
        </cx:series>
      </cx:plotAreaRegion>
    </cx:plotArea>
    <cx:legend pos="r" align="ctr" overlay="0">
      <cx:spPr>
        <a:solidFill>
          <a:srgbClr val="9DC3E6"/>
        </a:solidFill>
        <a:ln>
          <a:solidFill>
            <a:srgbClr val="9DC3E6"/>
          </a:solidFill>
        </a:ln>
      </cx:spPr>
      <cx:txPr>
        <a:bodyPr spcFirstLastPara="1" vertOverflow="ellipsis" wrap="square" lIns="0" tIns="0" rIns="0" bIns="0" anchor="ctr" anchorCtr="1"/>
        <a:lstStyle/>
        <a:p>
          <a:pPr>
            <a:defRPr lang="en-US" sz="800" b="1" i="0" u="none" strike="noStrike" baseline="0">
              <a:solidFill>
                <a:schemeClr val="tx1"/>
              </a:solidFill>
              <a:latin typeface="Calibri" panose="020F0502020204030204"/>
            </a:defRPr>
          </a:pPr>
          <a:endParaRPr lang="en-US" sz="800" b="1">
            <a:solidFill>
              <a:schemeClr val="tx1"/>
            </a:solidFill>
          </a:endParaRPr>
        </a:p>
      </cx:txPr>
    </cx:legend>
  </cx:chart>
  <cx:spPr>
    <a:solidFill>
      <a:srgbClr val="9DC3E6"/>
    </a:solidFill>
    <a:ln>
      <a:solidFill>
        <a:srgbClr val="9DC3E6"/>
      </a:solidFill>
    </a:ln>
  </cx:spPr>
  <cx:clrMapOvr bg1="lt1" tx1="dk1" bg2="lt2" tx2="dk2" accent1="accent1" accent2="accent2" accent3="accent3" accent4="accent4" accent5="accent5" accent6="accent6" hlink="hlink" folHlink="folHlink"/>
</cx:chartSpace>
</file>

<file path=ppt/charts/colors1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8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lIns="38100" tIns="19050" rIns="38100" bIns="19050">
      <a:spAutoFit/>
    </cs:bodyPr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>
            <a:lumMod val="50000"/>
          </a:schemeClr>
        </a:solidFill>
      </a:ln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dk1"/>
    </cs:fontRef>
  </cs:dropLine>
  <cs:errorBar>
    <cs:lnRef idx="0"/>
    <cs:fillRef idx="0"/>
    <cs:effectRef idx="0"/>
    <cs:fontRef idx="minor">
      <a:schemeClr val="dk1"/>
    </cs:fontRef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  <a:lumOff val="10000"/>
              </a:schemeClr>
            </a:gs>
            <a:gs pos="0">
              <a:schemeClr val="lt1">
                <a:lumMod val="75000"/>
                <a:alpha val="36000"/>
                <a:lumOff val="10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</cs:hiLoLine>
  <cs:leaderLine>
    <cs:lnRef idx="0"/>
    <cs:fillRef idx="0"/>
    <cs:effectRef idx="0"/>
    <cs:fontRef idx="minor">
      <a:schemeClr val="dk1"/>
    </cs:fontRef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dk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  <cs:bodyPr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defRPr sz="1197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A6EC9-BB9F-4674-9B39-8463489846A2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84A44-C4FD-4CB4-AD39-57CBBECC5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9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884A44-C4FD-4CB4-AD39-57CBBECC56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191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884A44-C4FD-4CB4-AD39-57CBBECC56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63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2CA8E-E6B9-44C4-B21E-3014B449BFB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46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2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32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40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485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01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26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499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820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1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46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EF46B-274C-4EB3-9AA8-C798FC9DA0BF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869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8.xml"/><Relationship Id="rId5" Type="http://schemas.openxmlformats.org/officeDocument/2006/relationships/chart" Target="../charts/chart17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microsoft.com/office/2014/relationships/chartEx" Target="../charts/chartEx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8408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71999" y="3226809"/>
            <a:ext cx="6805247" cy="404381"/>
          </a:xfrm>
          <a:prstGeom prst="rect">
            <a:avLst/>
          </a:prstGeom>
          <a:solidFill>
            <a:srgbClr val="226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122170" y="2522969"/>
            <a:ext cx="5581812" cy="181206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ka-GE" sz="1400" b="1" dirty="0">
                <a:solidFill>
                  <a:schemeClr val="bg1"/>
                </a:solidFill>
                <a:latin typeface="Sylfaen (Headings)"/>
                <a:cs typeface="Times New Roman" panose="02020603050405020304" pitchFamily="18" charset="0"/>
              </a:rPr>
              <a:t>საქართველოს სახელმწიფო საზღვრის კვეთის სტატისტიკა</a:t>
            </a:r>
            <a:endParaRPr lang="en-US" sz="1400" b="1" dirty="0">
              <a:latin typeface="Sylfaen (Headings)"/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079436" y="2839914"/>
            <a:ext cx="2061741" cy="131738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ka-GE" sz="1600" b="1" dirty="0" smtClean="0">
                <a:solidFill>
                  <a:schemeClr val="bg1"/>
                </a:solidFill>
                <a:latin typeface="Sylfaen (Headings)"/>
                <a:cs typeface="Times New Roman" panose="02020603050405020304" pitchFamily="18" charset="0"/>
              </a:rPr>
              <a:t>საქართველოს შინაგან </a:t>
            </a:r>
            <a:r>
              <a:rPr lang="ka-GE" sz="1600" b="1" dirty="0">
                <a:solidFill>
                  <a:schemeClr val="bg1"/>
                </a:solidFill>
                <a:latin typeface="Sylfaen (Headings)"/>
                <a:cs typeface="Times New Roman" panose="02020603050405020304" pitchFamily="18" charset="0"/>
              </a:rPr>
              <a:t>საქმეთა </a:t>
            </a:r>
          </a:p>
          <a:p>
            <a:pPr lvl="0" algn="ctr"/>
            <a:r>
              <a:rPr lang="ka-GE" sz="1600" b="1" dirty="0">
                <a:solidFill>
                  <a:schemeClr val="bg1"/>
                </a:solidFill>
                <a:latin typeface="Sylfaen (Headings)"/>
                <a:cs typeface="Times New Roman" panose="02020603050405020304" pitchFamily="18" charset="0"/>
              </a:rPr>
              <a:t>სამინისტრო</a:t>
            </a:r>
            <a:endParaRPr lang="en-US" sz="1600" dirty="0">
              <a:latin typeface="Sylfaen (Headings)"/>
              <a:cs typeface="Times New Roman" panose="020206030504050203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0163908" y="6017042"/>
            <a:ext cx="2311554" cy="75303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4</a:t>
            </a:r>
          </a:p>
          <a:p>
            <a:pPr algn="ctr"/>
            <a:endParaRPr lang="ka-GE" sz="1200" b="1" dirty="0" smtClean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  <a:p>
            <a:pPr algn="ctr"/>
            <a:r>
              <a:rPr lang="ka-GE" sz="800" dirty="0" smtClean="0">
                <a:solidFill>
                  <a:schemeClr val="bg1"/>
                </a:solidFill>
                <a:latin typeface="Sylfaen (Headings)"/>
              </a:rPr>
              <a:t>©</a:t>
            </a:r>
            <a:r>
              <a:rPr lang="ka-GE" sz="800" dirty="0" smtClean="0">
                <a:latin typeface="Sylfaen (Headings)"/>
              </a:rPr>
              <a:t> </a:t>
            </a:r>
            <a:r>
              <a:rPr lang="ka-GE" sz="8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შსს საინფორმაციო-ანალიტიკური დეპარტამენტი</a:t>
            </a:r>
            <a:endParaRPr lang="ka-GE" sz="8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A4FD69-B417-4649-B141-464646206D12}"/>
              </a:ext>
            </a:extLst>
          </p:cNvPr>
          <p:cNvSpPr/>
          <p:nvPr/>
        </p:nvSpPr>
        <p:spPr>
          <a:xfrm>
            <a:off x="6831212" y="3631190"/>
            <a:ext cx="246184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chemeClr val="bg1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chemeClr val="bg1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chemeClr val="bg1"/>
                </a:solidFill>
                <a:latin typeface="Sylfaen (Headings)"/>
              </a:rPr>
              <a:t> </a:t>
            </a:r>
            <a:r>
              <a:rPr lang="ka-GE" sz="1400" b="1" dirty="0">
                <a:solidFill>
                  <a:schemeClr val="bg1"/>
                </a:solidFill>
                <a:latin typeface="Sylfaen (Headings)"/>
              </a:rPr>
              <a:t>წელი</a:t>
            </a:r>
            <a:r>
              <a:rPr lang="en-US" sz="1400" b="1" dirty="0">
                <a:solidFill>
                  <a:schemeClr val="bg1"/>
                </a:solidFill>
                <a:latin typeface="Sylfaen (Headings)"/>
              </a:rPr>
              <a:t>, </a:t>
            </a:r>
            <a:r>
              <a:rPr lang="en-US" sz="1400" b="1" dirty="0" smtClean="0">
                <a:solidFill>
                  <a:schemeClr val="bg1"/>
                </a:solidFill>
                <a:latin typeface="Sylfaen (Headings)"/>
              </a:rPr>
              <a:t>III </a:t>
            </a:r>
            <a:r>
              <a:rPr lang="ka-GE" sz="1400" b="1" dirty="0" smtClean="0">
                <a:solidFill>
                  <a:schemeClr val="bg1"/>
                </a:solidFill>
                <a:latin typeface="Sylfaen (Headings)"/>
              </a:rPr>
              <a:t>კვარტალი</a:t>
            </a:r>
            <a:endParaRPr lang="en-US" sz="1400" dirty="0">
              <a:solidFill>
                <a:schemeClr val="bg1"/>
              </a:solidFill>
              <a:latin typeface="Sylfaen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149354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95333" cy="687266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956203" y="6440474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4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76DACF1-754B-4E09-9A6F-F8EBC23A0DA3}"/>
              </a:ext>
            </a:extLst>
          </p:cNvPr>
          <p:cNvSpPr/>
          <p:nvPr/>
        </p:nvSpPr>
        <p:spPr>
          <a:xfrm>
            <a:off x="2373923" y="753252"/>
            <a:ext cx="54375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1400" b="1" dirty="0"/>
              <a:t>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სარკინიგზო ტრანსპორტის მოძრაობის დინამიკა</a:t>
            </a:r>
            <a:r>
              <a:rPr lang="en-US" sz="1200" b="1" dirty="0">
                <a:solidFill>
                  <a:schemeClr val="bg1"/>
                </a:solidFill>
                <a:latin typeface="Sylfaen (Headings)"/>
              </a:rPr>
              <a:t> </a:t>
            </a:r>
            <a:endParaRPr lang="ka-GE" sz="1200" b="1" dirty="0">
              <a:solidFill>
                <a:schemeClr val="bg1"/>
              </a:solidFill>
              <a:latin typeface="Sylfaen (Headings)"/>
            </a:endParaRPr>
          </a:p>
          <a:p>
            <a:pPr algn="ctr"/>
            <a:endParaRPr lang="en-US" sz="14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1A20D9-2AFF-4746-B4E9-273F2F0128E1}"/>
              </a:ext>
            </a:extLst>
          </p:cNvPr>
          <p:cNvSpPr/>
          <p:nvPr/>
        </p:nvSpPr>
        <p:spPr>
          <a:xfrm>
            <a:off x="8081562" y="685211"/>
            <a:ext cx="2284600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Sylfaen (Headings)"/>
              </a:rPr>
              <a:t>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წელი, 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III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CC93EF-5347-4F92-9129-B69E4F45B3F2}"/>
              </a:ext>
            </a:extLst>
          </p:cNvPr>
          <p:cNvSpPr/>
          <p:nvPr/>
        </p:nvSpPr>
        <p:spPr>
          <a:xfrm>
            <a:off x="8118431" y="3764322"/>
            <a:ext cx="2284600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chemeClr val="accent1">
                    <a:lumMod val="50000"/>
                  </a:schemeClr>
                </a:solidFill>
                <a:latin typeface="Sylfaen (Headings)"/>
              </a:rPr>
              <a:t>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წელი, 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III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9A03164-E790-478D-9B6D-4D206F6C01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64" y="1621839"/>
            <a:ext cx="1763153" cy="176315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9EE97FC-164B-4DC7-A025-C39A0C906FB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7498" y="4489240"/>
            <a:ext cx="1727156" cy="1727156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0" y="3700403"/>
            <a:ext cx="8018585" cy="527539"/>
            <a:chOff x="0" y="3700403"/>
            <a:chExt cx="8018585" cy="527539"/>
          </a:xfrm>
        </p:grpSpPr>
        <p:sp>
          <p:nvSpPr>
            <p:cNvPr id="4" name="Rectangle 3"/>
            <p:cNvSpPr/>
            <p:nvPr/>
          </p:nvSpPr>
          <p:spPr>
            <a:xfrm>
              <a:off x="0" y="3700403"/>
              <a:ext cx="8018585" cy="527539"/>
            </a:xfrm>
            <a:prstGeom prst="rect">
              <a:avLst/>
            </a:prstGeom>
            <a:solidFill>
              <a:srgbClr val="12264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881551" y="3746523"/>
              <a:ext cx="4281855" cy="3416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a-GE" sz="1200" b="1" dirty="0">
                  <a:solidFill>
                    <a:schemeClr val="bg1"/>
                  </a:solidFill>
                  <a:latin typeface="Sylfaen (Headings)"/>
                </a:rPr>
                <a:t>საზღვაო რეისების </a:t>
              </a:r>
              <a:r>
                <a:rPr lang="ka-GE" sz="1200" b="1" dirty="0" smtClean="0">
                  <a:solidFill>
                    <a:schemeClr val="bg1"/>
                  </a:solidFill>
                  <a:latin typeface="Sylfaen (Headings)"/>
                </a:rPr>
                <a:t>მოძრაობის დინამიკა</a:t>
              </a:r>
              <a:endParaRPr lang="en-US" sz="1200" b="1" dirty="0">
                <a:latin typeface="Sylfaen (Headings)"/>
              </a:endParaRPr>
            </a:p>
          </p:txBody>
        </p:sp>
      </p:grpSp>
      <p:graphicFrame>
        <p:nvGraphicFramePr>
          <p:cNvPr id="1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8229427"/>
              </p:ext>
            </p:extLst>
          </p:nvPr>
        </p:nvGraphicFramePr>
        <p:xfrm>
          <a:off x="1594115" y="4211912"/>
          <a:ext cx="6884259" cy="2403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1E6E7C7D-35E5-439E-AB23-C70A5ABF10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576884"/>
              </p:ext>
            </p:extLst>
          </p:nvPr>
        </p:nvGraphicFramePr>
        <p:xfrm>
          <a:off x="1594115" y="1432174"/>
          <a:ext cx="6446511" cy="2224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38475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Graphic spid="16" grpId="0">
        <p:bldAsOne/>
      </p:bldGraphic>
      <p:bldGraphic spid="1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8408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572000" y="3226808"/>
            <a:ext cx="6805245" cy="404381"/>
          </a:xfrm>
          <a:prstGeom prst="rect">
            <a:avLst/>
          </a:prstGeom>
          <a:solidFill>
            <a:srgbClr val="226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112679" y="2522968"/>
            <a:ext cx="5254074" cy="181206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ka-GE" sz="1400" b="1" dirty="0">
                <a:solidFill>
                  <a:schemeClr val="bg1"/>
                </a:solidFill>
                <a:latin typeface="Sylfaen (Headings)"/>
                <a:cs typeface="Times New Roman" panose="02020603050405020304" pitchFamily="18" charset="0"/>
              </a:rPr>
              <a:t>გმადლობთ ყურადღებისთვის</a:t>
            </a:r>
            <a:endParaRPr lang="en-US" sz="1400" b="1" dirty="0">
              <a:latin typeface="Sylfaen (Headings)"/>
              <a:cs typeface="Times New Roman" panose="02020603050405020304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059744" y="3376246"/>
            <a:ext cx="2107810" cy="14053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ka-GE" sz="1600" b="1" dirty="0" smtClean="0">
                <a:solidFill>
                  <a:schemeClr val="bg1"/>
                </a:solidFill>
                <a:latin typeface="Sylfaen (Headings)"/>
                <a:cs typeface="Times New Roman" panose="02020603050405020304" pitchFamily="18" charset="0"/>
              </a:rPr>
              <a:t>საქართველოს შინაგან </a:t>
            </a:r>
            <a:r>
              <a:rPr lang="ka-GE" sz="1600" b="1" dirty="0">
                <a:solidFill>
                  <a:schemeClr val="bg1"/>
                </a:solidFill>
                <a:latin typeface="Sylfaen (Headings)"/>
                <a:cs typeface="Times New Roman" panose="02020603050405020304" pitchFamily="18" charset="0"/>
              </a:rPr>
              <a:t>საქმეთა </a:t>
            </a:r>
          </a:p>
          <a:p>
            <a:pPr lvl="0" algn="ctr"/>
            <a:r>
              <a:rPr lang="ka-GE" sz="1600" b="1" dirty="0">
                <a:solidFill>
                  <a:schemeClr val="bg1"/>
                </a:solidFill>
                <a:latin typeface="Sylfaen (Headings)"/>
                <a:cs typeface="Times New Roman" panose="02020603050405020304" pitchFamily="18" charset="0"/>
              </a:rPr>
              <a:t>სამინისტრო</a:t>
            </a:r>
            <a:endParaRPr lang="ka-GE" sz="1600" dirty="0">
              <a:latin typeface="Sylfaen (Headings)"/>
              <a:cs typeface="Times New Roman" panose="02020603050405020304" pitchFamily="18" charset="0"/>
            </a:endParaRPr>
          </a:p>
          <a:p>
            <a:pPr lvl="0"/>
            <a:endParaRPr lang="ka-GE" sz="1400" dirty="0">
              <a:latin typeface="BPG Mrgvlovani Caps 2010" panose="02000503000000020004" pitchFamily="2" charset="0"/>
              <a:cs typeface="Times New Roman" panose="02020603050405020304" pitchFamily="18" charset="0"/>
            </a:endParaRPr>
          </a:p>
          <a:p>
            <a:pPr lvl="0"/>
            <a:r>
              <a:rPr lang="ka-GE" sz="1400" dirty="0">
                <a:latin typeface="BPG Mrgvlovani Caps 2010" panose="02000503000000020004" pitchFamily="2" charset="0"/>
                <a:cs typeface="Times New Roman" panose="02020603050405020304" pitchFamily="18" charset="0"/>
              </a:rPr>
              <a:t>	</a:t>
            </a:r>
          </a:p>
          <a:p>
            <a:pPr lvl="0"/>
            <a:endParaRPr lang="ka-GE" sz="1400" dirty="0">
              <a:latin typeface="BPG Mrgvlovani Caps 2010" panose="02000503000000020004" pitchFamily="2" charset="0"/>
              <a:cs typeface="Times New Roman" panose="02020603050405020304" pitchFamily="18" charset="0"/>
            </a:endParaRPr>
          </a:p>
          <a:p>
            <a:pPr lvl="0"/>
            <a:endParaRPr lang="ka-GE" sz="1400" dirty="0">
              <a:latin typeface="BPG Mrgvlovani Caps 2010" panose="02000503000000020004" pitchFamily="2" charset="0"/>
              <a:cs typeface="Times New Roman" panose="02020603050405020304" pitchFamily="18" charset="0"/>
            </a:endParaRPr>
          </a:p>
          <a:p>
            <a:pPr lvl="0"/>
            <a:endParaRPr lang="ka-GE" sz="1400" dirty="0">
              <a:latin typeface="BPG Mrgvlovani Caps 2010" panose="02000503000000020004" pitchFamily="2" charset="0"/>
              <a:cs typeface="Times New Roman" panose="02020603050405020304" pitchFamily="18" charset="0"/>
            </a:endParaRPr>
          </a:p>
          <a:p>
            <a:pPr lvl="0"/>
            <a:endParaRPr lang="en-US" sz="1400" dirty="0">
              <a:latin typeface="BPG Mrgvlovani Caps 2010" panose="02000503000000020004" pitchFamily="2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0770956" y="6069106"/>
            <a:ext cx="1133311" cy="48633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4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06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695"/>
            <a:ext cx="12395333" cy="6872660"/>
          </a:xfrm>
          <a:prstGeom prst="rect">
            <a:avLst/>
          </a:prstGeom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2931130" y="657823"/>
            <a:ext cx="3712802" cy="46547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a-GE" sz="1400" b="1" dirty="0">
              <a:solidFill>
                <a:schemeClr val="bg1">
                  <a:lumMod val="95000"/>
                </a:schemeClr>
              </a:solidFill>
              <a:latin typeface="Sylfaen (Headings)"/>
            </a:endParaRPr>
          </a:p>
          <a:p>
            <a:r>
              <a:rPr lang="ka-GE" sz="1400" b="1" dirty="0">
                <a:solidFill>
                  <a:schemeClr val="bg1">
                    <a:lumMod val="95000"/>
                  </a:schemeClr>
                </a:solidFill>
                <a:latin typeface="Sylfaen (Headings)"/>
              </a:rPr>
              <a:t>საქართველოს</a:t>
            </a:r>
            <a:r>
              <a:rPr lang="ka-GE" sz="1400" b="1" dirty="0">
                <a:latin typeface="Sylfaen (Headings)"/>
              </a:rPr>
              <a:t> </a:t>
            </a:r>
            <a:r>
              <a:rPr lang="ka-GE" sz="1400" b="1" dirty="0">
                <a:solidFill>
                  <a:schemeClr val="bg1"/>
                </a:solidFill>
                <a:latin typeface="Sylfaen (Headings)"/>
              </a:rPr>
              <a:t>სახელმწიფო</a:t>
            </a:r>
            <a:r>
              <a:rPr lang="ka-GE" sz="1400" b="1" dirty="0">
                <a:latin typeface="Sylfaen (Headings)"/>
              </a:rPr>
              <a:t> </a:t>
            </a:r>
            <a:r>
              <a:rPr lang="ka-GE" sz="1400" b="1" dirty="0">
                <a:solidFill>
                  <a:schemeClr val="bg1"/>
                </a:solidFill>
                <a:latin typeface="Sylfaen (Headings)"/>
              </a:rPr>
              <a:t>საზღვარი</a:t>
            </a:r>
            <a:endParaRPr lang="en-US" sz="1400" b="1" dirty="0">
              <a:solidFill>
                <a:schemeClr val="bg1"/>
              </a:solidFill>
              <a:latin typeface="Sylfaen (Headings)"/>
            </a:endParaRPr>
          </a:p>
          <a:p>
            <a:endParaRPr lang="ka-GE" sz="1400" dirty="0">
              <a:solidFill>
                <a:schemeClr val="bg1"/>
              </a:solidFill>
              <a:latin typeface="BPG Mrgvlovani Caps 2010" panose="02000503000000020004" pitchFamily="2" charset="0"/>
              <a:cs typeface="BPG Mrgvlovani 2010" panose="020B0604020202020204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9949054" y="6424057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4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09389" y="1383033"/>
            <a:ext cx="58445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>
              <a:lnSpc>
                <a:spcPct val="200000"/>
              </a:lnSpc>
            </a:pPr>
            <a:r>
              <a:rPr lang="ka-GE" sz="1200" b="1" dirty="0">
                <a:solidFill>
                  <a:srgbClr val="002060"/>
                </a:solidFill>
                <a:latin typeface="Sylfaen (Headings)"/>
              </a:rPr>
              <a:t>სახელმწიფო საზღვრის სიგრძე მეზობელ სახელმწიფოებთან</a:t>
            </a:r>
          </a:p>
          <a:p>
            <a:pPr algn="ctr" defTabSz="685800">
              <a:lnSpc>
                <a:spcPct val="200000"/>
              </a:lnSpc>
            </a:pPr>
            <a:r>
              <a:rPr lang="ka-GE" sz="1200" b="1" dirty="0" smtClean="0">
                <a:solidFill>
                  <a:srgbClr val="002060"/>
                </a:solidFill>
                <a:latin typeface="Sylfaen (Headings)"/>
              </a:rPr>
              <a:t>სასაზღვრო - გამტარი </a:t>
            </a:r>
            <a:r>
              <a:rPr lang="ka-GE" sz="1200" b="1" dirty="0">
                <a:solidFill>
                  <a:srgbClr val="002060"/>
                </a:solidFill>
                <a:latin typeface="Sylfaen (Headings)"/>
              </a:rPr>
              <a:t>პუნქტები</a:t>
            </a:r>
            <a:endParaRPr lang="en-US" sz="1200" b="1" dirty="0">
              <a:solidFill>
                <a:srgbClr val="002060"/>
              </a:solidFill>
              <a:latin typeface="Sylfaen (Headings)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FE29EFE-B247-4C3D-87CB-FAC4D3EB7B24}"/>
              </a:ext>
            </a:extLst>
          </p:cNvPr>
          <p:cNvGrpSpPr/>
          <p:nvPr/>
        </p:nvGrpSpPr>
        <p:grpSpPr>
          <a:xfrm>
            <a:off x="5948451" y="3044960"/>
            <a:ext cx="1872208" cy="2682149"/>
            <a:chOff x="9828139" y="1206695"/>
            <a:chExt cx="1872208" cy="2682149"/>
          </a:xfrm>
        </p:grpSpPr>
        <p:sp>
          <p:nvSpPr>
            <p:cNvPr id="55" name="Round Same Side Corner Rectangle 54"/>
            <p:cNvSpPr/>
            <p:nvPr/>
          </p:nvSpPr>
          <p:spPr>
            <a:xfrm>
              <a:off x="9934587" y="1206695"/>
              <a:ext cx="1738123" cy="1446062"/>
            </a:xfrm>
            <a:prstGeom prst="round2Same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Freeform 55"/>
            <p:cNvSpPr/>
            <p:nvPr/>
          </p:nvSpPr>
          <p:spPr>
            <a:xfrm rot="10800000">
              <a:off x="9934586" y="2125866"/>
              <a:ext cx="1738123" cy="1762978"/>
            </a:xfrm>
            <a:custGeom>
              <a:avLst/>
              <a:gdLst>
                <a:gd name="connsiteX0" fmla="*/ 1738123 w 1738123"/>
                <a:gd name="connsiteY0" fmla="*/ 2803159 h 2803159"/>
                <a:gd name="connsiteX1" fmla="*/ 1416203 w 1738123"/>
                <a:gd name="connsiteY1" fmla="*/ 2803159 h 2803159"/>
                <a:gd name="connsiteX2" fmla="*/ 869062 w 1738123"/>
                <a:gd name="connsiteY2" fmla="*/ 2256738 h 2803159"/>
                <a:gd name="connsiteX3" fmla="*/ 321921 w 1738123"/>
                <a:gd name="connsiteY3" fmla="*/ 2803159 h 2803159"/>
                <a:gd name="connsiteX4" fmla="*/ 0 w 1738123"/>
                <a:gd name="connsiteY4" fmla="*/ 2803159 h 2803159"/>
                <a:gd name="connsiteX5" fmla="*/ 0 w 1738123"/>
                <a:gd name="connsiteY5" fmla="*/ 289693 h 2803159"/>
                <a:gd name="connsiteX6" fmla="*/ 289693 w 1738123"/>
                <a:gd name="connsiteY6" fmla="*/ 0 h 2803159"/>
                <a:gd name="connsiteX7" fmla="*/ 1448430 w 1738123"/>
                <a:gd name="connsiteY7" fmla="*/ 0 h 2803159"/>
                <a:gd name="connsiteX8" fmla="*/ 1738123 w 1738123"/>
                <a:gd name="connsiteY8" fmla="*/ 289693 h 2803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38123" h="2803159">
                  <a:moveTo>
                    <a:pt x="1738123" y="2803159"/>
                  </a:moveTo>
                  <a:lnTo>
                    <a:pt x="1416203" y="2803159"/>
                  </a:lnTo>
                  <a:cubicBezTo>
                    <a:pt x="1416203" y="2501379"/>
                    <a:pt x="1171240" y="2256738"/>
                    <a:pt x="869062" y="2256738"/>
                  </a:cubicBezTo>
                  <a:cubicBezTo>
                    <a:pt x="566884" y="2256738"/>
                    <a:pt x="321921" y="2501379"/>
                    <a:pt x="321921" y="2803159"/>
                  </a:cubicBezTo>
                  <a:lnTo>
                    <a:pt x="0" y="2803159"/>
                  </a:lnTo>
                  <a:lnTo>
                    <a:pt x="0" y="289693"/>
                  </a:lnTo>
                  <a:cubicBezTo>
                    <a:pt x="0" y="129700"/>
                    <a:pt x="129700" y="0"/>
                    <a:pt x="289693" y="0"/>
                  </a:cubicBezTo>
                  <a:lnTo>
                    <a:pt x="1448430" y="0"/>
                  </a:lnTo>
                  <a:cubicBezTo>
                    <a:pt x="1608423" y="0"/>
                    <a:pt x="1738123" y="129700"/>
                    <a:pt x="1738123" y="28969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27000" sx="107000" sy="107000" algn="ctr" rotWithShape="0">
                <a:schemeClr val="tx1">
                  <a:alpha val="2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9881308" y="1347815"/>
              <a:ext cx="17381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a-GE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Sylfaen (Headings)"/>
                </a:rPr>
                <a:t>აეროპორტები</a:t>
              </a:r>
              <a:endPara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Sylfaen (Headings)"/>
              </a:endParaRPr>
            </a:p>
          </p:txBody>
        </p:sp>
        <p:pic>
          <p:nvPicPr>
            <p:cNvPr id="58" name="Picture 4" descr="Image result for airport icon 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23620" y="1761638"/>
              <a:ext cx="561820" cy="505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9" name="Rectangle 58"/>
            <p:cNvSpPr/>
            <p:nvPr/>
          </p:nvSpPr>
          <p:spPr>
            <a:xfrm>
              <a:off x="9828139" y="2632175"/>
              <a:ext cx="1872208" cy="9749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lvl="0" indent="-195263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თბილისის აეროპორტი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  <a:p>
              <a:pPr marL="285750" lvl="0" indent="-195263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ბათუმის აეროპორტი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  <a:p>
              <a:pPr marL="285750" lvl="0" indent="-195263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ქუთაისის აეროპორტი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-613873" y="1807691"/>
            <a:ext cx="6468403" cy="3158904"/>
            <a:chOff x="-613873" y="1807691"/>
            <a:chExt cx="6468403" cy="3158904"/>
          </a:xfrm>
        </p:grpSpPr>
        <p:sp>
          <p:nvSpPr>
            <p:cNvPr id="4" name="Rectangle 3"/>
            <p:cNvSpPr/>
            <p:nvPr/>
          </p:nvSpPr>
          <p:spPr>
            <a:xfrm>
              <a:off x="270674" y="2854250"/>
              <a:ext cx="1621078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85800">
                <a:lnSpc>
                  <a:spcPct val="150000"/>
                </a:lnSpc>
              </a:pPr>
              <a:r>
                <a:rPr lang="ka-GE" sz="900" b="1" dirty="0">
                  <a:solidFill>
                    <a:schemeClr val="accent1">
                      <a:lumMod val="50000"/>
                    </a:schemeClr>
                  </a:solidFill>
                  <a:latin typeface="Sylfaen (Headings)"/>
                </a:rPr>
                <a:t>საზღვაო საზღვარი</a:t>
              </a:r>
            </a:p>
            <a:p>
              <a:pPr algn="ctr" defTabSz="685800">
                <a:lnSpc>
                  <a:spcPct val="150000"/>
                </a:lnSpc>
              </a:pPr>
              <a:r>
                <a:rPr lang="ka-GE" sz="900" b="1" dirty="0">
                  <a:solidFill>
                    <a:schemeClr val="accent1">
                      <a:lumMod val="50000"/>
                    </a:schemeClr>
                  </a:solidFill>
                  <a:latin typeface="Sylfaen (Headings)"/>
                </a:rPr>
                <a:t>სანაპირო </a:t>
              </a:r>
              <a:r>
                <a:rPr lang="ka-GE" sz="900" b="1" dirty="0" smtClean="0">
                  <a:solidFill>
                    <a:schemeClr val="accent1">
                      <a:lumMod val="50000"/>
                    </a:schemeClr>
                  </a:solidFill>
                  <a:latin typeface="Sylfaen (Headings)"/>
                </a:rPr>
                <a:t>ზოლი - 309 კმ.</a:t>
              </a:r>
              <a:endParaRPr lang="en-US" sz="900" b="1" dirty="0">
                <a:solidFill>
                  <a:schemeClr val="accent1">
                    <a:lumMod val="50000"/>
                  </a:schemeClr>
                </a:solidFill>
                <a:latin typeface="Sylfaen (Headings)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>
              <a:duotone>
                <a:prstClr val="black"/>
                <a:srgbClr val="CC99FF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8671" y="2166285"/>
              <a:ext cx="3542130" cy="1862730"/>
            </a:xfrm>
            <a:prstGeom prst="rect">
              <a:avLst/>
            </a:prstGeom>
            <a:noFill/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</p:pic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E8484B0-8C42-44F4-8F87-C310777F9DA1}"/>
                </a:ext>
              </a:extLst>
            </p:cNvPr>
            <p:cNvGrpSpPr/>
            <p:nvPr/>
          </p:nvGrpSpPr>
          <p:grpSpPr>
            <a:xfrm>
              <a:off x="-613873" y="1807691"/>
              <a:ext cx="3521375" cy="859407"/>
              <a:chOff x="-685217" y="1439550"/>
              <a:chExt cx="3521375" cy="859407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1643155" y="1599078"/>
                <a:ext cx="1084161" cy="699879"/>
                <a:chOff x="1898635" y="1247002"/>
                <a:chExt cx="1090065" cy="498646"/>
              </a:xfrm>
            </p:grpSpPr>
            <p:cxnSp>
              <p:nvCxnSpPr>
                <p:cNvPr id="35" name="Straight Connector 34"/>
                <p:cNvCxnSpPr/>
                <p:nvPr/>
              </p:nvCxnSpPr>
              <p:spPr>
                <a:xfrm>
                  <a:off x="2636077" y="1247002"/>
                  <a:ext cx="352623" cy="498646"/>
                </a:xfrm>
                <a:prstGeom prst="line">
                  <a:avLst/>
                </a:prstGeom>
                <a:ln w="12700">
                  <a:solidFill>
                    <a:srgbClr val="002060">
                      <a:alpha val="7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1898635" y="1247002"/>
                  <a:ext cx="737442" cy="0"/>
                </a:xfrm>
                <a:prstGeom prst="line">
                  <a:avLst/>
                </a:prstGeom>
                <a:ln w="12700">
                  <a:solidFill>
                    <a:srgbClr val="002060">
                      <a:alpha val="7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7" name="TextBox 36"/>
              <p:cNvSpPr txBox="1"/>
              <p:nvPr/>
            </p:nvSpPr>
            <p:spPr>
              <a:xfrm>
                <a:off x="-685217" y="1439550"/>
                <a:ext cx="247784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ka-GE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რუსეთის </a:t>
                </a:r>
                <a:r>
                  <a:rPr lang="ka-GE" sz="900" b="1" u="sng" dirty="0" smtClean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ფედერაცია </a:t>
                </a:r>
                <a:r>
                  <a:rPr lang="en-US" sz="900" b="1" u="sng" dirty="0" smtClean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– 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894 </a:t>
                </a:r>
                <a:r>
                  <a:rPr lang="ka-GE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კმ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.</a:t>
                </a:r>
                <a:endParaRPr lang="ka-GE" sz="800" b="1" i="1" u="sng" dirty="0">
                  <a:solidFill>
                    <a:schemeClr val="accent1">
                      <a:lumMod val="50000"/>
                    </a:schemeClr>
                  </a:solidFill>
                  <a:latin typeface="Sylfaen (Headings)"/>
                </a:endParaRPr>
              </a:p>
              <a:p>
                <a:pPr marL="457200" lvl="0" indent="-96838" algn="ctr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latin typeface="Sylfaen (Headings)"/>
                  </a:rPr>
                  <a:t>ყაზბეგი</a:t>
                </a:r>
                <a:endParaRPr lang="en-US" sz="900" b="1" dirty="0">
                  <a:latin typeface="Sylfaen (Headings)"/>
                </a:endParaRPr>
              </a:p>
              <a:p>
                <a:pPr algn="r"/>
                <a:endParaRPr lang="ru-RU" sz="800" dirty="0"/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2551960" y="1996568"/>
                <a:ext cx="284198" cy="281539"/>
                <a:chOff x="7477420" y="2661667"/>
                <a:chExt cx="397026" cy="401166"/>
              </a:xfrm>
            </p:grpSpPr>
            <p:sp>
              <p:nvSpPr>
                <p:cNvPr id="39" name="Teardrop 38"/>
                <p:cNvSpPr/>
                <p:nvPr/>
              </p:nvSpPr>
              <p:spPr>
                <a:xfrm rot="8275229">
                  <a:off x="7477420" y="2661667"/>
                  <a:ext cx="397026" cy="401166"/>
                </a:xfrm>
                <a:prstGeom prst="teardrop">
                  <a:avLst>
                    <a:gd name="adj" fmla="val 141512"/>
                  </a:avLst>
                </a:prstGeom>
                <a:solidFill>
                  <a:schemeClr val="accent1">
                    <a:lumMod val="50000"/>
                  </a:schemeClr>
                </a:solidFill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Flowchart: Connector 39"/>
                <p:cNvSpPr/>
                <p:nvPr/>
              </p:nvSpPr>
              <p:spPr>
                <a:xfrm>
                  <a:off x="7589452" y="2779659"/>
                  <a:ext cx="172961" cy="174246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99DEB1B-1422-4237-9BFC-EF83959562E3}"/>
                </a:ext>
              </a:extLst>
            </p:cNvPr>
            <p:cNvGrpSpPr/>
            <p:nvPr/>
          </p:nvGrpSpPr>
          <p:grpSpPr>
            <a:xfrm>
              <a:off x="622497" y="3118077"/>
              <a:ext cx="1940426" cy="1471577"/>
              <a:chOff x="682628" y="2549269"/>
              <a:chExt cx="1940426" cy="1471577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2338856" y="2549269"/>
                <a:ext cx="284198" cy="281539"/>
                <a:chOff x="7477420" y="2661667"/>
                <a:chExt cx="397026" cy="401166"/>
              </a:xfrm>
              <a:solidFill>
                <a:schemeClr val="accent1">
                  <a:lumMod val="50000"/>
                </a:schemeClr>
              </a:solidFill>
            </p:grpSpPr>
            <p:sp>
              <p:nvSpPr>
                <p:cNvPr id="28" name="Teardrop 27"/>
                <p:cNvSpPr/>
                <p:nvPr/>
              </p:nvSpPr>
              <p:spPr>
                <a:xfrm rot="8275229">
                  <a:off x="7477420" y="2661667"/>
                  <a:ext cx="397026" cy="401166"/>
                </a:xfrm>
                <a:prstGeom prst="teardrop">
                  <a:avLst>
                    <a:gd name="adj" fmla="val 141512"/>
                  </a:avLst>
                </a:prstGeom>
                <a:grpFill/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Flowchart: Connector 28"/>
                <p:cNvSpPr/>
                <p:nvPr/>
              </p:nvSpPr>
              <p:spPr>
                <a:xfrm>
                  <a:off x="7589452" y="2779659"/>
                  <a:ext cx="172961" cy="174246"/>
                </a:xfrm>
                <a:prstGeom prst="flowChartConnector">
                  <a:avLst/>
                </a:prstGeom>
                <a:solidFill>
                  <a:schemeClr val="bg1"/>
                </a:solidFill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3" name="TextBox 52"/>
              <p:cNvSpPr txBox="1"/>
              <p:nvPr/>
            </p:nvSpPr>
            <p:spPr>
              <a:xfrm>
                <a:off x="682628" y="3270641"/>
                <a:ext cx="1269255" cy="750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defTabSz="685800" latinLnBrk="0"/>
                <a:r>
                  <a:rPr lang="ka-GE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თურქეთი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 – 275 </a:t>
                </a:r>
                <a:r>
                  <a:rPr lang="ka-GE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კმ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.</a:t>
                </a:r>
                <a:endParaRPr lang="ka-GE" sz="900" b="1" i="1" u="sng" dirty="0">
                  <a:solidFill>
                    <a:schemeClr val="accent1">
                      <a:lumMod val="50000"/>
                    </a:schemeClr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latin typeface="Sylfaen (Headings)"/>
                  </a:rPr>
                  <a:t>სარფი</a:t>
                </a:r>
                <a:endParaRPr lang="en-US" sz="900" b="1" dirty="0"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ვალე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კარწახი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algn="r" defTabSz="685800" latinLnBrk="0"/>
                <a:endParaRPr lang="ru-RU" sz="675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grpSp>
            <p:nvGrpSpPr>
              <p:cNvPr id="54" name="Group 53"/>
              <p:cNvGrpSpPr/>
              <p:nvPr/>
            </p:nvGrpSpPr>
            <p:grpSpPr>
              <a:xfrm rot="10800000" flipV="1">
                <a:off x="1858517" y="2785267"/>
                <a:ext cx="516963" cy="649944"/>
                <a:chOff x="7898724" y="5358749"/>
                <a:chExt cx="950720" cy="4229711"/>
              </a:xfrm>
            </p:grpSpPr>
            <p:cxnSp>
              <p:nvCxnSpPr>
                <p:cNvPr id="70" name="Straight Connector 69"/>
                <p:cNvCxnSpPr>
                  <a:endCxn id="28" idx="0"/>
                </p:cNvCxnSpPr>
                <p:nvPr/>
              </p:nvCxnSpPr>
              <p:spPr>
                <a:xfrm rot="10800000">
                  <a:off x="7898724" y="5358749"/>
                  <a:ext cx="196144" cy="4216098"/>
                </a:xfrm>
                <a:prstGeom prst="line">
                  <a:avLst/>
                </a:prstGeom>
                <a:ln w="12700">
                  <a:solidFill>
                    <a:srgbClr val="002060">
                      <a:alpha val="7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 rot="10800000">
                  <a:off x="8096997" y="9574846"/>
                  <a:ext cx="752447" cy="13614"/>
                </a:xfrm>
                <a:prstGeom prst="line">
                  <a:avLst/>
                </a:prstGeom>
                <a:ln w="12700">
                  <a:solidFill>
                    <a:srgbClr val="002060">
                      <a:alpha val="7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7A75334-F668-4421-8F53-E90AA90A007B}"/>
                </a:ext>
              </a:extLst>
            </p:cNvPr>
            <p:cNvGrpSpPr/>
            <p:nvPr/>
          </p:nvGrpSpPr>
          <p:grpSpPr>
            <a:xfrm>
              <a:off x="3835795" y="3158228"/>
              <a:ext cx="2018735" cy="1690885"/>
              <a:chOff x="3835795" y="3158228"/>
              <a:chExt cx="2018735" cy="1690885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083262" y="3400903"/>
                <a:ext cx="251630" cy="827174"/>
                <a:chOff x="7683164" y="5130813"/>
                <a:chExt cx="1696957" cy="1085191"/>
              </a:xfrm>
            </p:grpSpPr>
            <p:cxnSp>
              <p:nvCxnSpPr>
                <p:cNvPr id="16" name="Straight Connector 15"/>
                <p:cNvCxnSpPr/>
                <p:nvPr/>
              </p:nvCxnSpPr>
              <p:spPr>
                <a:xfrm flipH="1" flipV="1">
                  <a:off x="7683164" y="5130813"/>
                  <a:ext cx="889671" cy="1085191"/>
                </a:xfrm>
                <a:prstGeom prst="line">
                  <a:avLst/>
                </a:prstGeom>
                <a:ln w="127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flipH="1">
                  <a:off x="8572835" y="6209794"/>
                  <a:ext cx="807286" cy="0"/>
                </a:xfrm>
                <a:prstGeom prst="line">
                  <a:avLst/>
                </a:prstGeom>
                <a:ln w="127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" name="TextBox 19"/>
              <p:cNvSpPr txBox="1"/>
              <p:nvPr/>
            </p:nvSpPr>
            <p:spPr>
              <a:xfrm>
                <a:off x="4238669" y="4064283"/>
                <a:ext cx="1615861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 latinLnBrk="0"/>
                <a:r>
                  <a:rPr lang="ka-GE" sz="900" b="1" u="sng" dirty="0" smtClean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აზერბაიჯანი</a:t>
                </a:r>
                <a:r>
                  <a:rPr lang="en-US" sz="900" b="1" u="sng" dirty="0" smtClean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 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– 446 </a:t>
                </a:r>
                <a:r>
                  <a:rPr lang="ka-GE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კმ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.</a:t>
                </a:r>
                <a:endParaRPr lang="ka-GE" sz="900" b="1" i="1" u="sng" dirty="0">
                  <a:solidFill>
                    <a:schemeClr val="accent1">
                      <a:lumMod val="50000"/>
                    </a:schemeClr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ცოდნა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სამთაწყარო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ვახტანგისი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წითელი ხიდი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</p:txBody>
          </p:sp>
          <p:grpSp>
            <p:nvGrpSpPr>
              <p:cNvPr id="52" name="Group 51"/>
              <p:cNvGrpSpPr/>
              <p:nvPr/>
            </p:nvGrpSpPr>
            <p:grpSpPr>
              <a:xfrm>
                <a:off x="3835795" y="3158228"/>
                <a:ext cx="284198" cy="281539"/>
                <a:chOff x="7501984" y="2661667"/>
                <a:chExt cx="397026" cy="401166"/>
              </a:xfrm>
              <a:solidFill>
                <a:schemeClr val="accent1">
                  <a:lumMod val="50000"/>
                </a:schemeClr>
              </a:solidFill>
            </p:grpSpPr>
            <p:sp>
              <p:nvSpPr>
                <p:cNvPr id="72" name="Teardrop 71"/>
                <p:cNvSpPr/>
                <p:nvPr/>
              </p:nvSpPr>
              <p:spPr>
                <a:xfrm rot="8275229">
                  <a:off x="7501984" y="2661667"/>
                  <a:ext cx="397026" cy="401166"/>
                </a:xfrm>
                <a:prstGeom prst="teardrop">
                  <a:avLst>
                    <a:gd name="adj" fmla="val 141512"/>
                  </a:avLst>
                </a:prstGeom>
                <a:grpFill/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Flowchart: Connector 72"/>
                <p:cNvSpPr/>
                <p:nvPr/>
              </p:nvSpPr>
              <p:spPr>
                <a:xfrm>
                  <a:off x="7589452" y="2779659"/>
                  <a:ext cx="172961" cy="174246"/>
                </a:xfrm>
                <a:prstGeom prst="flowChartConnector">
                  <a:avLst/>
                </a:prstGeom>
                <a:solidFill>
                  <a:schemeClr val="bg1"/>
                </a:solidFill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1C1E3DFB-AC7F-4515-BC90-59E2741C2E81}"/>
                </a:ext>
              </a:extLst>
            </p:cNvPr>
            <p:cNvGrpSpPr/>
            <p:nvPr/>
          </p:nvGrpSpPr>
          <p:grpSpPr>
            <a:xfrm>
              <a:off x="2182495" y="3377936"/>
              <a:ext cx="1316841" cy="1588659"/>
              <a:chOff x="2146873" y="2934674"/>
              <a:chExt cx="1360737" cy="1588659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2146873" y="3634628"/>
                <a:ext cx="1249849" cy="8887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 latinLnBrk="0"/>
                <a:r>
                  <a:rPr lang="ka-GE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სომხეთი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 – 224 </a:t>
                </a:r>
                <a:r>
                  <a:rPr lang="ka-GE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კმ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.</a:t>
                </a:r>
                <a:endParaRPr lang="ka-GE" sz="900" b="1" i="1" u="sng" dirty="0">
                  <a:solidFill>
                    <a:schemeClr val="accent1">
                      <a:lumMod val="50000"/>
                    </a:schemeClr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სადახლო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ახკერპი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გუგუთი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 smtClean="0">
                    <a:solidFill>
                      <a:prstClr val="black"/>
                    </a:solidFill>
                    <a:latin typeface="Sylfaen (Headings)"/>
                  </a:rPr>
                  <a:t>ნინოწმინდა</a:t>
                </a:r>
                <a:endParaRPr lang="ru-RU" sz="900" b="1" i="1" dirty="0">
                  <a:solidFill>
                    <a:srgbClr val="FF0000"/>
                  </a:solidFill>
                  <a:latin typeface="Sylfaen (Headings)"/>
                </a:endParaRPr>
              </a:p>
              <a:p>
                <a:pPr defTabSz="685800" latinLnBrk="0"/>
                <a:endParaRPr lang="ru-RU" sz="675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 rot="10800000" flipV="1">
                <a:off x="3225965" y="3179923"/>
                <a:ext cx="281645" cy="614707"/>
                <a:chOff x="5949003" y="5078209"/>
                <a:chExt cx="1247352" cy="1529080"/>
              </a:xfrm>
            </p:grpSpPr>
            <p:cxnSp>
              <p:nvCxnSpPr>
                <p:cNvPr id="25" name="Straight Connector 24"/>
                <p:cNvCxnSpPr>
                  <a:stCxn id="75" idx="6"/>
                </p:cNvCxnSpPr>
                <p:nvPr/>
              </p:nvCxnSpPr>
              <p:spPr>
                <a:xfrm rot="10800000" flipV="1">
                  <a:off x="5949003" y="5078209"/>
                  <a:ext cx="1039967" cy="1529074"/>
                </a:xfrm>
                <a:prstGeom prst="line">
                  <a:avLst/>
                </a:prstGeom>
                <a:ln w="12700">
                  <a:solidFill>
                    <a:srgbClr val="002060">
                      <a:alpha val="7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rot="10800000">
                  <a:off x="5998863" y="6607284"/>
                  <a:ext cx="1197492" cy="5"/>
                </a:xfrm>
                <a:prstGeom prst="line">
                  <a:avLst/>
                </a:prstGeom>
                <a:ln w="12700">
                  <a:solidFill>
                    <a:srgbClr val="002060">
                      <a:alpha val="7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4" name="Group 73"/>
              <p:cNvGrpSpPr/>
              <p:nvPr/>
            </p:nvGrpSpPr>
            <p:grpSpPr>
              <a:xfrm>
                <a:off x="3033212" y="2934674"/>
                <a:ext cx="284198" cy="281539"/>
                <a:chOff x="7477420" y="2661667"/>
                <a:chExt cx="397026" cy="401166"/>
              </a:xfrm>
              <a:solidFill>
                <a:schemeClr val="accent1">
                  <a:lumMod val="50000"/>
                </a:schemeClr>
              </a:solidFill>
            </p:grpSpPr>
            <p:sp>
              <p:nvSpPr>
                <p:cNvPr id="75" name="Teardrop 74"/>
                <p:cNvSpPr/>
                <p:nvPr/>
              </p:nvSpPr>
              <p:spPr>
                <a:xfrm rot="8275229">
                  <a:off x="7477420" y="2661667"/>
                  <a:ext cx="397026" cy="401166"/>
                </a:xfrm>
                <a:prstGeom prst="teardrop">
                  <a:avLst>
                    <a:gd name="adj" fmla="val 141512"/>
                  </a:avLst>
                </a:prstGeom>
                <a:grpFill/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Flowchart: Connector 75"/>
                <p:cNvSpPr/>
                <p:nvPr/>
              </p:nvSpPr>
              <p:spPr>
                <a:xfrm>
                  <a:off x="7589452" y="2779659"/>
                  <a:ext cx="172961" cy="174246"/>
                </a:xfrm>
                <a:prstGeom prst="flowChartConnector">
                  <a:avLst/>
                </a:prstGeom>
                <a:solidFill>
                  <a:schemeClr val="bg1"/>
                </a:solidFill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3D12AD5-F4C9-460A-9FDD-042162E9DE5C}"/>
              </a:ext>
            </a:extLst>
          </p:cNvPr>
          <p:cNvGrpSpPr/>
          <p:nvPr/>
        </p:nvGrpSpPr>
        <p:grpSpPr>
          <a:xfrm>
            <a:off x="8040213" y="3043515"/>
            <a:ext cx="1961180" cy="2682149"/>
            <a:chOff x="7780767" y="3633134"/>
            <a:chExt cx="1961180" cy="2682149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C6BDC238-FCB9-41A7-928D-A1BD55525122}"/>
                </a:ext>
              </a:extLst>
            </p:cNvPr>
            <p:cNvGrpSpPr/>
            <p:nvPr/>
          </p:nvGrpSpPr>
          <p:grpSpPr>
            <a:xfrm>
              <a:off x="7780767" y="3633134"/>
              <a:ext cx="1742512" cy="2682149"/>
              <a:chOff x="7780767" y="3633134"/>
              <a:chExt cx="1742512" cy="2682149"/>
            </a:xfrm>
          </p:grpSpPr>
          <p:sp>
            <p:nvSpPr>
              <p:cNvPr id="51" name="Round Same Side Corner Rectangle 54">
                <a:extLst>
                  <a:ext uri="{FF2B5EF4-FFF2-40B4-BE49-F238E27FC236}">
                    <a16:creationId xmlns:a16="http://schemas.microsoft.com/office/drawing/2014/main" id="{EC6467C8-0193-428F-856E-56555FD1833C}"/>
                  </a:ext>
                </a:extLst>
              </p:cNvPr>
              <p:cNvSpPr/>
              <p:nvPr/>
            </p:nvSpPr>
            <p:spPr>
              <a:xfrm>
                <a:off x="7780768" y="3633134"/>
                <a:ext cx="1738123" cy="1446062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Freeform 55">
                <a:extLst>
                  <a:ext uri="{FF2B5EF4-FFF2-40B4-BE49-F238E27FC236}">
                    <a16:creationId xmlns:a16="http://schemas.microsoft.com/office/drawing/2014/main" id="{9A89364F-2A91-437D-AD63-9215323BB071}"/>
                  </a:ext>
                </a:extLst>
              </p:cNvPr>
              <p:cNvSpPr/>
              <p:nvPr/>
            </p:nvSpPr>
            <p:spPr>
              <a:xfrm rot="10800000">
                <a:off x="7780767" y="4552305"/>
                <a:ext cx="1738123" cy="1762978"/>
              </a:xfrm>
              <a:custGeom>
                <a:avLst/>
                <a:gdLst>
                  <a:gd name="connsiteX0" fmla="*/ 1738123 w 1738123"/>
                  <a:gd name="connsiteY0" fmla="*/ 2803159 h 2803159"/>
                  <a:gd name="connsiteX1" fmla="*/ 1416203 w 1738123"/>
                  <a:gd name="connsiteY1" fmla="*/ 2803159 h 2803159"/>
                  <a:gd name="connsiteX2" fmla="*/ 869062 w 1738123"/>
                  <a:gd name="connsiteY2" fmla="*/ 2256738 h 2803159"/>
                  <a:gd name="connsiteX3" fmla="*/ 321921 w 1738123"/>
                  <a:gd name="connsiteY3" fmla="*/ 2803159 h 2803159"/>
                  <a:gd name="connsiteX4" fmla="*/ 0 w 1738123"/>
                  <a:gd name="connsiteY4" fmla="*/ 2803159 h 2803159"/>
                  <a:gd name="connsiteX5" fmla="*/ 0 w 1738123"/>
                  <a:gd name="connsiteY5" fmla="*/ 289693 h 2803159"/>
                  <a:gd name="connsiteX6" fmla="*/ 289693 w 1738123"/>
                  <a:gd name="connsiteY6" fmla="*/ 0 h 2803159"/>
                  <a:gd name="connsiteX7" fmla="*/ 1448430 w 1738123"/>
                  <a:gd name="connsiteY7" fmla="*/ 0 h 2803159"/>
                  <a:gd name="connsiteX8" fmla="*/ 1738123 w 1738123"/>
                  <a:gd name="connsiteY8" fmla="*/ 289693 h 28031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38123" h="2803159">
                    <a:moveTo>
                      <a:pt x="1738123" y="2803159"/>
                    </a:moveTo>
                    <a:lnTo>
                      <a:pt x="1416203" y="2803159"/>
                    </a:lnTo>
                    <a:cubicBezTo>
                      <a:pt x="1416203" y="2501379"/>
                      <a:pt x="1171240" y="2256738"/>
                      <a:pt x="869062" y="2256738"/>
                    </a:cubicBezTo>
                    <a:cubicBezTo>
                      <a:pt x="566884" y="2256738"/>
                      <a:pt x="321921" y="2501379"/>
                      <a:pt x="321921" y="2803159"/>
                    </a:cubicBezTo>
                    <a:lnTo>
                      <a:pt x="0" y="2803159"/>
                    </a:lnTo>
                    <a:lnTo>
                      <a:pt x="0" y="289693"/>
                    </a:lnTo>
                    <a:cubicBezTo>
                      <a:pt x="0" y="129700"/>
                      <a:pt x="129700" y="0"/>
                      <a:pt x="289693" y="0"/>
                    </a:cubicBezTo>
                    <a:lnTo>
                      <a:pt x="1448430" y="0"/>
                    </a:lnTo>
                    <a:cubicBezTo>
                      <a:pt x="1608423" y="0"/>
                      <a:pt x="1738123" y="129700"/>
                      <a:pt x="1738123" y="2896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127000" sx="107000" sy="107000" algn="ctr" rotWithShape="0">
                  <a:schemeClr val="tx1">
                    <a:alpha val="23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0</a:t>
                </a: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7785155" y="3795362"/>
                <a:ext cx="17381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a-GE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Sylfaen (Headings)"/>
                  </a:rPr>
                  <a:t>პორტები</a:t>
                </a:r>
                <a:endPara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Sylfaen (Headings)"/>
                </a:endParaRPr>
              </a:p>
            </p:txBody>
          </p:sp>
          <p:pic>
            <p:nvPicPr>
              <p:cNvPr id="63" name="Picture 6" descr="Related image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05205" y="4205370"/>
                <a:ext cx="689245" cy="4199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64" name="Rectangle 63"/>
            <p:cNvSpPr/>
            <p:nvPr/>
          </p:nvSpPr>
          <p:spPr>
            <a:xfrm>
              <a:off x="7893170" y="5075971"/>
              <a:ext cx="1848777" cy="8987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90488" lvl="1" indent="-90488" defTabSz="488950">
                <a:lnSpc>
                  <a:spcPct val="15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ka-GE" sz="12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ბათუმის პორტი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  <a:p>
              <a:pPr marL="90488" lvl="1" indent="-90488" defTabSz="488950">
                <a:lnSpc>
                  <a:spcPct val="15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  ფოთის პორტი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  <a:p>
              <a:pPr marL="90488" lvl="1" indent="-90488" defTabSz="488950">
                <a:lnSpc>
                  <a:spcPct val="15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  ყულევის პორტი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51A3FCB-BDBB-4335-A2D9-699F5D5B01FD}"/>
              </a:ext>
            </a:extLst>
          </p:cNvPr>
          <p:cNvGrpSpPr/>
          <p:nvPr/>
        </p:nvGrpSpPr>
        <p:grpSpPr>
          <a:xfrm>
            <a:off x="9991709" y="3043514"/>
            <a:ext cx="1971609" cy="2682149"/>
            <a:chOff x="9921662" y="3631639"/>
            <a:chExt cx="1971609" cy="2682149"/>
          </a:xfrm>
        </p:grpSpPr>
        <p:sp>
          <p:nvSpPr>
            <p:cNvPr id="78" name="Round Same Side Corner Rectangle 54">
              <a:extLst>
                <a:ext uri="{FF2B5EF4-FFF2-40B4-BE49-F238E27FC236}">
                  <a16:creationId xmlns:a16="http://schemas.microsoft.com/office/drawing/2014/main" id="{FF7A5A6A-B53E-48FF-9E53-5E11577BE236}"/>
                </a:ext>
              </a:extLst>
            </p:cNvPr>
            <p:cNvSpPr/>
            <p:nvPr/>
          </p:nvSpPr>
          <p:spPr>
            <a:xfrm>
              <a:off x="9921663" y="3631639"/>
              <a:ext cx="1738123" cy="1446062"/>
            </a:xfrm>
            <a:prstGeom prst="round2Same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55">
              <a:extLst>
                <a:ext uri="{FF2B5EF4-FFF2-40B4-BE49-F238E27FC236}">
                  <a16:creationId xmlns:a16="http://schemas.microsoft.com/office/drawing/2014/main" id="{E5BEB8BC-0A2E-444B-8676-5BE934EA56B7}"/>
                </a:ext>
              </a:extLst>
            </p:cNvPr>
            <p:cNvSpPr/>
            <p:nvPr/>
          </p:nvSpPr>
          <p:spPr>
            <a:xfrm rot="10800000">
              <a:off x="9921662" y="4550810"/>
              <a:ext cx="1738123" cy="1762978"/>
            </a:xfrm>
            <a:custGeom>
              <a:avLst/>
              <a:gdLst>
                <a:gd name="connsiteX0" fmla="*/ 1738123 w 1738123"/>
                <a:gd name="connsiteY0" fmla="*/ 2803159 h 2803159"/>
                <a:gd name="connsiteX1" fmla="*/ 1416203 w 1738123"/>
                <a:gd name="connsiteY1" fmla="*/ 2803159 h 2803159"/>
                <a:gd name="connsiteX2" fmla="*/ 869062 w 1738123"/>
                <a:gd name="connsiteY2" fmla="*/ 2256738 h 2803159"/>
                <a:gd name="connsiteX3" fmla="*/ 321921 w 1738123"/>
                <a:gd name="connsiteY3" fmla="*/ 2803159 h 2803159"/>
                <a:gd name="connsiteX4" fmla="*/ 0 w 1738123"/>
                <a:gd name="connsiteY4" fmla="*/ 2803159 h 2803159"/>
                <a:gd name="connsiteX5" fmla="*/ 0 w 1738123"/>
                <a:gd name="connsiteY5" fmla="*/ 289693 h 2803159"/>
                <a:gd name="connsiteX6" fmla="*/ 289693 w 1738123"/>
                <a:gd name="connsiteY6" fmla="*/ 0 h 2803159"/>
                <a:gd name="connsiteX7" fmla="*/ 1448430 w 1738123"/>
                <a:gd name="connsiteY7" fmla="*/ 0 h 2803159"/>
                <a:gd name="connsiteX8" fmla="*/ 1738123 w 1738123"/>
                <a:gd name="connsiteY8" fmla="*/ 289693 h 2803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38123" h="2803159">
                  <a:moveTo>
                    <a:pt x="1738123" y="2803159"/>
                  </a:moveTo>
                  <a:lnTo>
                    <a:pt x="1416203" y="2803159"/>
                  </a:lnTo>
                  <a:cubicBezTo>
                    <a:pt x="1416203" y="2501379"/>
                    <a:pt x="1171240" y="2256738"/>
                    <a:pt x="869062" y="2256738"/>
                  </a:cubicBezTo>
                  <a:cubicBezTo>
                    <a:pt x="566884" y="2256738"/>
                    <a:pt x="321921" y="2501379"/>
                    <a:pt x="321921" y="2803159"/>
                  </a:cubicBezTo>
                  <a:lnTo>
                    <a:pt x="0" y="2803159"/>
                  </a:lnTo>
                  <a:lnTo>
                    <a:pt x="0" y="289693"/>
                  </a:lnTo>
                  <a:cubicBezTo>
                    <a:pt x="0" y="129700"/>
                    <a:pt x="129700" y="0"/>
                    <a:pt x="289693" y="0"/>
                  </a:cubicBezTo>
                  <a:lnTo>
                    <a:pt x="1448430" y="0"/>
                  </a:lnTo>
                  <a:cubicBezTo>
                    <a:pt x="1608423" y="0"/>
                    <a:pt x="1738123" y="129700"/>
                    <a:pt x="1738123" y="28969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27000" sx="107000" sy="107000" algn="ctr" rotWithShape="0">
                <a:schemeClr val="tx1">
                  <a:alpha val="2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9977682" y="3774689"/>
              <a:ext cx="15876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a-GE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Sylfaen (Headings)"/>
                </a:rPr>
                <a:t>რკინიგზა</a:t>
              </a:r>
              <a:endPara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Sylfaen (Headings)"/>
              </a:endParaRPr>
            </a:p>
          </p:txBody>
        </p:sp>
        <p:pic>
          <p:nvPicPr>
            <p:cNvPr id="68" name="Picture 8" descr="Image result for railway icon 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52427" y="4153120"/>
              <a:ext cx="838153" cy="510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9" name="Rectangle 68"/>
            <p:cNvSpPr/>
            <p:nvPr/>
          </p:nvSpPr>
          <p:spPr>
            <a:xfrm>
              <a:off x="9956464" y="5006925"/>
              <a:ext cx="1936807" cy="9749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სადახლოს</a:t>
              </a:r>
              <a:r>
                <a:rPr lang="en-US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 </a:t>
              </a: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რკინიგზა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  <a:p>
              <a:pPr marL="171450" indent="-171450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გარდაბნის რკინიგზა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  <a:p>
              <a:pPr marL="171450" indent="-171450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კარწახის რკინიგზა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941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5254" y="-5868"/>
            <a:ext cx="12395333" cy="6872660"/>
          </a:xfrm>
          <a:prstGeom prst="rect">
            <a:avLst/>
          </a:prstGeom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865491" y="6426614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4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0963D0-DE0E-4199-94F8-1744A7403333}"/>
              </a:ext>
            </a:extLst>
          </p:cNvPr>
          <p:cNvSpPr/>
          <p:nvPr/>
        </p:nvSpPr>
        <p:spPr>
          <a:xfrm>
            <a:off x="1596168" y="542903"/>
            <a:ext cx="6158647" cy="61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საქართველოს სახელმწიფო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საზღვრის კვეთის </a:t>
            </a: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სტატისტიკა</a:t>
            </a:r>
            <a:endParaRPr lang="ka-GE" sz="1200" b="1" dirty="0">
              <a:solidFill>
                <a:schemeClr val="bg1"/>
              </a:solidFill>
              <a:latin typeface="Sylfaen (Headings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სასაზღვრო </a:t>
            </a:r>
            <a:r>
              <a:rPr lang="en-US" sz="1200" b="1" dirty="0">
                <a:solidFill>
                  <a:schemeClr val="bg1"/>
                </a:solidFill>
                <a:latin typeface="Sylfaen (Headings)"/>
              </a:rPr>
              <a:t>-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გამტარი პუნქტების </a:t>
            </a: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მიხედვით</a:t>
            </a:r>
            <a:endParaRPr lang="ka-GE" sz="1200" b="1" dirty="0">
              <a:solidFill>
                <a:schemeClr val="bg1"/>
              </a:solidFill>
              <a:latin typeface="Sylfaen (Headings)"/>
            </a:endParaRPr>
          </a:p>
        </p:txBody>
      </p:sp>
      <p:graphicFrame>
        <p:nvGraphicFramePr>
          <p:cNvPr id="11" name="Content Placeholder 6">
            <a:extLst>
              <a:ext uri="{FF2B5EF4-FFF2-40B4-BE49-F238E27FC236}">
                <a16:creationId xmlns:a16="http://schemas.microsoft.com/office/drawing/2014/main" id="{9138C055-68EE-4D77-9CA7-5016B8FD9C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635732"/>
              </p:ext>
            </p:extLst>
          </p:nvPr>
        </p:nvGraphicFramePr>
        <p:xfrm>
          <a:off x="167150" y="1361295"/>
          <a:ext cx="11589330" cy="4685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12D007C1-064E-43DD-8760-1430DA779F4D}"/>
              </a:ext>
            </a:extLst>
          </p:cNvPr>
          <p:cNvSpPr/>
          <p:nvPr/>
        </p:nvSpPr>
        <p:spPr>
          <a:xfrm>
            <a:off x="7990851" y="655389"/>
            <a:ext cx="2234907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</a:t>
            </a:r>
            <a:r>
              <a:rPr lang="en-US" sz="1400" b="1" dirty="0">
                <a:solidFill>
                  <a:srgbClr val="002060"/>
                </a:solidFill>
                <a:latin typeface="Sylfaen (Headings)"/>
              </a:rPr>
              <a:t>, 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III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32979" y="2608010"/>
            <a:ext cx="4667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900" b="1" dirty="0" smtClean="0">
                <a:solidFill>
                  <a:schemeClr val="bg1"/>
                </a:solidFill>
              </a:rPr>
              <a:t>29%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430086" y="3024183"/>
            <a:ext cx="4667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900" b="1" dirty="0" smtClean="0">
                <a:solidFill>
                  <a:schemeClr val="bg1"/>
                </a:solidFill>
              </a:rPr>
              <a:t>71%</a:t>
            </a:r>
            <a:endParaRPr lang="en-US" sz="900" b="1" dirty="0">
              <a:solidFill>
                <a:schemeClr val="bg1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404900" y="1484811"/>
            <a:ext cx="6075182" cy="2372814"/>
            <a:chOff x="5404900" y="1484811"/>
            <a:chExt cx="6075182" cy="2372814"/>
          </a:xfrm>
        </p:grpSpPr>
        <p:grpSp>
          <p:nvGrpSpPr>
            <p:cNvPr id="8" name="Group 7"/>
            <p:cNvGrpSpPr/>
            <p:nvPr/>
          </p:nvGrpSpPr>
          <p:grpSpPr>
            <a:xfrm>
              <a:off x="5404900" y="1484811"/>
              <a:ext cx="6075182" cy="2372814"/>
              <a:chOff x="5404900" y="1484811"/>
              <a:chExt cx="6075182" cy="2372814"/>
            </a:xfrm>
          </p:grpSpPr>
          <p:sp>
            <p:nvSpPr>
              <p:cNvPr id="14" name="Round Same Side Corner Rectangle 144">
                <a:extLst>
                  <a:ext uri="{FF2B5EF4-FFF2-40B4-BE49-F238E27FC236}">
                    <a16:creationId xmlns:a16="http://schemas.microsoft.com/office/drawing/2014/main" id="{A725207E-0919-4AD4-AF43-84250B5CF163}"/>
                  </a:ext>
                </a:extLst>
              </p:cNvPr>
              <p:cNvSpPr/>
              <p:nvPr/>
            </p:nvSpPr>
            <p:spPr>
              <a:xfrm>
                <a:off x="5404900" y="1484811"/>
                <a:ext cx="6075182" cy="2372814"/>
              </a:xfrm>
              <a:prstGeom prst="round2SameRect">
                <a:avLst>
                  <a:gd name="adj1" fmla="val 16667"/>
                  <a:gd name="adj2" fmla="val 15126"/>
                </a:avLst>
              </a:prstGeom>
              <a:solidFill>
                <a:srgbClr val="9DC3E6"/>
              </a:solidFill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endParaRPr lang="en-US" sz="1400" dirty="0">
                  <a:solidFill>
                    <a:schemeClr val="tx1"/>
                  </a:solidFill>
                  <a:latin typeface="Sylfaen (Headings)"/>
                </a:endParaRP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6568663" y="1578565"/>
                <a:ext cx="39630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ka-GE" sz="1200" dirty="0"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სულ – სახელმწიფო საზღვრის კვეთა </a:t>
                </a:r>
                <a:r>
                  <a:rPr lang="ka-GE" sz="1200" b="1" dirty="0"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განხორციელდა</a:t>
                </a:r>
                <a:r>
                  <a:rPr lang="en-US" sz="1200" b="1" dirty="0"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  </a:t>
                </a:r>
                <a:r>
                  <a:rPr lang="ka-GE" sz="1200" b="1" dirty="0" smtClean="0">
                    <a:solidFill>
                      <a:srgbClr val="FF0000"/>
                    </a:solidFill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 </a:t>
                </a:r>
                <a:r>
                  <a:rPr lang="en-US" sz="1200" b="1" dirty="0">
                    <a:solidFill>
                      <a:srgbClr val="FF0000"/>
                    </a:solidFill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7</a:t>
                </a:r>
                <a:r>
                  <a:rPr lang="en-US" sz="1200" b="1" dirty="0" smtClean="0">
                    <a:solidFill>
                      <a:srgbClr val="FF0000"/>
                    </a:solidFill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 173</a:t>
                </a:r>
                <a:r>
                  <a:rPr lang="ka-GE" sz="1200" b="1" dirty="0" smtClean="0">
                    <a:solidFill>
                      <a:srgbClr val="FF0000"/>
                    </a:solidFill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 </a:t>
                </a:r>
                <a:r>
                  <a:rPr lang="en-US" sz="1200" b="1" dirty="0" smtClean="0">
                    <a:solidFill>
                      <a:srgbClr val="FF0000"/>
                    </a:solidFill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157 </a:t>
                </a:r>
                <a:r>
                  <a:rPr lang="ka-GE" sz="1200" b="1" dirty="0"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–</a:t>
                </a:r>
                <a:r>
                  <a:rPr lang="en-US" sz="1200" b="1" dirty="0"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 </a:t>
                </a:r>
                <a:r>
                  <a:rPr lang="ka-GE" sz="1200" b="1" dirty="0"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ჯერ</a:t>
                </a:r>
                <a:r>
                  <a:rPr lang="ka-GE" sz="1200" dirty="0"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 (შემოსვლა + გასვლა)</a:t>
                </a:r>
                <a:endParaRPr lang="en-US" sz="1200" dirty="0">
                  <a:latin typeface="Sylfaen (Headings)"/>
                </a:endParaRPr>
              </a:p>
            </p:txBody>
          </p:sp>
          <mc:AlternateContent xmlns:mc="http://schemas.openxmlformats.org/markup-compatibility/2006" xmlns:cx1="http://schemas.microsoft.com/office/drawing/2015/9/8/chartex">
            <mc:Choice Requires="cx1">
              <p:graphicFrame>
                <p:nvGraphicFramePr>
                  <p:cNvPr id="10" name="Content Placeholder 10"/>
                  <p:cNvGraphicFramePr>
                    <a:graphicFrameLocks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1652708415"/>
                      </p:ext>
                    </p:extLst>
                  </p:nvPr>
                </p:nvGraphicFramePr>
                <p:xfrm>
                  <a:off x="8079001" y="2141808"/>
                  <a:ext cx="3133726" cy="1520511"/>
                </p:xfrm>
                <a:graphic>
                  <a:graphicData uri="http://schemas.microsoft.com/office/drawing/2014/chartex">
                    <cx:chart xmlns:cx="http://schemas.microsoft.com/office/drawing/2014/chartex" xmlns:r="http://schemas.openxmlformats.org/officeDocument/2006/relationships" r:id="rId5"/>
                  </a:graphicData>
                </a:graphic>
              </p:graphicFrame>
            </mc:Choice>
            <mc:Fallback xmlns="">
              <p:pic>
                <p:nvPicPr>
                  <p:cNvPr id="10" name="Content Placeholder 10"/>
                  <p:cNvPicPr>
                    <a:picLocks noGrp="1" noRot="1" noChangeAspect="1" noMove="1" noResize="1" noEditPoints="1" noAdjustHandles="1" noChangeArrowheads="1" noChangeShapeType="1"/>
                  </p:cNvPicPr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8079001" y="2141808"/>
                    <a:ext cx="3133726" cy="1520511"/>
                  </a:xfrm>
                  <a:prstGeom prst="rect">
                    <a:avLst/>
                  </a:prstGeom>
                </p:spPr>
              </p:pic>
            </mc:Fallback>
          </mc:AlternateContent>
          <p:sp>
            <p:nvSpPr>
              <p:cNvPr id="7" name="TextBox 6"/>
              <p:cNvSpPr txBox="1"/>
              <p:nvPr/>
            </p:nvSpPr>
            <p:spPr>
              <a:xfrm>
                <a:off x="6054313" y="2654087"/>
                <a:ext cx="243210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a-GE" sz="1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ylfaen (Headings)"/>
                  </a:rPr>
                  <a:t>განხორციელებული საზღვრის კვეთების ხვედრითი წილი (</a:t>
                </a:r>
                <a:r>
                  <a:rPr lang="ka-GE" sz="1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ylfaen (Headings)"/>
                  </a:rPr>
                  <a:t>%</a:t>
                </a:r>
                <a:r>
                  <a:rPr lang="ka-GE" sz="1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ylfaen (Headings)"/>
                  </a:rPr>
                  <a:t>)</a:t>
                </a:r>
                <a:endParaRPr lang="en-US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8603174" y="2425709"/>
              <a:ext cx="49584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</a:rPr>
                <a:t>23</a:t>
              </a:r>
              <a:r>
                <a:rPr lang="ka-GE" sz="1000" b="1" dirty="0" smtClean="0">
                  <a:solidFill>
                    <a:schemeClr val="bg1"/>
                  </a:solidFill>
                </a:rPr>
                <a:t> 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%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358779" y="3062990"/>
              <a:ext cx="48033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</a:rPr>
                <a:t>77</a:t>
              </a:r>
              <a:r>
                <a:rPr lang="ka-GE" sz="1000" b="1" dirty="0" smtClean="0">
                  <a:solidFill>
                    <a:schemeClr val="bg1"/>
                  </a:solidFill>
                </a:rPr>
                <a:t> 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%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105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11" grpId="0">
        <p:bldAsOne/>
      </p:bldGraphic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95333" cy="6872660"/>
          </a:xfrm>
          <a:prstGeom prst="rect">
            <a:avLst/>
          </a:prstGeom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964994" y="6451347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4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E40D32A-6DDA-4AC3-8CF7-8A9BF5E4EAE4}"/>
              </a:ext>
            </a:extLst>
          </p:cNvPr>
          <p:cNvSpPr/>
          <p:nvPr/>
        </p:nvSpPr>
        <p:spPr>
          <a:xfrm>
            <a:off x="1651819" y="665740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საქართველოს</a:t>
            </a:r>
            <a:r>
              <a:rPr lang="en-US" sz="1200" b="1" dirty="0">
                <a:solidFill>
                  <a:schemeClr val="bg1"/>
                </a:solidFill>
                <a:latin typeface="Sylfaen (Headings)"/>
              </a:rPr>
              <a:t>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სახელმწიფო</a:t>
            </a:r>
            <a:r>
              <a:rPr lang="en-US" sz="1200" b="1" dirty="0">
                <a:solidFill>
                  <a:schemeClr val="bg1"/>
                </a:solidFill>
                <a:latin typeface="Sylfaen (Headings)"/>
              </a:rPr>
              <a:t>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საზღვარზე</a:t>
            </a:r>
            <a:r>
              <a:rPr lang="en-US" sz="1200" b="1" dirty="0">
                <a:solidFill>
                  <a:schemeClr val="bg1"/>
                </a:solidFill>
                <a:latin typeface="Sylfaen (Headings)"/>
              </a:rPr>
              <a:t>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გადაადგილებული  </a:t>
            </a:r>
            <a:br>
              <a:rPr lang="ka-GE" sz="1200" b="1" dirty="0">
                <a:solidFill>
                  <a:schemeClr val="bg1"/>
                </a:solidFill>
                <a:latin typeface="Sylfaen (Headings)"/>
              </a:rPr>
            </a:b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უცხო ქვეყნის მოქალაქეები</a:t>
            </a:r>
            <a:r>
              <a:rPr lang="ka-GE" sz="1400" b="1" dirty="0">
                <a:solidFill>
                  <a:srgbClr val="C00000"/>
                </a:solidFill>
                <a:latin typeface="Sylfaen (Body)"/>
              </a:rPr>
              <a:t/>
            </a:r>
            <a:br>
              <a:rPr lang="ka-GE" sz="1400" b="1" dirty="0">
                <a:solidFill>
                  <a:srgbClr val="C00000"/>
                </a:solidFill>
                <a:latin typeface="Sylfaen (Body)"/>
              </a:rPr>
            </a:b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09D49D-0441-4FCC-82E0-85B28A87C071}"/>
              </a:ext>
            </a:extLst>
          </p:cNvPr>
          <p:cNvSpPr txBox="1"/>
          <p:nvPr/>
        </p:nvSpPr>
        <p:spPr>
          <a:xfrm>
            <a:off x="8053752" y="764931"/>
            <a:ext cx="29102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2015-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წლები, 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III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graphicFrame>
        <p:nvGraphicFramePr>
          <p:cNvPr id="34" name="Chart 33">
            <a:extLst>
              <a:ext uri="{FF2B5EF4-FFF2-40B4-BE49-F238E27FC236}">
                <a16:creationId xmlns:a16="http://schemas.microsoft.com/office/drawing/2014/main" id="{6BAB64E8-FCA8-4041-A116-662A475DC5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6589646"/>
              </p:ext>
            </p:extLst>
          </p:nvPr>
        </p:nvGraphicFramePr>
        <p:xfrm>
          <a:off x="-151435" y="518413"/>
          <a:ext cx="10652023" cy="2704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8" name="Chart 27">
            <a:extLst>
              <a:ext uri="{FF2B5EF4-FFF2-40B4-BE49-F238E27FC236}">
                <a16:creationId xmlns:a16="http://schemas.microsoft.com/office/drawing/2014/main" id="{6BAB64E8-FCA8-4041-A116-662A475DC5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2229609"/>
              </p:ext>
            </p:extLst>
          </p:nvPr>
        </p:nvGraphicFramePr>
        <p:xfrm>
          <a:off x="-208871" y="2565853"/>
          <a:ext cx="10886486" cy="2278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6" name="Pentagon 35"/>
          <p:cNvSpPr/>
          <p:nvPr/>
        </p:nvSpPr>
        <p:spPr>
          <a:xfrm flipH="1">
            <a:off x="10245634" y="1922192"/>
            <a:ext cx="2144845" cy="388511"/>
          </a:xfrm>
          <a:prstGeom prst="homePlate">
            <a:avLst/>
          </a:prstGeom>
          <a:solidFill>
            <a:srgbClr val="FF4747"/>
          </a:solidFill>
          <a:ln>
            <a:solidFill>
              <a:srgbClr val="FF47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შემოსვლა</a:t>
            </a:r>
            <a:endParaRPr lang="en-US" b="1" dirty="0"/>
          </a:p>
        </p:txBody>
      </p:sp>
      <p:sp>
        <p:nvSpPr>
          <p:cNvPr id="37" name="Pentagon 36"/>
          <p:cNvSpPr/>
          <p:nvPr/>
        </p:nvSpPr>
        <p:spPr>
          <a:xfrm flipH="1">
            <a:off x="10245635" y="3583609"/>
            <a:ext cx="2144845" cy="388511"/>
          </a:xfrm>
          <a:prstGeom prst="homePlat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გასვლა</a:t>
            </a:r>
            <a:endParaRPr lang="en-US" b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0" y="4563789"/>
            <a:ext cx="8018584" cy="532391"/>
            <a:chOff x="0" y="3180026"/>
            <a:chExt cx="8018584" cy="532391"/>
          </a:xfrm>
        </p:grpSpPr>
        <p:sp>
          <p:nvSpPr>
            <p:cNvPr id="12" name="Title 1">
              <a:extLst>
                <a:ext uri="{FF2B5EF4-FFF2-40B4-BE49-F238E27FC236}">
                  <a16:creationId xmlns:a16="http://schemas.microsoft.com/office/drawing/2014/main" id="{6AC7D8E3-CF67-46C9-A5B9-029E88E29DD6}"/>
                </a:ext>
              </a:extLst>
            </p:cNvPr>
            <p:cNvSpPr txBox="1">
              <a:spLocks/>
            </p:cNvSpPr>
            <p:nvPr/>
          </p:nvSpPr>
          <p:spPr>
            <a:xfrm>
              <a:off x="0" y="3180026"/>
              <a:ext cx="8001001" cy="532391"/>
            </a:xfrm>
            <a:prstGeom prst="rect">
              <a:avLst/>
            </a:prstGeom>
            <a:solidFill>
              <a:srgbClr val="122649"/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indent="457200">
                <a:lnSpc>
                  <a:spcPct val="100000"/>
                </a:lnSpc>
              </a:pPr>
              <a:endPara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0" y="3215388"/>
              <a:ext cx="80185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457200" algn="ctr">
                <a:lnSpc>
                  <a:spcPct val="100000"/>
                </a:lnSpc>
              </a:pPr>
              <a:r>
                <a:rPr lang="ka-GE" sz="1200" b="1" dirty="0" smtClean="0">
                  <a:solidFill>
                    <a:schemeClr val="bg1"/>
                  </a:solidFill>
                  <a:latin typeface="Sylfaen (Headings)"/>
                </a:rPr>
                <a:t>უცხო ქვეყნის მოქალაქეების მიერ განხორციელებული ვიზიტები სტატუსების </a:t>
              </a:r>
            </a:p>
            <a:p>
              <a:pPr indent="457200" algn="ctr">
                <a:lnSpc>
                  <a:spcPct val="100000"/>
                </a:lnSpc>
              </a:pPr>
              <a:r>
                <a:rPr lang="ka-GE" sz="1200" b="1" dirty="0" smtClean="0">
                  <a:solidFill>
                    <a:schemeClr val="bg1"/>
                  </a:solidFill>
                  <a:latin typeface="Sylfaen (Headings)"/>
                </a:rPr>
                <a:t>(24 საათი და მეტი, სხვა, ტრანზიტი) მიხედვით </a:t>
              </a:r>
              <a:endPara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769B75E2-673B-4CFF-9FAF-35364E50D845}"/>
              </a:ext>
            </a:extLst>
          </p:cNvPr>
          <p:cNvSpPr/>
          <p:nvPr/>
        </p:nvSpPr>
        <p:spPr>
          <a:xfrm>
            <a:off x="8071212" y="4633068"/>
            <a:ext cx="260640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წელი, 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III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813412338"/>
              </p:ext>
            </p:extLst>
          </p:nvPr>
        </p:nvGraphicFramePr>
        <p:xfrm>
          <a:off x="770746" y="5197279"/>
          <a:ext cx="5471791" cy="1240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25535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Graphic spid="34" grpId="0">
        <p:bldAsOne/>
      </p:bldGraphic>
      <p:bldGraphic spid="28" grpId="0">
        <p:bldAsOne/>
      </p:bldGraphic>
      <p:bldP spid="36" grpId="0" animBg="1"/>
      <p:bldP spid="37" grpId="0" animBg="1"/>
      <p:bldP spid="15" grpId="0"/>
      <p:bldGraphic spid="10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95333" cy="687266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964995" y="6382581"/>
            <a:ext cx="577915" cy="45064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4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CDFB5EB-A53D-43F0-8E76-B72DA7527493}"/>
              </a:ext>
            </a:extLst>
          </p:cNvPr>
          <p:cNvSpPr txBox="1">
            <a:spLocks/>
          </p:cNvSpPr>
          <p:nvPr/>
        </p:nvSpPr>
        <p:spPr>
          <a:xfrm>
            <a:off x="1649091" y="438150"/>
            <a:ext cx="5989960" cy="10792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ქვეყნების პირველი ექვსეული და ევროკავშირი </a:t>
            </a:r>
          </a:p>
          <a:p>
            <a:pPr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კვეთების რაოდენობის მიხედვით</a:t>
            </a:r>
          </a:p>
          <a:p>
            <a:pPr algn="l">
              <a:lnSpc>
                <a:spcPct val="150000"/>
              </a:lnSpc>
            </a:pPr>
            <a:endParaRPr lang="ka-GE" sz="1400" b="1" dirty="0">
              <a:solidFill>
                <a:schemeClr val="bg1"/>
              </a:solidFill>
              <a:latin typeface="Sylfaen (Body)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5923026-E464-444A-88E8-72301D546B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2510325"/>
              </p:ext>
            </p:extLst>
          </p:nvPr>
        </p:nvGraphicFramePr>
        <p:xfrm>
          <a:off x="1084278" y="1396181"/>
          <a:ext cx="9458632" cy="1718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D3A9F798-EC9D-42D9-89DC-614F78F17E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0527474"/>
              </p:ext>
            </p:extLst>
          </p:nvPr>
        </p:nvGraphicFramePr>
        <p:xfrm>
          <a:off x="-589935" y="3789484"/>
          <a:ext cx="12855204" cy="2224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769B75E2-673B-4CFF-9FAF-35364E50D845}"/>
              </a:ext>
            </a:extLst>
          </p:cNvPr>
          <p:cNvSpPr/>
          <p:nvPr/>
        </p:nvSpPr>
        <p:spPr>
          <a:xfrm>
            <a:off x="8080646" y="704850"/>
            <a:ext cx="260640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წელი, 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III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E28696-EEAC-426F-B46D-2FA45B7BA35E}"/>
              </a:ext>
            </a:extLst>
          </p:cNvPr>
          <p:cNvSpPr/>
          <p:nvPr/>
        </p:nvSpPr>
        <p:spPr>
          <a:xfrm>
            <a:off x="8080646" y="3220642"/>
            <a:ext cx="290094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წელი, 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III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3180026"/>
            <a:ext cx="8001001" cy="532391"/>
            <a:chOff x="0" y="3180026"/>
            <a:chExt cx="8001001" cy="532391"/>
          </a:xfrm>
        </p:grpSpPr>
        <p:sp>
          <p:nvSpPr>
            <p:cNvPr id="11" name="Title 1">
              <a:extLst>
                <a:ext uri="{FF2B5EF4-FFF2-40B4-BE49-F238E27FC236}">
                  <a16:creationId xmlns:a16="http://schemas.microsoft.com/office/drawing/2014/main" id="{6AC7D8E3-CF67-46C9-A5B9-029E88E29DD6}"/>
                </a:ext>
              </a:extLst>
            </p:cNvPr>
            <p:cNvSpPr txBox="1">
              <a:spLocks/>
            </p:cNvSpPr>
            <p:nvPr/>
          </p:nvSpPr>
          <p:spPr>
            <a:xfrm>
              <a:off x="0" y="3180026"/>
              <a:ext cx="8001001" cy="532391"/>
            </a:xfrm>
            <a:prstGeom prst="rect">
              <a:avLst/>
            </a:prstGeom>
            <a:solidFill>
              <a:srgbClr val="122649"/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indent="457200">
                <a:lnSpc>
                  <a:spcPct val="100000"/>
                </a:lnSpc>
              </a:pPr>
              <a:endPara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09908" y="3274265"/>
              <a:ext cx="69811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457200">
                <a:lnSpc>
                  <a:spcPct val="100000"/>
                </a:lnSpc>
              </a:pPr>
              <a:r>
                <a:rPr lang="ka-GE" sz="1200" b="1" dirty="0">
                  <a:solidFill>
                    <a:schemeClr val="bg1"/>
                  </a:solidFill>
                  <a:latin typeface="Sylfaen (Headings)"/>
                </a:rPr>
                <a:t>ქვეყნების</a:t>
              </a:r>
              <a:r>
                <a:rPr lang="en-US" sz="1200" b="1" dirty="0">
                  <a:solidFill>
                    <a:schemeClr val="bg1"/>
                  </a:solidFill>
                  <a:latin typeface="Sylfaen (Headings)"/>
                </a:rPr>
                <a:t> </a:t>
              </a:r>
              <a:r>
                <a:rPr lang="ka-GE" sz="1200" b="1" dirty="0">
                  <a:solidFill>
                    <a:schemeClr val="bg1"/>
                  </a:solidFill>
                  <a:latin typeface="Sylfaen (Headings)"/>
                </a:rPr>
                <a:t>ოცეული (პირველი ექვსეულის შემდეგ) კვეთების რაოდენობის მიხედვით </a:t>
              </a:r>
              <a:endPara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069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Graphic spid="9" grpId="0">
        <p:bldAsOne/>
      </p:bldGraphic>
      <p:bldGraphic spid="10" grpId="0">
        <p:bldAsOne/>
      </p:bldGraphic>
      <p:bldP spid="3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95333" cy="6872660"/>
          </a:xfrm>
          <a:prstGeom prst="rect">
            <a:avLst/>
          </a:prstGeom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964994" y="6446327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4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C3E9086-DAB9-4653-9C15-33A7182B3C46}"/>
              </a:ext>
            </a:extLst>
          </p:cNvPr>
          <p:cNvSpPr/>
          <p:nvPr/>
        </p:nvSpPr>
        <p:spPr>
          <a:xfrm>
            <a:off x="928645" y="561949"/>
            <a:ext cx="7073789" cy="620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                საქართველოს  სახელმწიფო საზღვარზე გადაადგილებულ უცხო ქვეყნის მოქალაქეთა</a:t>
            </a:r>
          </a:p>
          <a:p>
            <a:pPr algn="ctr"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                საზღვრის კვეთის სტატისტიკური მონაცემები სქესის და ასაკის მიხედვით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B38E4CC-6E03-469B-8F68-94A400434F38}"/>
              </a:ext>
            </a:extLst>
          </p:cNvPr>
          <p:cNvSpPr/>
          <p:nvPr/>
        </p:nvSpPr>
        <p:spPr>
          <a:xfrm>
            <a:off x="8090354" y="696105"/>
            <a:ext cx="2284600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chemeClr val="accent5">
                    <a:lumMod val="50000"/>
                  </a:schemeClr>
                </a:solidFill>
                <a:latin typeface="Sylfaen (Headings)"/>
              </a:rPr>
              <a:t>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წელი, 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III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21C22F5-11CD-408A-98B0-8E056C2DE0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1356869"/>
              </p:ext>
            </p:extLst>
          </p:nvPr>
        </p:nvGraphicFramePr>
        <p:xfrm>
          <a:off x="2164947" y="1483974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971063F8-283E-4192-A258-68088C4691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1230876"/>
              </p:ext>
            </p:extLst>
          </p:nvPr>
        </p:nvGraphicFramePr>
        <p:xfrm>
          <a:off x="2024270" y="3842918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0" name="Picture 19">
            <a:extLst>
              <a:ext uri="{FF2B5EF4-FFF2-40B4-BE49-F238E27FC236}">
                <a16:creationId xmlns:a16="http://schemas.microsoft.com/office/drawing/2014/main" id="{74B0EB64-0167-4DB5-A49A-0688A7D6AE77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32" y="4374601"/>
            <a:ext cx="1456115" cy="18086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3E1DA2A-71C2-4342-ABF4-AAE76DBF4243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1" t="-424" r="48321"/>
          <a:stretch/>
        </p:blipFill>
        <p:spPr bwMode="auto">
          <a:xfrm>
            <a:off x="708832" y="1990627"/>
            <a:ext cx="1456115" cy="18466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8166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Graphic spid="8" grpId="0">
        <p:bldAsOne/>
      </p:bldGraphic>
      <p:bldGraphic spid="9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792"/>
            <a:ext cx="12395333" cy="6872660"/>
          </a:xfrm>
          <a:prstGeom prst="rect">
            <a:avLst/>
          </a:prstGeom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964995" y="6440474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4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C3B66A-A772-4CCC-BCF6-85C16493D1CA}"/>
              </a:ext>
            </a:extLst>
          </p:cNvPr>
          <p:cNvSpPr/>
          <p:nvPr/>
        </p:nvSpPr>
        <p:spPr>
          <a:xfrm>
            <a:off x="1654622" y="562990"/>
            <a:ext cx="62672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 საქართველოს სახელმწიფო საზღვარზე გადაადგილებულ საქართველოს მოქალაქეთა</a:t>
            </a:r>
          </a:p>
          <a:p>
            <a:pPr algn="ctr"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 საზღვრის კვეთის სტატისტიკური მონაცებები სქესის და ასაკის მიხედვით</a:t>
            </a:r>
          </a:p>
          <a:p>
            <a:pPr algn="ctr">
              <a:lnSpc>
                <a:spcPct val="150000"/>
              </a:lnSpc>
            </a:pPr>
            <a:endParaRPr lang="en-US" sz="12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9ECCBC-97C8-4E91-B4AA-9359669CE733}"/>
              </a:ext>
            </a:extLst>
          </p:cNvPr>
          <p:cNvSpPr/>
          <p:nvPr/>
        </p:nvSpPr>
        <p:spPr>
          <a:xfrm>
            <a:off x="8044962" y="693466"/>
            <a:ext cx="276078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chemeClr val="accent5">
                    <a:lumMod val="50000"/>
                  </a:schemeClr>
                </a:solidFill>
                <a:latin typeface="Sylfaen (Headings)"/>
              </a:rPr>
              <a:t> </a:t>
            </a:r>
            <a:r>
              <a:rPr lang="en-US" sz="1400" b="1" dirty="0" smtClean="0">
                <a:solidFill>
                  <a:schemeClr val="accent5">
                    <a:lumMod val="50000"/>
                  </a:schemeClr>
                </a:solidFill>
                <a:latin typeface="Sylfaen (Headings)"/>
              </a:rPr>
              <a:t>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წელი, 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III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A47784F2-43FE-4817-9825-F793356D86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1558646"/>
              </p:ext>
            </p:extLst>
          </p:nvPr>
        </p:nvGraphicFramePr>
        <p:xfrm>
          <a:off x="2186481" y="1486320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B6F08D16-0E7B-4095-BC9D-280D140380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1569247"/>
              </p:ext>
            </p:extLst>
          </p:nvPr>
        </p:nvGraphicFramePr>
        <p:xfrm>
          <a:off x="2186480" y="3865874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id="{BB413A2B-F497-4842-985D-F32E33E4B3B0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291" y="4383047"/>
            <a:ext cx="1456115" cy="18086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EE3AE8F-4C21-48C0-8434-1907D8519A5A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1" t="-424" r="48321"/>
          <a:stretch/>
        </p:blipFill>
        <p:spPr bwMode="auto">
          <a:xfrm>
            <a:off x="735291" y="1986440"/>
            <a:ext cx="1456115" cy="18086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1560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Graphic spid="10" grpId="0">
        <p:bldAsOne/>
      </p:bldGraphic>
      <p:bldGraphic spid="11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92"/>
            <a:ext cx="12395333" cy="687266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956203" y="6440474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4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8199653-118F-4271-9921-448C5EDDEB2E}"/>
              </a:ext>
            </a:extLst>
          </p:cNvPr>
          <p:cNvSpPr txBox="1">
            <a:spLocks/>
          </p:cNvSpPr>
          <p:nvPr/>
        </p:nvSpPr>
        <p:spPr>
          <a:xfrm>
            <a:off x="1674491" y="529872"/>
            <a:ext cx="6345527" cy="9492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200" b="1" dirty="0">
              <a:latin typeface="Sylfaen (Headings)"/>
            </a:endParaRPr>
          </a:p>
          <a:p>
            <a:pPr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სასაზღვრო 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</a:rPr>
              <a:t>-</a:t>
            </a: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 გამტარი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პუნქტების მიხედვით  </a:t>
            </a:r>
          </a:p>
          <a:p>
            <a:pPr>
              <a:lnSpc>
                <a:spcPct val="150000"/>
              </a:lnSpc>
            </a:pPr>
            <a:endParaRPr lang="en-US" sz="1200" b="1" dirty="0">
              <a:latin typeface="Sylfaen (Headings)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66BB6B4-D3BB-462F-BE73-74FB844211EA}"/>
              </a:ext>
            </a:extLst>
          </p:cNvPr>
          <p:cNvSpPr/>
          <p:nvPr/>
        </p:nvSpPr>
        <p:spPr>
          <a:xfrm>
            <a:off x="8081562" y="685211"/>
            <a:ext cx="2284600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Sylfaen (Body)"/>
              </a:rPr>
              <a:t> </a:t>
            </a:r>
            <a:r>
              <a:rPr lang="ka-GE" sz="1400" b="1" dirty="0" smtClean="0">
                <a:solidFill>
                  <a:srgbClr val="002060"/>
                </a:solidFill>
                <a:latin typeface="Sylfaen (Body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Body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Body)"/>
              </a:rPr>
              <a:t> </a:t>
            </a:r>
            <a:r>
              <a:rPr lang="ka-GE" sz="1400" b="1" dirty="0">
                <a:solidFill>
                  <a:srgbClr val="002060"/>
                </a:solidFill>
                <a:latin typeface="Sylfaen (Body)"/>
              </a:rPr>
              <a:t>წელი, </a:t>
            </a:r>
            <a:r>
              <a:rPr lang="en-US" sz="1400" b="1" dirty="0" smtClean="0">
                <a:solidFill>
                  <a:srgbClr val="002060"/>
                </a:solidFill>
                <a:latin typeface="Sylfaen (Body)"/>
              </a:rPr>
              <a:t>III </a:t>
            </a:r>
            <a:r>
              <a:rPr lang="ka-GE" sz="1400" b="1" dirty="0" smtClean="0">
                <a:solidFill>
                  <a:srgbClr val="002060"/>
                </a:solidFill>
                <a:latin typeface="Sylfaen (Body)"/>
              </a:rPr>
              <a:t>კვარტალი</a:t>
            </a:r>
            <a:endParaRPr lang="en-US" sz="1400" b="1" dirty="0" smtClean="0">
              <a:solidFill>
                <a:srgbClr val="002060"/>
              </a:solidFill>
              <a:latin typeface="Sylfaen (Body)"/>
            </a:endParaRPr>
          </a:p>
        </p:txBody>
      </p:sp>
      <p:graphicFrame>
        <p:nvGraphicFramePr>
          <p:cNvPr id="10" name="Content Placeholder 10">
            <a:extLst>
              <a:ext uri="{FF2B5EF4-FFF2-40B4-BE49-F238E27FC236}">
                <a16:creationId xmlns:a16="http://schemas.microsoft.com/office/drawing/2014/main" id="{FB826380-2691-4D9C-AB93-B141EEDD7B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7046564"/>
              </p:ext>
            </p:extLst>
          </p:nvPr>
        </p:nvGraphicFramePr>
        <p:xfrm>
          <a:off x="1132234" y="1633460"/>
          <a:ext cx="9060650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5D010985-6B61-4B0D-8044-EBDC6C88F0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7244584"/>
              </p:ext>
            </p:extLst>
          </p:nvPr>
        </p:nvGraphicFramePr>
        <p:xfrm>
          <a:off x="904372" y="2799495"/>
          <a:ext cx="9383156" cy="1759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ontent Placeholder 3">
            <a:extLst>
              <a:ext uri="{FF2B5EF4-FFF2-40B4-BE49-F238E27FC236}">
                <a16:creationId xmlns:a16="http://schemas.microsoft.com/office/drawing/2014/main" id="{BF30C4DC-C3C3-47AA-85B1-96AC696221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9347886"/>
              </p:ext>
            </p:extLst>
          </p:nvPr>
        </p:nvGraphicFramePr>
        <p:xfrm>
          <a:off x="1132234" y="4479946"/>
          <a:ext cx="9129395" cy="124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Pentagon 5"/>
          <p:cNvSpPr/>
          <p:nvPr/>
        </p:nvSpPr>
        <p:spPr>
          <a:xfrm flipH="1">
            <a:off x="10230479" y="2461382"/>
            <a:ext cx="2144845" cy="388511"/>
          </a:xfrm>
          <a:prstGeom prst="homePlate">
            <a:avLst/>
          </a:prstGeom>
          <a:solidFill>
            <a:srgbClr val="1226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მსუბუქი</a:t>
            </a:r>
            <a:endParaRPr lang="en-US" b="1" dirty="0"/>
          </a:p>
        </p:txBody>
      </p:sp>
      <p:sp>
        <p:nvSpPr>
          <p:cNvPr id="14" name="Pentagon 13"/>
          <p:cNvSpPr/>
          <p:nvPr/>
        </p:nvSpPr>
        <p:spPr>
          <a:xfrm flipH="1">
            <a:off x="10233775" y="3904646"/>
            <a:ext cx="2144845" cy="388511"/>
          </a:xfrm>
          <a:prstGeom prst="homePlate">
            <a:avLst/>
          </a:prstGeom>
          <a:solidFill>
            <a:srgbClr val="1226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სატვირთო</a:t>
            </a:r>
            <a:endParaRPr lang="en-US" b="1" dirty="0"/>
          </a:p>
        </p:txBody>
      </p:sp>
      <p:sp>
        <p:nvSpPr>
          <p:cNvPr id="15" name="Pentagon 14"/>
          <p:cNvSpPr/>
          <p:nvPr/>
        </p:nvSpPr>
        <p:spPr>
          <a:xfrm flipH="1">
            <a:off x="10232234" y="5199973"/>
            <a:ext cx="2144845" cy="388511"/>
          </a:xfrm>
          <a:prstGeom prst="homePlate">
            <a:avLst/>
          </a:prstGeom>
          <a:solidFill>
            <a:srgbClr val="1226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ავტობუსი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0749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Graphic spid="10" grpId="0">
        <p:bldAsOne/>
      </p:bldGraphic>
      <p:bldGraphic spid="11" grpId="0">
        <p:bldAsOne/>
      </p:bldGraphic>
      <p:bldGraphic spid="13" grpId="0">
        <p:bldAsOne/>
      </p:bldGraphic>
      <p:bldP spid="6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95333" cy="687266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956203" y="6440474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4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1FC4E28-28D4-4107-9782-A9DD953C4EF3}"/>
              </a:ext>
            </a:extLst>
          </p:cNvPr>
          <p:cNvSpPr txBox="1">
            <a:spLocks/>
          </p:cNvSpPr>
          <p:nvPr/>
        </p:nvSpPr>
        <p:spPr>
          <a:xfrm>
            <a:off x="1700867" y="461390"/>
            <a:ext cx="6264965" cy="10089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600" b="1" dirty="0"/>
          </a:p>
          <a:p>
            <a:pPr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სასაზღვრო 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</a:rPr>
              <a:t>-</a:t>
            </a: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 გამტარი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პუნქტების მიხედვით  </a:t>
            </a:r>
          </a:p>
          <a:p>
            <a:pPr>
              <a:lnSpc>
                <a:spcPct val="150000"/>
              </a:lnSpc>
            </a:pPr>
            <a:endParaRPr lang="en-US" sz="12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7DF2E0-4E4C-4E0F-A329-0820A8A4DC9D}"/>
              </a:ext>
            </a:extLst>
          </p:cNvPr>
          <p:cNvSpPr/>
          <p:nvPr/>
        </p:nvSpPr>
        <p:spPr>
          <a:xfrm>
            <a:off x="8081562" y="685211"/>
            <a:ext cx="2284600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Sylfaen (Headings)"/>
              </a:rPr>
              <a:t>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წელი, 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III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5AD33B85-B831-4F54-BBD1-06E8305C4F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2040168"/>
              </p:ext>
            </p:extLst>
          </p:nvPr>
        </p:nvGraphicFramePr>
        <p:xfrm>
          <a:off x="850492" y="2820548"/>
          <a:ext cx="9114503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ontent Placeholder 10">
            <a:extLst>
              <a:ext uri="{FF2B5EF4-FFF2-40B4-BE49-F238E27FC236}">
                <a16:creationId xmlns:a16="http://schemas.microsoft.com/office/drawing/2014/main" id="{352402E0-BB27-4B46-8B4F-4F43932796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5623647"/>
              </p:ext>
            </p:extLst>
          </p:nvPr>
        </p:nvGraphicFramePr>
        <p:xfrm>
          <a:off x="841700" y="4251946"/>
          <a:ext cx="9383156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Content Placeholder 3">
            <a:extLst>
              <a:ext uri="{FF2B5EF4-FFF2-40B4-BE49-F238E27FC236}">
                <a16:creationId xmlns:a16="http://schemas.microsoft.com/office/drawing/2014/main" id="{58FB607A-8AC2-4796-A7B0-8D028FCFA8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9745009"/>
              </p:ext>
            </p:extLst>
          </p:nvPr>
        </p:nvGraphicFramePr>
        <p:xfrm>
          <a:off x="652731" y="1671337"/>
          <a:ext cx="8684722" cy="1317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Pentagon 11"/>
          <p:cNvSpPr/>
          <p:nvPr/>
        </p:nvSpPr>
        <p:spPr>
          <a:xfrm flipH="1">
            <a:off x="10236368" y="2416949"/>
            <a:ext cx="2144845" cy="388511"/>
          </a:xfrm>
          <a:prstGeom prst="homePlate">
            <a:avLst/>
          </a:prstGeom>
          <a:solidFill>
            <a:srgbClr val="1226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მოტოციკლი</a:t>
            </a:r>
            <a:endParaRPr lang="en-US" b="1" dirty="0"/>
          </a:p>
        </p:txBody>
      </p:sp>
      <p:sp>
        <p:nvSpPr>
          <p:cNvPr id="13" name="Pentagon 12"/>
          <p:cNvSpPr/>
          <p:nvPr/>
        </p:nvSpPr>
        <p:spPr>
          <a:xfrm flipH="1">
            <a:off x="10231322" y="3726466"/>
            <a:ext cx="2144845" cy="388511"/>
          </a:xfrm>
          <a:prstGeom prst="homePlate">
            <a:avLst/>
          </a:prstGeom>
          <a:solidFill>
            <a:srgbClr val="1226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err="1" smtClean="0"/>
              <a:t>სპეც</a:t>
            </a:r>
            <a:r>
              <a:rPr lang="ka-GE" b="1" dirty="0" smtClean="0"/>
              <a:t>. ტექნიკა</a:t>
            </a:r>
            <a:endParaRPr lang="en-US" b="1" dirty="0"/>
          </a:p>
        </p:txBody>
      </p:sp>
      <p:sp>
        <p:nvSpPr>
          <p:cNvPr id="14" name="Pentagon 13"/>
          <p:cNvSpPr/>
          <p:nvPr/>
        </p:nvSpPr>
        <p:spPr>
          <a:xfrm flipH="1">
            <a:off x="10232904" y="5164805"/>
            <a:ext cx="2144845" cy="388511"/>
          </a:xfrm>
          <a:prstGeom prst="homePlate">
            <a:avLst/>
          </a:prstGeom>
          <a:solidFill>
            <a:srgbClr val="1226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მისაბმელი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5385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Graphic spid="11" grpId="0">
        <p:bldAsOne/>
      </p:bldGraphic>
      <p:bldGraphic spid="15" grpId="0">
        <p:bldAsOne/>
      </p:bldGraphic>
      <p:bldGraphic spid="17" grpId="0">
        <p:bldAsOne/>
      </p:bldGraphic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2152</TotalTime>
  <Words>410</Words>
  <Application>Microsoft Office PowerPoint</Application>
  <PresentationFormat>Widescreen</PresentationFormat>
  <Paragraphs>157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BPG Mrgvlovani 2010</vt:lpstr>
      <vt:lpstr>BPG Mrgvlovani Caps 2010</vt:lpstr>
      <vt:lpstr>Calibri</vt:lpstr>
      <vt:lpstr>Calibri Light</vt:lpstr>
      <vt:lpstr>Sylfaen</vt:lpstr>
      <vt:lpstr>Sylfaen (Body)</vt:lpstr>
      <vt:lpstr>Sylfaen (Headings)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MIA</dc:title>
  <dc:creator>giorgi khizanishvili</dc:creator>
  <cp:lastModifiedBy>natia oshkhereli</cp:lastModifiedBy>
  <cp:revision>311</cp:revision>
  <dcterms:created xsi:type="dcterms:W3CDTF">2022-09-07T13:01:52Z</dcterms:created>
  <dcterms:modified xsi:type="dcterms:W3CDTF">2024-10-23T11:13:20Z</dcterms:modified>
</cp:coreProperties>
</file>