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77" r:id="rId2"/>
    <p:sldId id="282" r:id="rId3"/>
    <p:sldId id="278" r:id="rId4"/>
    <p:sldId id="279" r:id="rId5"/>
    <p:sldId id="280" r:id="rId6"/>
    <p:sldId id="259" r:id="rId7"/>
    <p:sldId id="281" r:id="rId8"/>
    <p:sldId id="271" r:id="rId9"/>
    <p:sldId id="272" r:id="rId10"/>
    <p:sldId id="261" r:id="rId11"/>
    <p:sldId id="283" r:id="rId12"/>
  </p:sldIdLst>
  <p:sldSz cx="12192000" cy="6858000"/>
  <p:notesSz cx="6954838" cy="92471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9" autoAdjust="0"/>
    <p:restoredTop sz="96404" autoAdjust="0"/>
  </p:normalViewPr>
  <p:slideViewPr>
    <p:cSldViewPr snapToGrid="0">
      <p:cViewPr varScale="1">
        <p:scale>
          <a:sx n="111" d="100"/>
          <a:sy n="111" d="100"/>
        </p:scale>
        <p:origin x="87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7133660179270045E-2"/>
          <c:y val="0.15515185593690753"/>
          <c:w val="0.91075922242886209"/>
          <c:h val="0.5970712985555711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სსკ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>
              <a:contourClr>
                <a:schemeClr val="accent1">
                  <a:lumMod val="50000"/>
                </a:schemeClr>
              </a:contourClr>
            </a:sp3d>
          </c:spPr>
          <c:invertIfNegative val="0"/>
          <c:cat>
            <c:numRef>
              <c:f>Sheet1!$A$2</c:f>
              <c:numCache>
                <c:formatCode>General</c:formatCode>
                <c:ptCount val="1"/>
                <c:pt idx="0">
                  <c:v>4041</c:v>
                </c:pt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2644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59-489F-9E71-700C95881C0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ასკ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Sheet1!$A$2</c:f>
              <c:numCache>
                <c:formatCode>General</c:formatCode>
                <c:ptCount val="1"/>
                <c:pt idx="0">
                  <c:v>4041</c:v>
                </c:pt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1383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59-489F-9E71-700C95881C0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მიგრანტი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Sheet1!$A$2</c:f>
              <c:numCache>
                <c:formatCode>General</c:formatCode>
                <c:ptCount val="1"/>
                <c:pt idx="0">
                  <c:v>4041</c:v>
                </c:pt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59-489F-9E71-700C95881C0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სსსკ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solidFill>
                <a:schemeClr val="accent1"/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>
              <a:contourClr>
                <a:schemeClr val="accent1"/>
              </a:contourClr>
            </a:sp3d>
          </c:spPr>
          <c:invertIfNegative val="0"/>
          <c:cat>
            <c:numRef>
              <c:f>Sheet1!$A$2</c:f>
              <c:numCache>
                <c:formatCode>General</c:formatCode>
                <c:ptCount val="1"/>
                <c:pt idx="0">
                  <c:v>4041</c:v>
                </c:pt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4F-4AE8-9159-DA68727364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660544"/>
        <c:axId val="77664640"/>
        <c:axId val="0"/>
      </c:bar3DChart>
      <c:catAx>
        <c:axId val="7766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77664640"/>
        <c:crosses val="autoZero"/>
        <c:auto val="1"/>
        <c:lblAlgn val="ctr"/>
        <c:lblOffset val="100"/>
        <c:noMultiLvlLbl val="0"/>
      </c:catAx>
      <c:valAx>
        <c:axId val="77664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776605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lt1">
                <a:lumMod val="95000"/>
                <a:alpha val="54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ka-G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2494922534608472E-2"/>
          <c:y val="0.1554888888888889"/>
          <c:w val="0.88868067050334443"/>
          <c:h val="0.588251443569553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სქესი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მდედრობითი</c:v>
                </c:pt>
                <c:pt idx="1">
                  <c:v>მამრობითი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123</c:v>
                </c:pt>
                <c:pt idx="1">
                  <c:v>3918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A8-4B62-B7A3-64E760879AA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2413312"/>
        <c:axId val="22416000"/>
        <c:axId val="0"/>
      </c:bar3DChart>
      <c:catAx>
        <c:axId val="2241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2416000"/>
        <c:crosses val="autoZero"/>
        <c:auto val="1"/>
        <c:lblAlgn val="ctr"/>
        <c:lblOffset val="100"/>
        <c:noMultiLvlLbl val="0"/>
      </c:catAx>
      <c:valAx>
        <c:axId val="22416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2413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ka-G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163017052538615E-2"/>
          <c:y val="0.23053578071268943"/>
          <c:w val="0.90483470772546792"/>
          <c:h val="0.513181723312481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ასაკის დიაპაზონი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&lt;18</c:v>
                </c:pt>
                <c:pt idx="1">
                  <c:v>18-24</c:v>
                </c:pt>
                <c:pt idx="2">
                  <c:v>25-44</c:v>
                </c:pt>
                <c:pt idx="3">
                  <c:v>&gt;44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51</c:v>
                </c:pt>
                <c:pt idx="1">
                  <c:v>555</c:v>
                </c:pt>
                <c:pt idx="2">
                  <c:v>2463</c:v>
                </c:pt>
                <c:pt idx="3">
                  <c:v>972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B8-4117-85A6-6CC4002A19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160320"/>
        <c:axId val="23164800"/>
        <c:axId val="0"/>
      </c:bar3DChart>
      <c:catAx>
        <c:axId val="23160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164800"/>
        <c:crosses val="autoZero"/>
        <c:auto val="1"/>
        <c:lblAlgn val="ctr"/>
        <c:lblOffset val="100"/>
        <c:noMultiLvlLbl val="0"/>
      </c:catAx>
      <c:valAx>
        <c:axId val="23164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160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7603988954492553"/>
          <c:y val="1.33333333333333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ka-G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117413688270837E-2"/>
          <c:y val="0.1407338747734001"/>
          <c:w val="0.93378480060195634"/>
          <c:h val="0.6318713301552875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მოქალაქეობა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საქართველოს მოქალაქე</c:v>
                </c:pt>
                <c:pt idx="1">
                  <c:v>უცხო ქვეყნის მოქალაქე</c:v>
                </c:pt>
                <c:pt idx="2">
                  <c:v>მოქალაქეობის არმქონე პირი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3652</c:v>
                </c:pt>
                <c:pt idx="1">
                  <c:v>387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35-4EE7-BE12-72087A016D4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075840"/>
        <c:axId val="23078784"/>
        <c:axId val="0"/>
      </c:bar3DChart>
      <c:catAx>
        <c:axId val="23075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078784"/>
        <c:crosses val="autoZero"/>
        <c:auto val="1"/>
        <c:lblAlgn val="ctr"/>
        <c:lblOffset val="100"/>
        <c:noMultiLvlLbl val="0"/>
      </c:catAx>
      <c:valAx>
        <c:axId val="23078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075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659983180537054E-2"/>
          <c:y val="2.8122974201753921E-2"/>
          <c:w val="0.96056869915375687"/>
          <c:h val="0.7919778005009764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114300" dist="19050" dir="5400000" sx="105000" sy="105000" algn="ctr" rotWithShape="0">
                <a:srgbClr val="000000">
                  <a:alpha val="56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უცხოელთა და მოქალაქეობის არმქონე პირთა სამართლებრივი მდგომარეობის შესახებ საქართველოს კანონის 64-ე მუხლი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88"/>
        <c:gapDepth val="490"/>
        <c:shape val="box"/>
        <c:axId val="22613376"/>
        <c:axId val="22619648"/>
        <c:axId val="24561856"/>
      </c:bar3DChart>
      <c:catAx>
        <c:axId val="2261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2619648"/>
        <c:crosses val="autoZero"/>
        <c:auto val="1"/>
        <c:lblAlgn val="ctr"/>
        <c:lblOffset val="100"/>
        <c:noMultiLvlLbl val="0"/>
      </c:catAx>
      <c:valAx>
        <c:axId val="22619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2613376"/>
        <c:crosses val="autoZero"/>
        <c:crossBetween val="between"/>
      </c:valAx>
      <c:serAx>
        <c:axId val="24561856"/>
        <c:scaling>
          <c:orientation val="minMax"/>
        </c:scaling>
        <c:delete val="1"/>
        <c:axPos val="b"/>
        <c:majorTickMark val="out"/>
        <c:minorTickMark val="none"/>
        <c:tickLblPos val="nextTo"/>
        <c:crossAx val="22619648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5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1453824649939049E-2"/>
          <c:y val="1.8913971934106162E-2"/>
          <c:w val="0.96056869915375687"/>
          <c:h val="0.8221974145249939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საქართველოს სისხლის სამართლის საპროცესო კოდექსის 171-ე მუხლის საფუძველზე დაკავებული ძებნილი პირები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27-4DC1-A850-D6CAE518F57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72"/>
        <c:gapDepth val="498"/>
        <c:shape val="box"/>
        <c:axId val="22658432"/>
        <c:axId val="22784256"/>
        <c:axId val="0"/>
      </c:bar3DChart>
      <c:catAx>
        <c:axId val="22658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2784256"/>
        <c:crosses val="autoZero"/>
        <c:auto val="1"/>
        <c:lblAlgn val="ctr"/>
        <c:lblOffset val="100"/>
        <c:noMultiLvlLbl val="0"/>
      </c:catAx>
      <c:valAx>
        <c:axId val="22784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2658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3002023028795659E-2"/>
          <c:y val="2.1233194101335527E-2"/>
          <c:w val="0.96056869915375687"/>
          <c:h val="0.7919778005009764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5"/>
                <c:pt idx="0">
                  <c:v>166-173</c:v>
                </c:pt>
                <c:pt idx="1">
                  <c:v>173</c:v>
                </c:pt>
                <c:pt idx="2">
                  <c:v>116</c:v>
                </c:pt>
                <c:pt idx="3">
                  <c:v>166</c:v>
                </c:pt>
                <c:pt idx="4">
                  <c:v>121</c:v>
                </c:pt>
                <c:pt idx="5">
                  <c:v>45</c:v>
                </c:pt>
                <c:pt idx="6">
                  <c:v>116-166-173</c:v>
                </c:pt>
                <c:pt idx="7">
                  <c:v>166-173-181¹</c:v>
                </c:pt>
                <c:pt idx="8">
                  <c:v>166-166¹</c:v>
                </c:pt>
                <c:pt idx="9">
                  <c:v>166¹-173</c:v>
                </c:pt>
                <c:pt idx="10">
                  <c:v>173-45</c:v>
                </c:pt>
                <c:pt idx="11">
                  <c:v>166-166¹-173</c:v>
                </c:pt>
                <c:pt idx="12">
                  <c:v>166-181¹</c:v>
                </c:pt>
                <c:pt idx="13">
                  <c:v>173¹-181-167</c:v>
                </c:pt>
                <c:pt idx="14">
                  <c:v>სულ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606</c:v>
                </c:pt>
                <c:pt idx="1">
                  <c:v>335</c:v>
                </c:pt>
                <c:pt idx="2">
                  <c:v>338</c:v>
                </c:pt>
                <c:pt idx="3">
                  <c:v>81</c:v>
                </c:pt>
                <c:pt idx="4">
                  <c:v>11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1383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488832"/>
        <c:axId val="26491520"/>
        <c:axId val="0"/>
      </c:bar3DChart>
      <c:catAx>
        <c:axId val="2648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6491520"/>
        <c:crosses val="autoZero"/>
        <c:auto val="1"/>
        <c:lblAlgn val="ctr"/>
        <c:lblOffset val="100"/>
        <c:noMultiLvlLbl val="0"/>
      </c:catAx>
      <c:valAx>
        <c:axId val="26491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6488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519749180463977E-2"/>
          <c:y val="1.4659563423935758E-2"/>
          <c:w val="0.91088271236903795"/>
          <c:h val="0.463465730382796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დაზიანებები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1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80C-47B6-9FB0-0F99268805B9}"/>
              </c:ext>
            </c:extLst>
          </c:dPt>
          <c:dPt>
            <c:idx val="1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0F50-482D-B8CA-4D8BF2EDD93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 დაკავებისას - არ განმარტა</c:v>
                </c:pt>
                <c:pt idx="9">
                  <c:v>დაკავებამდე-დაკავებისას-არ განმარტა</c:v>
                </c:pt>
                <c:pt idx="10">
                  <c:v>დაკავებამდე-დაკავებისას-დაკავების შემდეგ</c:v>
                </c:pt>
                <c:pt idx="11">
                  <c:v>დაკავებისას-დაკავების შემდეგ </c:v>
                </c:pt>
                <c:pt idx="12">
                  <c:v>პრეტენზია პოლიციის თანამშრომლის მიმართ</c:v>
                </c:pt>
                <c:pt idx="13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2774</c:v>
                </c:pt>
                <c:pt idx="1">
                  <c:v>2526</c:v>
                </c:pt>
                <c:pt idx="2">
                  <c:v>86</c:v>
                </c:pt>
                <c:pt idx="3">
                  <c:v>70</c:v>
                </c:pt>
                <c:pt idx="4">
                  <c:v>30</c:v>
                </c:pt>
                <c:pt idx="5">
                  <c:v>27</c:v>
                </c:pt>
                <c:pt idx="6">
                  <c:v>14</c:v>
                </c:pt>
                <c:pt idx="7">
                  <c:v>11</c:v>
                </c:pt>
                <c:pt idx="8">
                  <c:v>3</c:v>
                </c:pt>
                <c:pt idx="9">
                  <c:v>2</c:v>
                </c:pt>
                <c:pt idx="10">
                  <c:v>3</c:v>
                </c:pt>
                <c:pt idx="11">
                  <c:v>2</c:v>
                </c:pt>
                <c:pt idx="12">
                  <c:v>119</c:v>
                </c:pt>
                <c:pt idx="13">
                  <c:v>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03-42A6-91E9-46D9C7E3EE9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 დაკავებისას - არ განმარტა</c:v>
                </c:pt>
                <c:pt idx="9">
                  <c:v>დაკავებამდე-დაკავებისას-არ განმარტა</c:v>
                </c:pt>
                <c:pt idx="10">
                  <c:v>დაკავებამდე-დაკავებისას-დაკავების შემდეგ</c:v>
                </c:pt>
                <c:pt idx="11">
                  <c:v>დაკავებისას-დაკავების შემდეგ </c:v>
                </c:pt>
                <c:pt idx="12">
                  <c:v>პრეტენზია პოლიციის თანამშრომლის მიმართ</c:v>
                </c:pt>
                <c:pt idx="13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4-7A5E-4622-A85F-A952D44FAAB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 დაკავებისას - არ განმარტა</c:v>
                </c:pt>
                <c:pt idx="9">
                  <c:v>დაკავებამდე-დაკავებისას-არ განმარტა</c:v>
                </c:pt>
                <c:pt idx="10">
                  <c:v>დაკავებამდე-დაკავებისას-დაკავების შემდეგ</c:v>
                </c:pt>
                <c:pt idx="11">
                  <c:v>დაკავებისას-დაკავების შემდეგ </c:v>
                </c:pt>
                <c:pt idx="12">
                  <c:v>პრეტენზია პოლიციის თანამშრომლის მიმართ</c:v>
                </c:pt>
                <c:pt idx="13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Sheet1!$D$2:$D$15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5-7A5E-4622-A85F-A952D44FAAB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3104896"/>
        <c:axId val="23132416"/>
      </c:barChart>
      <c:lineChart>
        <c:grouping val="standard"/>
        <c:varyColors val="0"/>
        <c:ser>
          <c:idx val="3"/>
          <c:order val="3"/>
          <c:tx>
            <c:strRef>
              <c:f>Sheet1!$E$1</c:f>
              <c:strCache>
                <c:ptCount val="1"/>
                <c:pt idx="0">
                  <c:v>Column3</c:v>
                </c:pt>
              </c:strCache>
            </c:strRef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 დაკავებისას - არ განმარტა</c:v>
                </c:pt>
                <c:pt idx="9">
                  <c:v>დაკავებამდე-დაკავებისას-არ განმარტა</c:v>
                </c:pt>
                <c:pt idx="10">
                  <c:v>დაკავებამდე-დაკავებისას-დაკავების შემდეგ</c:v>
                </c:pt>
                <c:pt idx="11">
                  <c:v>დაკავებისას-დაკავების შემდეგ </c:v>
                </c:pt>
                <c:pt idx="12">
                  <c:v>პრეტენზია პოლიციის თანამშრომლის მიმართ</c:v>
                </c:pt>
                <c:pt idx="13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Sheet1!$E$2:$E$15</c:f>
              <c:numCache>
                <c:formatCode>General</c:formatCode>
                <c:ptCount val="1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A5E-4622-A85F-A952D44FAAB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Column4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 დაკავებისას - არ განმარტა</c:v>
                </c:pt>
                <c:pt idx="9">
                  <c:v>დაკავებამდე-დაკავებისას-არ განმარტა</c:v>
                </c:pt>
                <c:pt idx="10">
                  <c:v>დაკავებამდე-დაკავებისას-დაკავების შემდეგ</c:v>
                </c:pt>
                <c:pt idx="11">
                  <c:v>დაკავებისას-დაკავების შემდეგ </c:v>
                </c:pt>
                <c:pt idx="12">
                  <c:v>პრეტენზია პოლიციის თანამშრომლის მიმართ</c:v>
                </c:pt>
                <c:pt idx="13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Sheet1!$F$2:$F$15</c:f>
              <c:numCache>
                <c:formatCode>General</c:formatCode>
                <c:ptCount val="1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A5E-4622-A85F-A952D44FAA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104896"/>
        <c:axId val="23132416"/>
      </c:lineChart>
      <c:catAx>
        <c:axId val="23104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132416"/>
        <c:crosses val="autoZero"/>
        <c:auto val="1"/>
        <c:lblAlgn val="ctr"/>
        <c:lblOffset val="100"/>
        <c:noMultiLvlLbl val="0"/>
      </c:catAx>
      <c:valAx>
        <c:axId val="23132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104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2645939754966888E-2"/>
          <c:y val="5.0897928697189898E-2"/>
          <c:w val="0.94985323612467776"/>
          <c:h val="0.8033873138070742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გადაყვანილი პირები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454</c:v>
                </c:pt>
                <c:pt idx="1">
                  <c:v>16</c:v>
                </c:pt>
                <c:pt idx="2">
                  <c:v>18</c:v>
                </c:pt>
                <c:pt idx="3">
                  <c:v>21</c:v>
                </c:pt>
                <c:pt idx="4">
                  <c:v>8</c:v>
                </c:pt>
                <c:pt idx="5">
                  <c:v>180</c:v>
                </c:pt>
                <c:pt idx="6">
                  <c:v>4</c:v>
                </c:pt>
                <c:pt idx="7">
                  <c:v>31</c:v>
                </c:pt>
                <c:pt idx="8">
                  <c:v>2</c:v>
                </c:pt>
                <c:pt idx="9">
                  <c:v>0</c:v>
                </c:pt>
                <c:pt idx="10">
                  <c:v>149</c:v>
                </c:pt>
                <c:pt idx="11">
                  <c:v>3</c:v>
                </c:pt>
                <c:pt idx="12">
                  <c:v>7</c:v>
                </c:pt>
                <c:pt idx="13">
                  <c:v>1</c:v>
                </c:pt>
                <c:pt idx="14">
                  <c:v>0</c:v>
                </c:pt>
                <c:pt idx="15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Sheet1!$C$2:$C$17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0-EEC3-41B2-8B72-A4C30F72699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Sheet1!$D$2:$D$17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1-EEC3-41B2-8B72-A4C30F72699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Column3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Sheet1!$E$2:$E$17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2-EEC3-41B2-8B72-A4C30F72699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Column4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Sheet1!$F$2:$F$17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3-EEC3-41B2-8B72-A4C30F72699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215104"/>
        <c:axId val="23603072"/>
        <c:axId val="0"/>
      </c:bar3DChart>
      <c:catAx>
        <c:axId val="2321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603072"/>
        <c:crosses val="autoZero"/>
        <c:auto val="1"/>
        <c:lblAlgn val="ctr"/>
        <c:lblOffset val="100"/>
        <c:noMultiLvlLbl val="0"/>
      </c:catAx>
      <c:valAx>
        <c:axId val="23603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215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3763" cy="463966"/>
          </a:xfrm>
          <a:prstGeom prst="rect">
            <a:avLst/>
          </a:prstGeom>
        </p:spPr>
        <p:txBody>
          <a:bodyPr vert="horz" lIns="93039" tIns="46520" rIns="93039" bIns="465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7" y="0"/>
            <a:ext cx="3013763" cy="463966"/>
          </a:xfrm>
          <a:prstGeom prst="rect">
            <a:avLst/>
          </a:prstGeom>
        </p:spPr>
        <p:txBody>
          <a:bodyPr vert="horz" lIns="93039" tIns="46520" rIns="93039" bIns="46520" rtlCol="0"/>
          <a:lstStyle>
            <a:lvl1pPr algn="r">
              <a:defRPr sz="1200"/>
            </a:lvl1pPr>
          </a:lstStyle>
          <a:p>
            <a:fld id="{1E5612CB-532A-44D7-8AF3-D43F4CF95EF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5700"/>
            <a:ext cx="5548312" cy="3121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9" tIns="46520" rIns="93039" bIns="465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5" y="4450208"/>
            <a:ext cx="5563870" cy="3641081"/>
          </a:xfrm>
          <a:prstGeom prst="rect">
            <a:avLst/>
          </a:prstGeom>
        </p:spPr>
        <p:txBody>
          <a:bodyPr vert="horz" lIns="93039" tIns="46520" rIns="93039" bIns="465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83227"/>
            <a:ext cx="3013763" cy="463965"/>
          </a:xfrm>
          <a:prstGeom prst="rect">
            <a:avLst/>
          </a:prstGeom>
        </p:spPr>
        <p:txBody>
          <a:bodyPr vert="horz" lIns="93039" tIns="46520" rIns="93039" bIns="465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7" y="8783227"/>
            <a:ext cx="3013763" cy="463965"/>
          </a:xfrm>
          <a:prstGeom prst="rect">
            <a:avLst/>
          </a:prstGeom>
        </p:spPr>
        <p:txBody>
          <a:bodyPr vert="horz" lIns="93039" tIns="46520" rIns="93039" bIns="46520" rtlCol="0" anchor="b"/>
          <a:lstStyle>
            <a:lvl1pPr algn="r">
              <a:defRPr sz="1200"/>
            </a:lvl1pPr>
          </a:lstStyle>
          <a:p>
            <a:fld id="{34272B40-B300-4817-BB89-7DBA758ED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58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557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154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49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79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97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06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33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72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94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16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544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445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11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71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278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7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bg1">
              <a:lumMod val="65000"/>
              <a:lumOff val="3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418CF-77DD-44DB-9CC2-7D337AD39A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479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4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526" y="3070733"/>
            <a:ext cx="10361420" cy="1982034"/>
          </a:xfrm>
        </p:spPr>
        <p:txBody>
          <a:bodyPr>
            <a:normAutofit/>
          </a:bodyPr>
          <a:lstStyle/>
          <a:p>
            <a:pPr algn="ctr"/>
            <a:r>
              <a:rPr lang="ka-GE" sz="2000" b="1" dirty="0" smtClean="0"/>
              <a:t>დროებითი მოთავსების უზრუნველყოფის  დეპარტამენტი</a:t>
            </a:r>
            <a:endParaRPr lang="en-US" sz="2000" b="1" dirty="0"/>
          </a:p>
        </p:txBody>
      </p:sp>
      <p:pic>
        <p:nvPicPr>
          <p:cNvPr id="7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4508841" y="705650"/>
            <a:ext cx="2273774" cy="1962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48383" y="5271049"/>
            <a:ext cx="6994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b="1" dirty="0"/>
              <a:t>202</a:t>
            </a:r>
            <a:r>
              <a:rPr lang="en-US" b="1" dirty="0"/>
              <a:t>4</a:t>
            </a:r>
            <a:r>
              <a:rPr lang="ka-GE" b="1" dirty="0"/>
              <a:t> წლის </a:t>
            </a:r>
            <a:r>
              <a:rPr lang="en-US" b="1" dirty="0"/>
              <a:t>II </a:t>
            </a:r>
            <a:r>
              <a:rPr lang="ka-GE" b="1" dirty="0"/>
              <a:t>კვარტალი</a:t>
            </a:r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39147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7" y="131885"/>
            <a:ext cx="10957175" cy="949569"/>
          </a:xfrm>
        </p:spPr>
        <p:txBody>
          <a:bodyPr>
            <a:normAutofit/>
          </a:bodyPr>
          <a:lstStyle/>
          <a:p>
            <a:pPr algn="ctr"/>
            <a:r>
              <a:rPr lang="ka-GE" sz="1400" b="1" dirty="0" smtClean="0"/>
              <a:t>202</a:t>
            </a:r>
            <a:r>
              <a:rPr lang="en-US" sz="1400" b="1" dirty="0"/>
              <a:t>4</a:t>
            </a:r>
            <a:r>
              <a:rPr lang="ka-GE" sz="1400" b="1" dirty="0" smtClean="0"/>
              <a:t> წლის </a:t>
            </a:r>
            <a:r>
              <a:rPr lang="en-US" sz="1400" b="1" dirty="0" smtClean="0"/>
              <a:t>II </a:t>
            </a:r>
            <a:r>
              <a:rPr lang="ka-GE" sz="1400" b="1" dirty="0" smtClean="0"/>
              <a:t>კვარტალში ადმინისტრაციული წესით დაკავებულ პირთა რაოდენობა, შეფარდებული პატიმრობის დღეების მიხედვით</a:t>
            </a:r>
            <a:endParaRPr lang="en-US" sz="14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9987816"/>
              </p:ext>
            </p:extLst>
          </p:nvPr>
        </p:nvGraphicFramePr>
        <p:xfrm>
          <a:off x="167052" y="1150083"/>
          <a:ext cx="11852031" cy="5483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131885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084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5032623" y="2232609"/>
            <a:ext cx="2273774" cy="1962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6665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184" y="223838"/>
            <a:ext cx="10515600" cy="733913"/>
          </a:xfrm>
        </p:spPr>
        <p:txBody>
          <a:bodyPr>
            <a:normAutofit/>
          </a:bodyPr>
          <a:lstStyle/>
          <a:p>
            <a:pPr algn="ctr"/>
            <a:r>
              <a:rPr lang="ka-GE" sz="1600" b="1" dirty="0" smtClean="0"/>
              <a:t>202</a:t>
            </a:r>
            <a:r>
              <a:rPr lang="en-US" sz="1600" b="1" dirty="0" smtClean="0"/>
              <a:t>4</a:t>
            </a:r>
            <a:r>
              <a:rPr lang="ka-GE" sz="1600" b="1" dirty="0" smtClean="0"/>
              <a:t> წლის </a:t>
            </a:r>
            <a:r>
              <a:rPr lang="en-US" sz="1600" b="1" dirty="0" smtClean="0"/>
              <a:t>II </a:t>
            </a:r>
            <a:r>
              <a:rPr lang="ka-GE" sz="1600" b="1" dirty="0" smtClean="0"/>
              <a:t>კვარტალში </a:t>
            </a:r>
            <a:r>
              <a:rPr lang="ka-GE" sz="1600" b="1" dirty="0"/>
              <a:t>იზოლატორებში </a:t>
            </a:r>
            <a:r>
              <a:rPr lang="ka-GE" sz="1600" b="1" dirty="0" smtClean="0"/>
              <a:t>სულ მოთავსებულია </a:t>
            </a:r>
            <a:r>
              <a:rPr lang="ka-GE" sz="1600" b="1" dirty="0"/>
              <a:t>- </a:t>
            </a:r>
            <a:r>
              <a:rPr lang="ka-GE" sz="1600" b="1" dirty="0" smtClean="0"/>
              <a:t>4041 პირი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ka-GE" sz="1600" b="1" dirty="0" smtClean="0"/>
              <a:t>სსკ </a:t>
            </a:r>
            <a:r>
              <a:rPr lang="en-US" sz="1600" b="1" dirty="0" smtClean="0"/>
              <a:t>- </a:t>
            </a:r>
            <a:r>
              <a:rPr lang="ka-GE" sz="1600" b="1" dirty="0" smtClean="0"/>
              <a:t>2644 ;      ასკ</a:t>
            </a:r>
            <a:r>
              <a:rPr lang="en-US" sz="1600" b="1" dirty="0" smtClean="0"/>
              <a:t> -</a:t>
            </a:r>
            <a:r>
              <a:rPr lang="ka-GE" sz="1600" b="1" dirty="0" smtClean="0"/>
              <a:t> 1383 ;      მიგრანტი </a:t>
            </a:r>
            <a:r>
              <a:rPr lang="en-US" sz="1600" b="1" dirty="0" smtClean="0"/>
              <a:t>- </a:t>
            </a:r>
            <a:r>
              <a:rPr lang="ka-GE" sz="1600" b="1" dirty="0" smtClean="0"/>
              <a:t>14 ;       სსსკ </a:t>
            </a:r>
            <a:r>
              <a:rPr lang="en-US" sz="1600" b="1" dirty="0" smtClean="0"/>
              <a:t>- </a:t>
            </a:r>
            <a:r>
              <a:rPr lang="ka-GE" sz="1600" b="1" dirty="0" smtClean="0"/>
              <a:t>0 ;</a:t>
            </a:r>
            <a:endParaRPr lang="en-US" sz="16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1567032"/>
              </p:ext>
            </p:extLst>
          </p:nvPr>
        </p:nvGraphicFramePr>
        <p:xfrm>
          <a:off x="76200" y="1174623"/>
          <a:ext cx="12115800" cy="5548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149470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759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"/>
            <a:ext cx="12192000" cy="656944"/>
          </a:xfr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200" dirty="0" smtClean="0"/>
              <a:t>   </a:t>
            </a:r>
            <a:r>
              <a:rPr lang="ka-GE" sz="1200" dirty="0" smtClean="0"/>
              <a:t>202</a:t>
            </a:r>
            <a:r>
              <a:rPr lang="en-US" sz="1200" dirty="0"/>
              <a:t>4</a:t>
            </a:r>
            <a:r>
              <a:rPr lang="en-US" sz="1200" dirty="0" smtClean="0"/>
              <a:t> </a:t>
            </a:r>
            <a:r>
              <a:rPr lang="ka-GE" sz="1200" dirty="0" smtClean="0"/>
              <a:t>წლის </a:t>
            </a:r>
            <a:r>
              <a:rPr lang="en-US" sz="1200" dirty="0" smtClean="0"/>
              <a:t>II </a:t>
            </a:r>
            <a:r>
              <a:rPr lang="ka-GE" sz="1200" dirty="0" smtClean="0"/>
              <a:t>კვარტალში</a:t>
            </a:r>
            <a:r>
              <a:rPr lang="en-US" sz="1200" dirty="0" smtClean="0"/>
              <a:t>  </a:t>
            </a:r>
            <a:r>
              <a:rPr lang="ka-GE" sz="1200" dirty="0" smtClean="0"/>
              <a:t>საქართველოს </a:t>
            </a:r>
            <a:r>
              <a:rPr lang="ka-GE" sz="1200" dirty="0"/>
              <a:t>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0284051"/>
              </p:ext>
            </p:extLst>
          </p:nvPr>
        </p:nvGraphicFramePr>
        <p:xfrm>
          <a:off x="896471" y="656947"/>
          <a:ext cx="2980585" cy="6187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5708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1204877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304957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რაოდენობა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115-151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4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1530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2101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5416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144³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88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1994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0137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1751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2194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1910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202214" y="-112851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1697638"/>
              </p:ext>
            </p:extLst>
          </p:nvPr>
        </p:nvGraphicFramePr>
        <p:xfrm>
          <a:off x="4851117" y="653387"/>
          <a:ext cx="2928141" cy="6194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2346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935795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347832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რაოდენობა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370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¹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11-109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11¹-117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11¹-118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11¹-118-151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11¹-120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11¹-120-151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11¹-126¹-137-151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11¹-126¹-150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11¹-126¹-151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11¹-126¹151¹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11¹-126¹-151¹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11¹-126¹-151¹-381¹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1¹-126¹-151-187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11¹-126¹-151-360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6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11¹-126¹-151-381¹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9237099"/>
              </p:ext>
            </p:extLst>
          </p:nvPr>
        </p:nvGraphicFramePr>
        <p:xfrm>
          <a:off x="8753319" y="656930"/>
          <a:ext cx="2960145" cy="6187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4071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856074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287897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რაოდენობა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¹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-126-381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¹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-126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¹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-381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11¹-137-138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11¹-137-138-141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11¹-137-151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11¹-150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11¹-150¹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11¹-151-187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11¹-151-187-19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11¹-151-236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11¹-151-381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11¹-151-381¹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11-117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11-118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11¹-236-381¹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11-126¹-151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11-126¹-381¹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11¹-381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117-120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117-126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117-143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117-236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118-120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118-126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118-236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120-126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8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27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"/>
            <a:ext cx="12192000" cy="668947"/>
          </a:xfr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200" dirty="0" smtClean="0"/>
              <a:t>   </a:t>
            </a:r>
            <a:r>
              <a:rPr lang="ka-GE" sz="1200" dirty="0" smtClean="0"/>
              <a:t>202</a:t>
            </a:r>
            <a:r>
              <a:rPr lang="en-US" sz="1200" dirty="0"/>
              <a:t>4</a:t>
            </a:r>
            <a:r>
              <a:rPr lang="en-US" sz="1200" dirty="0" smtClean="0"/>
              <a:t> </a:t>
            </a:r>
            <a:r>
              <a:rPr lang="ka-GE" sz="1200" dirty="0" smtClean="0"/>
              <a:t>წლის </a:t>
            </a:r>
            <a:r>
              <a:rPr lang="en-US" sz="1200" dirty="0" smtClean="0"/>
              <a:t>II </a:t>
            </a:r>
            <a:r>
              <a:rPr lang="ka-GE" sz="1200" dirty="0" smtClean="0"/>
              <a:t>კვარტალში</a:t>
            </a:r>
            <a:r>
              <a:rPr lang="en-US" sz="1200" dirty="0" smtClean="0"/>
              <a:t>  </a:t>
            </a:r>
            <a:r>
              <a:rPr lang="ka-GE" sz="1200" dirty="0" smtClean="0"/>
              <a:t>საქართველოს </a:t>
            </a:r>
            <a:r>
              <a:rPr lang="ka-GE" sz="1200" dirty="0"/>
              <a:t>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1523438"/>
              </p:ext>
            </p:extLst>
          </p:nvPr>
        </p:nvGraphicFramePr>
        <p:xfrm>
          <a:off x="914226" y="655632"/>
          <a:ext cx="2980585" cy="6224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8772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991813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333303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რაოდენობა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120-160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120-173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120-236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126¹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126¹-151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4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126¹-187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1530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126-126¹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2101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126-126¹-151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5416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126¹-381¹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126-140-144³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126-150¹-151¹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126-151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126-177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126-179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126-181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126-187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126-353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126-370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126-381¹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137-139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9770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137-19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143¹-143²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143-144¹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143-181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1994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143²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150¹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0137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1751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151-157¹-284-286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2194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151-177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151-180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1910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151-236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151-238¹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227751" y="-106851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7703820"/>
              </p:ext>
            </p:extLst>
          </p:nvPr>
        </p:nvGraphicFramePr>
        <p:xfrm>
          <a:off x="4820045" y="632305"/>
          <a:ext cx="2928141" cy="6234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878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829263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381638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151-366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157-181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160-177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177-180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177-186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177-19-238¹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177-19-353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177-19-353¹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177-260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178-179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180-185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180-19-210-362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180-194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181-25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182-185-210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182-185-210-25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182-193-210-25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186-370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187-239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187-353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187-353¹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479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19-108-236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19-109-11¹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19-151-108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7509432"/>
              </p:ext>
            </p:extLst>
          </p:nvPr>
        </p:nvGraphicFramePr>
        <p:xfrm>
          <a:off x="8673420" y="668948"/>
          <a:ext cx="2960145" cy="6198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8561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891584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335747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19-180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192-194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19-25-260-378¹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19-344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19-344¹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19-344-362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194-200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220¹-362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221-362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223³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223⁴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236-273¹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25-260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25-344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255²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260-262-273¹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260-265-273¹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260-273¹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260-381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262-273¹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265-273¹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273¹-19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778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4281781"/>
              </p:ext>
            </p:extLst>
          </p:nvPr>
        </p:nvGraphicFramePr>
        <p:xfrm>
          <a:off x="4436797" y="656946"/>
          <a:ext cx="2980585" cy="6231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4923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865662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385012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276-128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276-381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287¹-303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ka-GE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144³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2824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1" y="2"/>
            <a:ext cx="12192000" cy="65694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200" smtClean="0"/>
              <a:t>   </a:t>
            </a:r>
            <a:r>
              <a:rPr lang="ka-GE" sz="1200" smtClean="0"/>
              <a:t>202</a:t>
            </a:r>
            <a:r>
              <a:rPr lang="en-US" sz="1200" smtClean="0"/>
              <a:t>4 </a:t>
            </a:r>
            <a:r>
              <a:rPr lang="ka-GE" sz="1200" smtClean="0"/>
              <a:t>წლის </a:t>
            </a:r>
            <a:r>
              <a:rPr lang="en-US" sz="1200" smtClean="0"/>
              <a:t>II </a:t>
            </a:r>
            <a:r>
              <a:rPr lang="ka-GE" sz="1200" smtClean="0"/>
              <a:t>კვარტალში</a:t>
            </a:r>
            <a:r>
              <a:rPr lang="en-US" sz="1200" smtClean="0"/>
              <a:t>  </a:t>
            </a:r>
            <a:r>
              <a:rPr lang="ka-GE" sz="1200" smtClean="0"/>
              <a:t>საქართველოს 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200" dirty="0"/>
          </a:p>
        </p:txBody>
      </p:sp>
      <p:pic>
        <p:nvPicPr>
          <p:cNvPr id="7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202214" y="-112851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540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025" y="146304"/>
            <a:ext cx="11668887" cy="680520"/>
          </a:xfrm>
        </p:spPr>
        <p:txBody>
          <a:bodyPr>
            <a:normAutofit/>
          </a:bodyPr>
          <a:lstStyle/>
          <a:p>
            <a:pPr algn="ctr"/>
            <a:r>
              <a:rPr lang="ka-GE" sz="1400" dirty="0" smtClean="0"/>
              <a:t>202</a:t>
            </a:r>
            <a:r>
              <a:rPr lang="en-US" sz="1400" dirty="0" smtClean="0"/>
              <a:t>4</a:t>
            </a:r>
            <a:r>
              <a:rPr lang="ka-GE" sz="1400" dirty="0" smtClean="0"/>
              <a:t> წლის </a:t>
            </a:r>
            <a:r>
              <a:rPr lang="en-US" sz="1400" dirty="0" smtClean="0"/>
              <a:t>II </a:t>
            </a:r>
            <a:r>
              <a:rPr lang="ka-GE" sz="1400" dirty="0" smtClean="0"/>
              <a:t>კვარტალში იზოლატორებში მოთავსებულ პირთა სქესი, ასაკის დიაპაზონი და მოქალაქეობა</a:t>
            </a:r>
            <a:endParaRPr lang="en-US" sz="1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20357201"/>
              </p:ext>
            </p:extLst>
          </p:nvPr>
        </p:nvGraphicFramePr>
        <p:xfrm>
          <a:off x="76202" y="970126"/>
          <a:ext cx="3203330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99206537"/>
              </p:ext>
            </p:extLst>
          </p:nvPr>
        </p:nvGraphicFramePr>
        <p:xfrm>
          <a:off x="3352801" y="970126"/>
          <a:ext cx="3956537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43738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00025" y="6563919"/>
            <a:ext cx="11791950" cy="230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800" dirty="0" smtClean="0"/>
          </a:p>
        </p:txBody>
      </p:sp>
      <p:graphicFrame>
        <p:nvGraphicFramePr>
          <p:cNvPr id="8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9362542"/>
              </p:ext>
            </p:extLst>
          </p:nvPr>
        </p:nvGraphicFramePr>
        <p:xfrm>
          <a:off x="7397261" y="970126"/>
          <a:ext cx="4682637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11487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2850"/>
            <a:ext cx="11073385" cy="965395"/>
          </a:xfrm>
        </p:spPr>
        <p:txBody>
          <a:bodyPr>
            <a:noAutofit/>
          </a:bodyPr>
          <a:lstStyle/>
          <a:p>
            <a:pPr algn="ctr"/>
            <a:r>
              <a:rPr lang="ka-GE" sz="1400" b="1" dirty="0" smtClean="0"/>
              <a:t>202</a:t>
            </a:r>
            <a:r>
              <a:rPr lang="en-US" sz="1400" b="1" dirty="0"/>
              <a:t>4</a:t>
            </a:r>
            <a:r>
              <a:rPr lang="ka-GE" sz="1400" b="1" dirty="0"/>
              <a:t> წლის </a:t>
            </a:r>
            <a:r>
              <a:rPr lang="en-US" sz="1400" b="1" dirty="0"/>
              <a:t>II </a:t>
            </a:r>
            <a:r>
              <a:rPr lang="ka-GE" sz="1400" b="1" dirty="0"/>
              <a:t>კვარტალში „უცხოელთა და მოქალაქეობის არმქონე პირთა სამართლებრივი მდგომარეობის შესახებ“ საქართველოს კანონის</a:t>
            </a:r>
            <a:r>
              <a:rPr lang="en-US" sz="1400" b="1" dirty="0"/>
              <a:t> 64-</a:t>
            </a:r>
            <a:r>
              <a:rPr lang="ka-GE" sz="1400" b="1" dirty="0"/>
              <a:t>ე მუხლისა და საქართველოს სისხლის სამართლის საპროცესო კოდექსის 171-ე მუხლის შესაბამისად დაკავებული ძებნილი პირების რაოდენობა</a:t>
            </a:r>
            <a:endParaRPr lang="en-US" sz="14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9878814"/>
              </p:ext>
            </p:extLst>
          </p:nvPr>
        </p:nvGraphicFramePr>
        <p:xfrm>
          <a:off x="219456" y="1239716"/>
          <a:ext cx="5643462" cy="551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71022" y="154222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0832489"/>
              </p:ext>
            </p:extLst>
          </p:nvPr>
        </p:nvGraphicFramePr>
        <p:xfrm>
          <a:off x="5943600" y="1239716"/>
          <a:ext cx="6104794" cy="551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1047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1135" y="131885"/>
            <a:ext cx="11157948" cy="949569"/>
          </a:xfrm>
        </p:spPr>
        <p:txBody>
          <a:bodyPr>
            <a:normAutofit/>
          </a:bodyPr>
          <a:lstStyle/>
          <a:p>
            <a:pPr algn="ctr"/>
            <a:r>
              <a:rPr lang="ka-GE" sz="1400" b="1" dirty="0" smtClean="0"/>
              <a:t>202</a:t>
            </a:r>
            <a:r>
              <a:rPr lang="en-US" sz="1400" b="1" dirty="0" smtClean="0"/>
              <a:t>4</a:t>
            </a:r>
            <a:r>
              <a:rPr lang="ka-GE" sz="1400" b="1" dirty="0" smtClean="0"/>
              <a:t> წლის </a:t>
            </a:r>
            <a:r>
              <a:rPr lang="en-US" sz="1400" b="1" dirty="0" smtClean="0"/>
              <a:t>II </a:t>
            </a:r>
            <a:r>
              <a:rPr lang="ka-GE" sz="1400" b="1" dirty="0" smtClean="0"/>
              <a:t>კვარტალში საქართველოს ადმინისტრაციულ სამართალდარღვევათა კოდექსის შესაბამისი მუხლებით იზოლატორებში </a:t>
            </a:r>
            <a:r>
              <a:rPr lang="ka-GE" sz="1400" b="1" dirty="0"/>
              <a:t>მოთავსებულ პირთა </a:t>
            </a:r>
            <a:r>
              <a:rPr lang="ka-GE" sz="1400" b="1" dirty="0" smtClean="0"/>
              <a:t>რაოდენობა</a:t>
            </a:r>
            <a:endParaRPr lang="en-US" sz="14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034867"/>
              </p:ext>
            </p:extLst>
          </p:nvPr>
        </p:nvGraphicFramePr>
        <p:xfrm>
          <a:off x="167052" y="1150083"/>
          <a:ext cx="11852031" cy="5565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131885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75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70340"/>
            <a:ext cx="11084168" cy="915906"/>
          </a:xfrm>
        </p:spPr>
        <p:txBody>
          <a:bodyPr>
            <a:normAutofit/>
          </a:bodyPr>
          <a:lstStyle/>
          <a:p>
            <a:pPr algn="ctr"/>
            <a:r>
              <a:rPr lang="ka-GE" sz="1400" b="1" dirty="0" smtClean="0"/>
              <a:t>202</a:t>
            </a:r>
            <a:r>
              <a:rPr lang="en-US" sz="1400" b="1" dirty="0" smtClean="0"/>
              <a:t>4</a:t>
            </a:r>
            <a:r>
              <a:rPr lang="ka-GE" sz="1400" b="1" dirty="0" smtClean="0"/>
              <a:t> წლის </a:t>
            </a:r>
            <a:r>
              <a:rPr lang="en-US" sz="1400" b="1" dirty="0" smtClean="0"/>
              <a:t>II </a:t>
            </a:r>
            <a:r>
              <a:rPr lang="ka-GE" sz="1400" b="1" dirty="0" smtClean="0"/>
              <a:t>კვარტალში სხეულზე არსებული დაზიანებებით და პრეტენზიით მოთავსებულ პირთა რაოდენობა</a:t>
            </a:r>
            <a:endParaRPr lang="en-US" sz="14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2339684"/>
              </p:ext>
            </p:extLst>
          </p:nvPr>
        </p:nvGraphicFramePr>
        <p:xfrm>
          <a:off x="-1" y="869577"/>
          <a:ext cx="12192001" cy="6347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838200" y="6391836"/>
            <a:ext cx="10515600" cy="2779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ka-GE" sz="800" dirty="0"/>
              <a:t>* დაკავებამდე მიღებული დაზიანება - სხეულზე არსებული დაზიანება ან დაზიანების კვალი, რომელიც პიროვნებას თავისი </a:t>
            </a:r>
            <a:endParaRPr lang="en-US" sz="800" dirty="0" smtClean="0"/>
          </a:p>
          <a:p>
            <a:pPr algn="just"/>
            <a:r>
              <a:rPr lang="en-US" sz="800" dirty="0" smtClean="0"/>
              <a:t>   </a:t>
            </a:r>
            <a:r>
              <a:rPr lang="ka-GE" sz="800" dirty="0" smtClean="0"/>
              <a:t>გადმოცემით </a:t>
            </a:r>
            <a:r>
              <a:rPr lang="ka-GE" sz="800" dirty="0"/>
              <a:t>მიღებული აქვს დაკავებამდე, მათ შორის რამდენიმე წლით ადრე მიღებული დაზიანებები, პოსტოპერაციული ნაწიბურები და სხვა.</a:t>
            </a:r>
            <a:endParaRPr lang="en-US" sz="1200" b="1" dirty="0"/>
          </a:p>
        </p:txBody>
      </p:sp>
      <p:pic>
        <p:nvPicPr>
          <p:cNvPr id="5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92319" y="28634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3785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5126</TotalTime>
  <Words>659</Words>
  <Application>Microsoft Office PowerPoint</Application>
  <PresentationFormat>Widescreen</PresentationFormat>
  <Paragraphs>447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Sylfaen</vt:lpstr>
      <vt:lpstr>Office Theme</vt:lpstr>
      <vt:lpstr>დროებითი მოთავსების უზრუნველყოფის  დეპარტამენტი</vt:lpstr>
      <vt:lpstr>2024 წლის II კვარტალში იზოლატორებში სულ მოთავსებულია - 4041 პირი სსკ - 2644 ;      ასკ - 1383 ;      მიგრანტი - 14 ;       სსსკ - 0 ;</vt:lpstr>
      <vt:lpstr>   2024 წლის II კვარტალში  საქართველოს სისხლის სამართლის კოდექსის შესაბამისი მუხლებით იზოლატორებში მოთავსებულ პირთა რაოდენობა</vt:lpstr>
      <vt:lpstr>   2024 წლის II კვარტალში  საქართველოს სისხლის სამართლის კოდექსის შესაბამისი მუხლებით იზოლატორებში მოთავსებულ პირთა რაოდენობა</vt:lpstr>
      <vt:lpstr>PowerPoint Presentation</vt:lpstr>
      <vt:lpstr>2024 წლის II კვარტალში იზოლატორებში მოთავსებულ პირთა სქესი, ასაკის დიაპაზონი და მოქალაქეობა</vt:lpstr>
      <vt:lpstr>2024 წლის II კვარტალში „უცხოელთა და მოქალაქეობის არმქონე პირთა სამართლებრივი მდგომარეობის შესახებ“ საქართველოს კანონის 64-ე მუხლისა და საქართველოს სისხლის სამართლის საპროცესო კოდექსის 171-ე მუხლის შესაბამისად დაკავებული ძებნილი პირების რაოდენობა</vt:lpstr>
      <vt:lpstr>2024 წლის II კვარტალში საქართველოს ადმინისტრაციულ სამართალდარღვევათა კოდექსის შესაბამისი მუხლებით იზოლატორებში მოთავსებულ პირთა რაოდენობა</vt:lpstr>
      <vt:lpstr>2024 წლის II კვარტალში სხეულზე არსებული დაზიანებებით და პრეტენზიით მოთავსებულ პირთა რაოდენობა</vt:lpstr>
      <vt:lpstr>2024 წლის II კვარტალში ადმინისტრაციული წესით დაკავებულ პირთა რაოდენობა, შეფარდებული პატიმრობის დღეების მიხედვით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giorgi gamezardashvili</dc:creator>
  <cp:lastModifiedBy>natia oshkhereli</cp:lastModifiedBy>
  <cp:revision>885</cp:revision>
  <cp:lastPrinted>2024-07-11T13:52:47Z</cp:lastPrinted>
  <dcterms:created xsi:type="dcterms:W3CDTF">2019-01-08T07:29:18Z</dcterms:created>
  <dcterms:modified xsi:type="dcterms:W3CDTF">2024-10-30T11:56:21Z</dcterms:modified>
</cp:coreProperties>
</file>