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83" r:id="rId2"/>
    <p:sldId id="277" r:id="rId3"/>
    <p:sldId id="278" r:id="rId4"/>
    <p:sldId id="279" r:id="rId5"/>
    <p:sldId id="259" r:id="rId6"/>
    <p:sldId id="281" r:id="rId7"/>
    <p:sldId id="271" r:id="rId8"/>
    <p:sldId id="272" r:id="rId9"/>
    <p:sldId id="261" r:id="rId10"/>
    <p:sldId id="284" r:id="rId11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1628" autoAdjust="0"/>
  </p:normalViewPr>
  <p:slideViewPr>
    <p:cSldViewPr snapToGrid="0">
      <p:cViewPr varScale="1">
        <p:scale>
          <a:sx n="105" d="100"/>
          <a:sy n="105" d="100"/>
        </p:scale>
        <p:origin x="11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3750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</c:v>
                </c:pt>
                <c:pt idx="1">
                  <c:v>493</c:v>
                </c:pt>
                <c:pt idx="2">
                  <c:v>2387</c:v>
                </c:pt>
                <c:pt idx="3">
                  <c:v>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3432</c:v>
                </c:pt>
                <c:pt idx="1">
                  <c:v>400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635825467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34AC-4A14-8C13-FCB501D235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Sheet1!$A$3:$A$19</c:f>
              <c:strCache>
                <c:ptCount val="16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116-166-173</c:v>
                </c:pt>
                <c:pt idx="6">
                  <c:v>116-173</c:v>
                </c:pt>
                <c:pt idx="7">
                  <c:v>166-173-45</c:v>
                </c:pt>
                <c:pt idx="8">
                  <c:v>116-123</c:v>
                </c:pt>
                <c:pt idx="9">
                  <c:v>173-45</c:v>
                </c:pt>
                <c:pt idx="10">
                  <c:v>173-45¹</c:v>
                </c:pt>
                <c:pt idx="11">
                  <c:v>166-173-45¹</c:v>
                </c:pt>
                <c:pt idx="12">
                  <c:v>166-166¹-173</c:v>
                </c:pt>
                <c:pt idx="13">
                  <c:v>166-181¹</c:v>
                </c:pt>
                <c:pt idx="14">
                  <c:v>173-181¹</c:v>
                </c:pt>
                <c:pt idx="15">
                  <c:v>სულ</c:v>
                </c:pt>
              </c:strCache>
            </c:strRef>
          </c:cat>
          <c:val>
            <c:numRef>
              <c:f>Sheet1!$B$3:$B$19</c:f>
              <c:numCache>
                <c:formatCode>General</c:formatCode>
                <c:ptCount val="17"/>
                <c:pt idx="0">
                  <c:v>548</c:v>
                </c:pt>
                <c:pt idx="1">
                  <c:v>320</c:v>
                </c:pt>
                <c:pt idx="2">
                  <c:v>400</c:v>
                </c:pt>
                <c:pt idx="3">
                  <c:v>66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F50-482D-B8CA-4D8BF2EDD93A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092-44EB-8FAC-8DD2B4AC26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დაკავებამდე-დაკავებისას-არ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2547</c:v>
                </c:pt>
                <c:pt idx="1">
                  <c:v>2353</c:v>
                </c:pt>
                <c:pt idx="2">
                  <c:v>37</c:v>
                </c:pt>
                <c:pt idx="3">
                  <c:v>41</c:v>
                </c:pt>
                <c:pt idx="4">
                  <c:v>48</c:v>
                </c:pt>
                <c:pt idx="5">
                  <c:v>33</c:v>
                </c:pt>
                <c:pt idx="6">
                  <c:v>13</c:v>
                </c:pt>
                <c:pt idx="7">
                  <c:v>12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85</c:v>
                </c:pt>
                <c:pt idx="1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დაკავებამდე-დაკავებისას-არ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დაკავებამდე-დაკავებისას-არ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დაკავებამდე-დაკავებისას-არ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დაკავებამდე-დაკავებისას-არ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485</c:v>
                </c:pt>
                <c:pt idx="1">
                  <c:v>5</c:v>
                </c:pt>
                <c:pt idx="2">
                  <c:v>6</c:v>
                </c:pt>
                <c:pt idx="3">
                  <c:v>14</c:v>
                </c:pt>
                <c:pt idx="4">
                  <c:v>3</c:v>
                </c:pt>
                <c:pt idx="5">
                  <c:v>197</c:v>
                </c:pt>
                <c:pt idx="6">
                  <c:v>7</c:v>
                </c:pt>
                <c:pt idx="7">
                  <c:v>35</c:v>
                </c:pt>
                <c:pt idx="8">
                  <c:v>5</c:v>
                </c:pt>
                <c:pt idx="9">
                  <c:v>0</c:v>
                </c:pt>
                <c:pt idx="10">
                  <c:v>174</c:v>
                </c:pt>
                <c:pt idx="11">
                  <c:v>2</c:v>
                </c:pt>
                <c:pt idx="12">
                  <c:v>16</c:v>
                </c:pt>
                <c:pt idx="13">
                  <c:v>3</c:v>
                </c:pt>
                <c:pt idx="14">
                  <c:v>2</c:v>
                </c:pt>
                <c:pt idx="1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2" y="2667785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დროებითი მოთავსების უზრუნველყოფის 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96207" y="4649819"/>
            <a:ext cx="6994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202</a:t>
            </a:r>
            <a:r>
              <a:rPr lang="en-US" b="1" dirty="0"/>
              <a:t>4</a:t>
            </a:r>
            <a:r>
              <a:rPr lang="ka-GE" b="1" dirty="0"/>
              <a:t> წლის </a:t>
            </a:r>
            <a:r>
              <a:rPr lang="en-US" b="1" dirty="0" smtClean="0"/>
              <a:t>III </a:t>
            </a:r>
            <a:r>
              <a:rPr lang="ka-GE" b="1" dirty="0"/>
              <a:t>კვარტალი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5032623" y="2232609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წლის </a:t>
            </a:r>
            <a:r>
              <a:rPr lang="en-US" sz="1600" b="1" dirty="0" smtClean="0"/>
              <a:t>III </a:t>
            </a:r>
            <a:r>
              <a:rPr lang="ka-GE" sz="1600" b="1" dirty="0" smtClean="0"/>
              <a:t>კვარტალში </a:t>
            </a:r>
            <a:r>
              <a:rPr lang="ka-GE" sz="1600" b="1" dirty="0"/>
              <a:t>იზოლატორებში </a:t>
            </a:r>
            <a:r>
              <a:rPr lang="ka-GE" sz="1600" b="1" dirty="0" smtClean="0"/>
              <a:t>სულ მოთავსებულია </a:t>
            </a:r>
            <a:r>
              <a:rPr lang="ka-GE" sz="1600" b="1" dirty="0"/>
              <a:t>- </a:t>
            </a:r>
            <a:r>
              <a:rPr lang="ka-GE" sz="1600" b="1" dirty="0" smtClean="0"/>
              <a:t>3832 პირი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ka-GE" sz="1600" b="1" dirty="0" smtClean="0"/>
              <a:t>სსკ - 2463;     ასკ - 1351 ;     მიგრანტი - 18 ;       სსსკ - 0 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65594"/>
              </p:ext>
            </p:extLst>
          </p:nvPr>
        </p:nvGraphicFramePr>
        <p:xfrm>
          <a:off x="76200" y="1174623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200" b="1" dirty="0"/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/>
              <a:t>წლის </a:t>
            </a:r>
            <a:r>
              <a:rPr lang="en-US" sz="1200" b="1" dirty="0"/>
              <a:t>III </a:t>
            </a:r>
            <a:r>
              <a:rPr lang="ka-GE" sz="1200" b="1" dirty="0"/>
              <a:t>კვარტალში</a:t>
            </a:r>
            <a:r>
              <a:rPr lang="en-US" sz="1200" b="1" dirty="0"/>
              <a:t> 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064981"/>
              </p:ext>
            </p:extLst>
          </p:nvPr>
        </p:nvGraphicFramePr>
        <p:xfrm>
          <a:off x="896471" y="386814"/>
          <a:ext cx="2980585" cy="6457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5846020"/>
              </p:ext>
            </p:extLst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19-109-11¹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120-11¹-236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501153"/>
              </p:ext>
            </p:extLst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11¹-126-187-381¹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11¹-150-151-187-381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2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 smtClean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/>
              <a:t>წლის </a:t>
            </a:r>
            <a:r>
              <a:rPr lang="en-US" sz="1200" b="1" dirty="0"/>
              <a:t>III </a:t>
            </a:r>
            <a:r>
              <a:rPr lang="ka-GE" sz="1200" b="1" dirty="0"/>
              <a:t>კვარტალში</a:t>
            </a:r>
            <a:r>
              <a:rPr lang="en-US" sz="1200" b="1" dirty="0"/>
              <a:t> 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914579"/>
              </p:ext>
            </p:extLst>
          </p:nvPr>
        </p:nvGraphicFramePr>
        <p:xfrm>
          <a:off x="896471" y="386814"/>
          <a:ext cx="2980585" cy="646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126-177-178-185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137-140-157¹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137-160-19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138-157¹-181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68263"/>
              </p:ext>
            </p:extLst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181-187-25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181-236-25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223-223³-223⁴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876636"/>
              </p:ext>
            </p:extLst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80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III </a:t>
            </a:r>
            <a:r>
              <a:rPr lang="ka-GE" sz="1400" b="1" dirty="0" smtClean="0"/>
              <a:t>კვარტალში იზოლატორებში მოთავსებულ პირთა სქესი, ასაკის დიაპაზონი და მოქალაქეობა</a:t>
            </a:r>
            <a:endParaRPr lang="en-US" sz="1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95989755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7808251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85874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31885"/>
            <a:ext cx="11499755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/>
              <a:t>202</a:t>
            </a:r>
            <a:r>
              <a:rPr lang="en-US" sz="1400" b="1" dirty="0"/>
              <a:t>4</a:t>
            </a:r>
            <a:r>
              <a:rPr lang="ka-GE" sz="1400" b="1" dirty="0"/>
              <a:t> წლის </a:t>
            </a:r>
            <a:r>
              <a:rPr lang="en-US" sz="1400" b="1" dirty="0" smtClean="0"/>
              <a:t>III </a:t>
            </a:r>
            <a:r>
              <a:rPr lang="ka-GE" sz="1400" b="1" dirty="0"/>
              <a:t>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</a:t>
            </a:r>
            <a:r>
              <a:rPr lang="en-US" sz="1400" b="1" dirty="0"/>
              <a:t> 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64-</a:t>
            </a:r>
            <a:r>
              <a:rPr lang="ka-GE" sz="1400" b="1" dirty="0"/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605254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92024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11682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304" y="131885"/>
            <a:ext cx="10030968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III </a:t>
            </a:r>
            <a:r>
              <a:rPr lang="ka-GE" sz="1400" b="1" dirty="0" smtClean="0"/>
              <a:t>კვარტალში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1400" b="1" dirty="0"/>
              <a:t>მოთავსებულ პირთა </a:t>
            </a:r>
            <a:r>
              <a:rPr lang="ka-GE" sz="1400" b="1" dirty="0" smtClean="0"/>
              <a:t>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827616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en-US" sz="1400" b="1" dirty="0" smtClean="0"/>
              <a:t>4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III </a:t>
            </a:r>
            <a:r>
              <a:rPr lang="ka-GE" sz="1400" b="1" dirty="0" smtClean="0"/>
              <a:t>კვარტალში სხეულზე არსებული დაზიანებებით და პრეტენზიით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555331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31885"/>
            <a:ext cx="10512552" cy="949569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>
                <a:latin typeface="+mn-lt"/>
              </a:rPr>
              <a:t>202</a:t>
            </a:r>
            <a:r>
              <a:rPr lang="en-US" sz="1400" b="1" dirty="0">
                <a:latin typeface="+mn-lt"/>
              </a:rPr>
              <a:t>4</a:t>
            </a:r>
            <a:r>
              <a:rPr lang="ka-GE" sz="1400" b="1" dirty="0" smtClean="0">
                <a:latin typeface="+mn-lt"/>
              </a:rPr>
              <a:t> წლის </a:t>
            </a:r>
            <a:r>
              <a:rPr lang="en-US" sz="1400" b="1" dirty="0" smtClean="0">
                <a:latin typeface="+mn-lt"/>
              </a:rPr>
              <a:t>III </a:t>
            </a:r>
            <a:r>
              <a:rPr lang="ka-GE" sz="1400" b="1" dirty="0" smtClean="0">
                <a:latin typeface="+mn-lt"/>
              </a:rPr>
              <a:t>კვარტალში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4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876731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9AF8C"/>
    </a:accent1>
    <a:accent2>
      <a:srgbClr val="97BE49"/>
    </a:accent2>
    <a:accent3>
      <a:srgbClr val="3D9CCC"/>
    </a:accent3>
    <a:accent4>
      <a:srgbClr val="7C60C6"/>
    </a:accent4>
    <a:accent5>
      <a:srgbClr val="C9492C"/>
    </a:accent5>
    <a:accent6>
      <a:srgbClr val="D58C2E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5488</TotalTime>
  <Words>570</Words>
  <Application>Microsoft Office PowerPoint</Application>
  <PresentationFormat>Widescreen</PresentationFormat>
  <Paragraphs>383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Office Theme</vt:lpstr>
      <vt:lpstr>დროებითი მოთავსების უზრუნველყოფის  დეპარტამენტი</vt:lpstr>
      <vt:lpstr>2024 წლის III კვარტალში იზოლატორებში სულ მოთავსებულია - 3832 პირი სსკ - 2463;     ასკ - 1351 ;     მიგრანტი - 18 ;       სსსკ - 0 </vt:lpstr>
      <vt:lpstr>   2024 წლის III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წლის III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2024 წლის III კვარტალში იზოლატორებში მოთავსებულ პირთა სქესი, ასაკის დიაპაზონი და მოქალაქეობა</vt:lpstr>
      <vt:lpstr>2024 წლის III 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 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2024 წლის III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2024 წლის III კვარტალში სხეულზე არსებული დაზიანებებით და პრეტენზიით მოთავსებულ პირთა რაოდენობა</vt:lpstr>
      <vt:lpstr>2024 წლის III კვარტალში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925</cp:revision>
  <cp:lastPrinted>2024-07-11T13:52:47Z</cp:lastPrinted>
  <dcterms:created xsi:type="dcterms:W3CDTF">2019-01-08T07:29:18Z</dcterms:created>
  <dcterms:modified xsi:type="dcterms:W3CDTF">2024-10-30T11:52:04Z</dcterms:modified>
</cp:coreProperties>
</file>