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0" r:id="rId3"/>
    <p:sldId id="268" r:id="rId4"/>
    <p:sldId id="270" r:id="rId5"/>
    <p:sldId id="266" r:id="rId6"/>
    <p:sldId id="269" r:id="rId7"/>
    <p:sldId id="267" r:id="rId8"/>
    <p:sldId id="265" r:id="rId9"/>
    <p:sldId id="264" r:id="rId10"/>
    <p:sldId id="26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37A9FF"/>
    <a:srgbClr val="2C70AE"/>
    <a:srgbClr val="FF8BC5"/>
    <a:srgbClr val="F3A671"/>
    <a:srgbClr val="565656"/>
    <a:srgbClr val="377AFF"/>
    <a:srgbClr val="73B248"/>
    <a:srgbClr val="669E4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Microsoft_Excel_Worksheet1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2428768531051E-2"/>
          <c:y val="2.1683714847198107E-2"/>
          <c:w val="0.92831587330760279"/>
          <c:h val="0.845409412439622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cat>
            <c:strRef>
              <c:f>Sheet1!$A$2:$A$21</c:f>
              <c:strCache>
                <c:ptCount val="20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ქუთაისის აეროპორტი</c:v>
                </c:pt>
                <c:pt idx="5">
                  <c:v>ბათუმის აეროპორტი</c:v>
                </c:pt>
                <c:pt idx="6">
                  <c:v>ნინოწმინდა</c:v>
                </c:pt>
                <c:pt idx="7">
                  <c:v>წითელი ხიდი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ცოდნა</c:v>
                </c:pt>
                <c:pt idx="11">
                  <c:v>ვალე</c:v>
                </c:pt>
                <c:pt idx="12">
                  <c:v>გარდაბნის რკინიგზა</c:v>
                </c:pt>
                <c:pt idx="13">
                  <c:v>ფოთის პორტი</c:v>
                </c:pt>
                <c:pt idx="14">
                  <c:v>სადახლოს რკინიგზა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  <c:pt idx="19">
                  <c:v>ვახტანგისი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611816</c:v>
                </c:pt>
                <c:pt idx="1">
                  <c:v>557238</c:v>
                </c:pt>
                <c:pt idx="2">
                  <c:v>322571</c:v>
                </c:pt>
                <c:pt idx="3">
                  <c:v>284910</c:v>
                </c:pt>
                <c:pt idx="4">
                  <c:v>229010</c:v>
                </c:pt>
                <c:pt idx="5">
                  <c:v>98756</c:v>
                </c:pt>
                <c:pt idx="6">
                  <c:v>94338</c:v>
                </c:pt>
                <c:pt idx="7">
                  <c:v>52289</c:v>
                </c:pt>
                <c:pt idx="8">
                  <c:v>27602</c:v>
                </c:pt>
                <c:pt idx="9">
                  <c:v>23212</c:v>
                </c:pt>
                <c:pt idx="10">
                  <c:v>20852</c:v>
                </c:pt>
                <c:pt idx="11">
                  <c:v>18805</c:v>
                </c:pt>
                <c:pt idx="12">
                  <c:v>3909</c:v>
                </c:pt>
                <c:pt idx="13">
                  <c:v>3873</c:v>
                </c:pt>
                <c:pt idx="14">
                  <c:v>3367</c:v>
                </c:pt>
                <c:pt idx="15">
                  <c:v>2408</c:v>
                </c:pt>
                <c:pt idx="16">
                  <c:v>915</c:v>
                </c:pt>
                <c:pt idx="17">
                  <c:v>138</c:v>
                </c:pt>
                <c:pt idx="18">
                  <c:v>27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7-45C3-B29F-BF3B7F1702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Sheet1!$A$2:$A$21</c:f>
              <c:strCache>
                <c:ptCount val="20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ქუთაისის აეროპორტი</c:v>
                </c:pt>
                <c:pt idx="5">
                  <c:v>ბათუმის აეროპორტი</c:v>
                </c:pt>
                <c:pt idx="6">
                  <c:v>ნინოწმინდა</c:v>
                </c:pt>
                <c:pt idx="7">
                  <c:v>წითელი ხიდი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ცოდნა</c:v>
                </c:pt>
                <c:pt idx="11">
                  <c:v>ვალე</c:v>
                </c:pt>
                <c:pt idx="12">
                  <c:v>გარდაბნის რკინიგზა</c:v>
                </c:pt>
                <c:pt idx="13">
                  <c:v>ფოთის პორტი</c:v>
                </c:pt>
                <c:pt idx="14">
                  <c:v>სადახლოს რკინიგზა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  <c:pt idx="19">
                  <c:v>ვახტანგისი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567634</c:v>
                </c:pt>
                <c:pt idx="1">
                  <c:v>555107</c:v>
                </c:pt>
                <c:pt idx="2">
                  <c:v>318258</c:v>
                </c:pt>
                <c:pt idx="3">
                  <c:v>291560</c:v>
                </c:pt>
                <c:pt idx="4">
                  <c:v>220880</c:v>
                </c:pt>
                <c:pt idx="5">
                  <c:v>101304</c:v>
                </c:pt>
                <c:pt idx="6">
                  <c:v>86532</c:v>
                </c:pt>
                <c:pt idx="7">
                  <c:v>42058</c:v>
                </c:pt>
                <c:pt idx="8">
                  <c:v>38111</c:v>
                </c:pt>
                <c:pt idx="9">
                  <c:v>23612</c:v>
                </c:pt>
                <c:pt idx="10">
                  <c:v>19005</c:v>
                </c:pt>
                <c:pt idx="11">
                  <c:v>24538</c:v>
                </c:pt>
                <c:pt idx="12">
                  <c:v>3913</c:v>
                </c:pt>
                <c:pt idx="13">
                  <c:v>4095</c:v>
                </c:pt>
                <c:pt idx="14">
                  <c:v>3342</c:v>
                </c:pt>
                <c:pt idx="15">
                  <c:v>2534</c:v>
                </c:pt>
                <c:pt idx="16">
                  <c:v>924</c:v>
                </c:pt>
                <c:pt idx="17">
                  <c:v>135</c:v>
                </c:pt>
                <c:pt idx="18">
                  <c:v>23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7-45C3-B29F-BF3B7F170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2128"/>
        <c:axId val="23713664"/>
        <c:axId val="0"/>
      </c:bar3DChart>
      <c:catAx>
        <c:axId val="23712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713664"/>
        <c:crosses val="autoZero"/>
        <c:auto val="1"/>
        <c:lblAlgn val="ctr"/>
        <c:lblOffset val="100"/>
        <c:noMultiLvlLbl val="0"/>
      </c:catAx>
      <c:valAx>
        <c:axId val="2371366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3712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6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19139</c:v>
                </c:pt>
                <c:pt idx="1">
                  <c:v>55658</c:v>
                </c:pt>
                <c:pt idx="2">
                  <c:v>108017</c:v>
                </c:pt>
                <c:pt idx="3">
                  <c:v>89428</c:v>
                </c:pt>
                <c:pt idx="4">
                  <c:v>62883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4A4-8B50-BBD5AE012B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3.8216562426227766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F5-4A53-B165-46699E393C4D}"/>
                </c:ext>
              </c:extLst>
            </c:dLbl>
            <c:dLbl>
              <c:idx val="1"/>
              <c:layout>
                <c:manualLayout>
                  <c:x val="-3.8216562426228117E-3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00-44A4-8B50-BBD5AE012B4B}"/>
                </c:ext>
              </c:extLst>
            </c:dLbl>
            <c:dLbl>
              <c:idx val="2"/>
              <c:layout>
                <c:manualLayout>
                  <c:x val="3.8216562426228117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00-44A4-8B50-BBD5AE012B4B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00-44A4-8B50-BBD5AE012B4B}"/>
                </c:ext>
              </c:extLst>
            </c:dLbl>
            <c:dLbl>
              <c:idx val="4"/>
              <c:layout>
                <c:manualLayout>
                  <c:x val="1.9108281213114058E-3"/>
                  <c:y val="-1.038062142323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00-44A4-8B50-BBD5AE012B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18034</c:v>
                </c:pt>
                <c:pt idx="1">
                  <c:v>57993</c:v>
                </c:pt>
                <c:pt idx="2">
                  <c:v>109897</c:v>
                </c:pt>
                <c:pt idx="3">
                  <c:v>89921</c:v>
                </c:pt>
                <c:pt idx="4">
                  <c:v>59332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00-44A4-8B50-BBD5AE012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64192"/>
        <c:axId val="65465728"/>
        <c:axId val="0"/>
      </c:bar3DChart>
      <c:catAx>
        <c:axId val="6546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65728"/>
        <c:crosses val="autoZero"/>
        <c:auto val="1"/>
        <c:lblAlgn val="ctr"/>
        <c:lblOffset val="100"/>
        <c:noMultiLvlLbl val="0"/>
      </c:catAx>
      <c:valAx>
        <c:axId val="65465728"/>
        <c:scaling>
          <c:orientation val="minMax"/>
          <c:max val="18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64192"/>
        <c:crosses val="autoZero"/>
        <c:crossBetween val="between"/>
        <c:majorUnit val="30000"/>
        <c:minorUnit val="2000"/>
      </c:valAx>
    </c:plotArea>
    <c:legend>
      <c:legendPos val="r"/>
      <c:layout>
        <c:manualLayout>
          <c:xMode val="edge"/>
          <c:yMode val="edge"/>
          <c:x val="0.87955087414368194"/>
          <c:y val="0.4120264812104622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ყაზბეგი</c:v>
                </c:pt>
                <c:pt idx="1">
                  <c:v>სადახლო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74185</c:v>
                </c:pt>
                <c:pt idx="1">
                  <c:v>71876</c:v>
                </c:pt>
                <c:pt idx="2">
                  <c:v>37751</c:v>
                </c:pt>
                <c:pt idx="3">
                  <c:v>19769</c:v>
                </c:pt>
                <c:pt idx="4">
                  <c:v>4189</c:v>
                </c:pt>
                <c:pt idx="5">
                  <c:v>1809</c:v>
                </c:pt>
                <c:pt idx="6">
                  <c:v>833</c:v>
                </c:pt>
                <c:pt idx="7">
                  <c:v>560</c:v>
                </c:pt>
                <c:pt idx="8">
                  <c:v>138</c:v>
                </c:pt>
                <c:pt idx="9">
                  <c:v>79</c:v>
                </c:pt>
                <c:pt idx="10">
                  <c:v>16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B-4BA8-B878-ADAFD23396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ყაზბეგი</c:v>
                </c:pt>
                <c:pt idx="1">
                  <c:v>სადახლო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89919</c:v>
                </c:pt>
                <c:pt idx="1">
                  <c:v>75537</c:v>
                </c:pt>
                <c:pt idx="2">
                  <c:v>35266</c:v>
                </c:pt>
                <c:pt idx="3">
                  <c:v>19114</c:v>
                </c:pt>
                <c:pt idx="4">
                  <c:v>3924</c:v>
                </c:pt>
                <c:pt idx="5">
                  <c:v>1783</c:v>
                </c:pt>
                <c:pt idx="6">
                  <c:v>842</c:v>
                </c:pt>
                <c:pt idx="7">
                  <c:v>291</c:v>
                </c:pt>
                <c:pt idx="8">
                  <c:v>86</c:v>
                </c:pt>
                <c:pt idx="9">
                  <c:v>28</c:v>
                </c:pt>
                <c:pt idx="10">
                  <c:v>2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B-4BA8-B878-ADAFD2339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744704"/>
        <c:axId val="66746240"/>
      </c:barChart>
      <c:catAx>
        <c:axId val="6674470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6746240"/>
        <c:crosses val="autoZero"/>
        <c:auto val="1"/>
        <c:lblAlgn val="ctr"/>
        <c:lblOffset val="100"/>
        <c:noMultiLvlLbl val="0"/>
      </c:catAx>
      <c:valAx>
        <c:axId val="667462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74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0136840952023"/>
          <c:y val="0.1675508276858127"/>
          <c:w val="0.86337081041815766"/>
          <c:h val="0.39816899695495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64533</c:v>
                </c:pt>
                <c:pt idx="1">
                  <c:v>53833</c:v>
                </c:pt>
                <c:pt idx="2">
                  <c:v>35680</c:v>
                </c:pt>
                <c:pt idx="3">
                  <c:v>23544</c:v>
                </c:pt>
                <c:pt idx="4">
                  <c:v>16589</c:v>
                </c:pt>
                <c:pt idx="5">
                  <c:v>10852</c:v>
                </c:pt>
                <c:pt idx="6">
                  <c:v>10697</c:v>
                </c:pt>
                <c:pt idx="7">
                  <c:v>8953</c:v>
                </c:pt>
                <c:pt idx="8">
                  <c:v>5704</c:v>
                </c:pt>
                <c:pt idx="9">
                  <c:v>438</c:v>
                </c:pt>
                <c:pt idx="10">
                  <c:v>300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E-4CC0-9CCB-06DFA4A234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44249</c:v>
                </c:pt>
                <c:pt idx="1">
                  <c:v>46316</c:v>
                </c:pt>
                <c:pt idx="2">
                  <c:v>40488</c:v>
                </c:pt>
                <c:pt idx="3">
                  <c:v>25512</c:v>
                </c:pt>
                <c:pt idx="4">
                  <c:v>23991</c:v>
                </c:pt>
                <c:pt idx="5">
                  <c:v>9205</c:v>
                </c:pt>
                <c:pt idx="6">
                  <c:v>16154</c:v>
                </c:pt>
                <c:pt idx="7">
                  <c:v>10762</c:v>
                </c:pt>
                <c:pt idx="8">
                  <c:v>11147</c:v>
                </c:pt>
                <c:pt idx="9">
                  <c:v>659</c:v>
                </c:pt>
                <c:pt idx="10">
                  <c:v>588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3E-4CC0-9CCB-06DFA4A23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10688"/>
        <c:axId val="106612224"/>
      </c:barChart>
      <c:catAx>
        <c:axId val="106610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6612224"/>
        <c:crosses val="autoZero"/>
        <c:auto val="1"/>
        <c:lblAlgn val="ctr"/>
        <c:lblOffset val="100"/>
        <c:noMultiLvlLbl val="0"/>
      </c:catAx>
      <c:valAx>
        <c:axId val="1066122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106610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ფოთის პორტი</c:v>
                </c:pt>
                <c:pt idx="9">
                  <c:v>ცოდნა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2828</c:v>
                </c:pt>
                <c:pt idx="1">
                  <c:v>2179</c:v>
                </c:pt>
                <c:pt idx="2">
                  <c:v>1595</c:v>
                </c:pt>
                <c:pt idx="3">
                  <c:v>310</c:v>
                </c:pt>
                <c:pt idx="4">
                  <c:v>110</c:v>
                </c:pt>
                <c:pt idx="5">
                  <c:v>68</c:v>
                </c:pt>
                <c:pt idx="6">
                  <c:v>51</c:v>
                </c:pt>
                <c:pt idx="7">
                  <c:v>6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E-4BF1-A25E-E2964E19E4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ფოთის პორტი</c:v>
                </c:pt>
                <c:pt idx="9">
                  <c:v>ცოდნა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2205</c:v>
                </c:pt>
                <c:pt idx="1">
                  <c:v>2147</c:v>
                </c:pt>
                <c:pt idx="2">
                  <c:v>1567</c:v>
                </c:pt>
                <c:pt idx="3">
                  <c:v>492</c:v>
                </c:pt>
                <c:pt idx="4">
                  <c:v>101</c:v>
                </c:pt>
                <c:pt idx="5">
                  <c:v>69</c:v>
                </c:pt>
                <c:pt idx="6">
                  <c:v>49</c:v>
                </c:pt>
                <c:pt idx="7">
                  <c:v>68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E-4BF1-A25E-E2964E19E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13632"/>
        <c:axId val="66615168"/>
      </c:barChart>
      <c:catAx>
        <c:axId val="66613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615168"/>
        <c:crosses val="autoZero"/>
        <c:auto val="1"/>
        <c:lblAlgn val="ctr"/>
        <c:lblOffset val="100"/>
        <c:noMultiLvlLbl val="0"/>
      </c:catAx>
      <c:valAx>
        <c:axId val="66615168"/>
        <c:scaling>
          <c:orientation val="minMax"/>
          <c:max val="500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613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სარფი</c:v>
                </c:pt>
                <c:pt idx="5">
                  <c:v>ნინოწმინდა</c:v>
                </c:pt>
                <c:pt idx="6">
                  <c:v>კარწახი</c:v>
                </c:pt>
                <c:pt idx="7">
                  <c:v>გუგუთი</c:v>
                </c:pt>
                <c:pt idx="8">
                  <c:v>ბათუმის პორტი</c:v>
                </c:pt>
                <c:pt idx="9">
                  <c:v>ფოთის პორტი</c:v>
                </c:pt>
                <c:pt idx="10">
                  <c:v>ვალე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1390</c:v>
                </c:pt>
                <c:pt idx="1">
                  <c:v>630</c:v>
                </c:pt>
                <c:pt idx="2">
                  <c:v>618</c:v>
                </c:pt>
                <c:pt idx="3">
                  <c:v>570</c:v>
                </c:pt>
                <c:pt idx="4">
                  <c:v>395</c:v>
                </c:pt>
                <c:pt idx="5">
                  <c:v>240</c:v>
                </c:pt>
                <c:pt idx="6">
                  <c:v>77</c:v>
                </c:pt>
                <c:pt idx="7">
                  <c:v>47</c:v>
                </c:pt>
                <c:pt idx="8">
                  <c:v>20</c:v>
                </c:pt>
                <c:pt idx="9">
                  <c:v>14</c:v>
                </c:pt>
                <c:pt idx="10">
                  <c:v>13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1-4D20-B91C-7CA60E843F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სარფი</c:v>
                </c:pt>
                <c:pt idx="5">
                  <c:v>ნინოწმინდა</c:v>
                </c:pt>
                <c:pt idx="6">
                  <c:v>კარწახი</c:v>
                </c:pt>
                <c:pt idx="7">
                  <c:v>გუგუთი</c:v>
                </c:pt>
                <c:pt idx="8">
                  <c:v>ბათუმის პორტი</c:v>
                </c:pt>
                <c:pt idx="9">
                  <c:v>ფოთის პორტი</c:v>
                </c:pt>
                <c:pt idx="10">
                  <c:v>ვალე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2344</c:v>
                </c:pt>
                <c:pt idx="1">
                  <c:v>99</c:v>
                </c:pt>
                <c:pt idx="2">
                  <c:v>64</c:v>
                </c:pt>
                <c:pt idx="3">
                  <c:v>624</c:v>
                </c:pt>
                <c:pt idx="4">
                  <c:v>236</c:v>
                </c:pt>
                <c:pt idx="5">
                  <c:v>262</c:v>
                </c:pt>
                <c:pt idx="6">
                  <c:v>56</c:v>
                </c:pt>
                <c:pt idx="7">
                  <c:v>75</c:v>
                </c:pt>
                <c:pt idx="8">
                  <c:v>17</c:v>
                </c:pt>
                <c:pt idx="9">
                  <c:v>3</c:v>
                </c:pt>
                <c:pt idx="10">
                  <c:v>76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1-4D20-B91C-7CA60E843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16160"/>
        <c:axId val="68334336"/>
      </c:barChart>
      <c:catAx>
        <c:axId val="68316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334336"/>
        <c:crosses val="autoZero"/>
        <c:auto val="1"/>
        <c:lblAlgn val="ctr"/>
        <c:lblOffset val="100"/>
        <c:noMultiLvlLbl val="0"/>
      </c:catAx>
      <c:valAx>
        <c:axId val="6833433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3161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99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Sheet1!$B$2:$B$12</c:f>
              <c:numCache>
                <c:formatCode>#,##0</c:formatCode>
                <c:ptCount val="11"/>
                <c:pt idx="0">
                  <c:v>59251</c:v>
                </c:pt>
                <c:pt idx="1">
                  <c:v>51964</c:v>
                </c:pt>
                <c:pt idx="2">
                  <c:v>35679</c:v>
                </c:pt>
                <c:pt idx="3">
                  <c:v>19370</c:v>
                </c:pt>
                <c:pt idx="4">
                  <c:v>16437</c:v>
                </c:pt>
                <c:pt idx="5">
                  <c:v>11825</c:v>
                </c:pt>
                <c:pt idx="6">
                  <c:v>10228</c:v>
                </c:pt>
                <c:pt idx="7">
                  <c:v>8587</c:v>
                </c:pt>
                <c:pt idx="8">
                  <c:v>5555</c:v>
                </c:pt>
                <c:pt idx="9">
                  <c:v>914</c:v>
                </c:pt>
                <c:pt idx="10">
                  <c:v>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F-49C8-8B38-1575A83A0B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E5DFAF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Sheet1!$C$2:$C$12</c:f>
              <c:numCache>
                <c:formatCode>#,##0</c:formatCode>
                <c:ptCount val="11"/>
                <c:pt idx="0">
                  <c:v>43806</c:v>
                </c:pt>
                <c:pt idx="1">
                  <c:v>44696</c:v>
                </c:pt>
                <c:pt idx="2">
                  <c:v>37980</c:v>
                </c:pt>
                <c:pt idx="3">
                  <c:v>21093</c:v>
                </c:pt>
                <c:pt idx="4">
                  <c:v>23876</c:v>
                </c:pt>
                <c:pt idx="5">
                  <c:v>17647</c:v>
                </c:pt>
                <c:pt idx="6">
                  <c:v>8548</c:v>
                </c:pt>
                <c:pt idx="7">
                  <c:v>9990</c:v>
                </c:pt>
                <c:pt idx="8">
                  <c:v>11021</c:v>
                </c:pt>
                <c:pt idx="9">
                  <c:v>721</c:v>
                </c:pt>
                <c:pt idx="10">
                  <c:v>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F-49C8-8B38-1575A83A0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14560"/>
        <c:axId val="68916352"/>
      </c:barChart>
      <c:catAx>
        <c:axId val="68914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916352"/>
        <c:crosses val="autoZero"/>
        <c:auto val="1"/>
        <c:lblAlgn val="ctr"/>
        <c:lblOffset val="100"/>
        <c:noMultiLvlLbl val="0"/>
      </c:catAx>
      <c:valAx>
        <c:axId val="68916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68914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8937442178604"/>
          <c:y val="3.3598489413844364E-2"/>
          <c:w val="0.86391321972527768"/>
          <c:h val="0.41793740709493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660066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ნინოწმინდა</c:v>
                </c:pt>
                <c:pt idx="4">
                  <c:v>ვალე</c:v>
                </c:pt>
                <c:pt idx="5">
                  <c:v>კარწახი</c:v>
                </c:pt>
                <c:pt idx="6">
                  <c:v>გუგუთი</c:v>
                </c:pt>
                <c:pt idx="7">
                  <c:v>ცოდნა</c:v>
                </c:pt>
                <c:pt idx="8">
                  <c:v>წითელი ხიდი</c:v>
                </c:pt>
                <c:pt idx="9">
                  <c:v>ბათუმის პორტი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223</c:v>
                </c:pt>
                <c:pt idx="1">
                  <c:v>105</c:v>
                </c:pt>
                <c:pt idx="2">
                  <c:v>76</c:v>
                </c:pt>
                <c:pt idx="3">
                  <c:v>46</c:v>
                </c:pt>
                <c:pt idx="4">
                  <c:v>41</c:v>
                </c:pt>
                <c:pt idx="5">
                  <c:v>12</c:v>
                </c:pt>
                <c:pt idx="6">
                  <c:v>5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B0-4950-9106-E65B48B820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CC0066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ნინოწმინდა</c:v>
                </c:pt>
                <c:pt idx="4">
                  <c:v>ვალე</c:v>
                </c:pt>
                <c:pt idx="5">
                  <c:v>კარწახი</c:v>
                </c:pt>
                <c:pt idx="6">
                  <c:v>გუგუთი</c:v>
                </c:pt>
                <c:pt idx="7">
                  <c:v>ცოდნა</c:v>
                </c:pt>
                <c:pt idx="8">
                  <c:v>წითელი ხიდი</c:v>
                </c:pt>
                <c:pt idx="9">
                  <c:v>ბათუმის პორტი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180</c:v>
                </c:pt>
                <c:pt idx="1">
                  <c:v>204</c:v>
                </c:pt>
                <c:pt idx="2">
                  <c:v>121</c:v>
                </c:pt>
                <c:pt idx="3">
                  <c:v>15</c:v>
                </c:pt>
                <c:pt idx="4">
                  <c:v>31</c:v>
                </c:pt>
                <c:pt idx="5">
                  <c:v>51</c:v>
                </c:pt>
                <c:pt idx="6">
                  <c:v>13</c:v>
                </c:pt>
                <c:pt idx="7">
                  <c:v>1</c:v>
                </c:pt>
                <c:pt idx="8">
                  <c:v>0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B0-4950-9106-E65B48B82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457216"/>
        <c:axId val="68458752"/>
      </c:barChart>
      <c:catAx>
        <c:axId val="6845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458752"/>
        <c:crosses val="autoZero"/>
        <c:auto val="1"/>
        <c:lblAlgn val="ctr"/>
        <c:lblOffset val="100"/>
        <c:noMultiLvlLbl val="0"/>
      </c:catAx>
      <c:valAx>
        <c:axId val="68458752"/>
        <c:scaling>
          <c:orientation val="minMax"/>
          <c:max val="1200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457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Sylfaen (Headings)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" panose="010A0502050306030303" pitchFamily="18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631169044444588E-2"/>
          <c:y val="5.8125190092671607E-2"/>
          <c:w val="0.91184864135555499"/>
          <c:h val="0.65220415963332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3.3820726915397812E-17"/>
                  <c:y val="1.5852324570728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3B-44CE-BDA5-B23E8571EA15}"/>
                </c:ext>
              </c:extLst>
            </c:dLbl>
            <c:dLbl>
              <c:idx val="1"/>
              <c:layout>
                <c:manualLayout>
                  <c:x val="0"/>
                  <c:y val="1.5852324570728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3B-44CE-BDA5-B23E8571E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299</c:v>
                </c:pt>
                <c:pt idx="1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8-40F4-BEFF-569DF1BFAD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5852324570728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3B-44CE-BDA5-B23E8571EA15}"/>
                </c:ext>
              </c:extLst>
            </c:dLbl>
            <c:dLbl>
              <c:idx val="1"/>
              <c:layout>
                <c:manualLayout>
                  <c:x val="1.3528290766159125E-16"/>
                  <c:y val="1.056821638048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3B-44CE-BDA5-B23E8571E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298</c:v>
                </c:pt>
                <c:pt idx="1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8-40F4-BEFF-569DF1BFA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442176"/>
        <c:axId val="69448064"/>
      </c:barChart>
      <c:catAx>
        <c:axId val="6944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Sylfaen (Headings)"/>
              </a:defRPr>
            </a:pPr>
            <a:endParaRPr lang="en-US"/>
          </a:p>
        </c:txPr>
        <c:crossAx val="69448064"/>
        <c:crosses val="autoZero"/>
        <c:auto val="1"/>
        <c:lblAlgn val="ctr"/>
        <c:lblOffset val="100"/>
        <c:noMultiLvlLbl val="0"/>
      </c:catAx>
      <c:valAx>
        <c:axId val="69448064"/>
        <c:scaling>
          <c:orientation val="minMax"/>
          <c:max val="4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69442176"/>
        <c:crosses val="autoZero"/>
        <c:crossBetween val="between"/>
        <c:majorUnit val="5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200" b="1">
              <a:latin typeface="Sylfaen (Headings)"/>
            </a:defRPr>
          </a:pPr>
          <a:endParaRPr lang="en-US"/>
        </a:p>
      </c:txPr>
    </c:legend>
    <c:plotVisOnly val="1"/>
    <c:dispBlanksAs val="zero"/>
    <c:showDLblsOverMax val="0"/>
  </c:chart>
  <c:spPr>
    <a:effectLst>
      <a:outerShdw dist="279400" sx="1000" sy="1000" algn="ctr" rotWithShape="0">
        <a:srgbClr val="000000">
          <a:alpha val="49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სამგზავრო შემადგენლობა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47</c:v>
                </c:pt>
                <c:pt idx="1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C-4B01-9A53-6F93826E099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სატვირთო შემადგენლობა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7561335116003054E-8"/>
                  <c:y val="1.7126922314468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20893720649811E-2"/>
                      <c:h val="9.59382755618208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53C-4B01-9A53-6F93826E099E}"/>
                </c:ext>
              </c:extLst>
            </c:dLbl>
            <c:dLbl>
              <c:idx val="1"/>
              <c:layout>
                <c:manualLayout>
                  <c:x val="3.9401158238929557E-3"/>
                  <c:y val="1.7126697554658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3C-4B01-9A53-6F93826E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1153</c:v>
                </c:pt>
                <c:pt idx="1">
                  <c:v>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C-4B01-9A53-6F93826E0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8265472"/>
        <c:axId val="1668273376"/>
      </c:barChart>
      <c:catAx>
        <c:axId val="16682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1668273376"/>
        <c:crosses val="autoZero"/>
        <c:auto val="1"/>
        <c:lblAlgn val="ctr"/>
        <c:lblOffset val="100"/>
        <c:noMultiLvlLbl val="0"/>
      </c:catAx>
      <c:valAx>
        <c:axId val="1668273376"/>
        <c:scaling>
          <c:orientation val="minMax"/>
          <c:max val="1400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68265472"/>
        <c:crosses val="autoZero"/>
        <c:crossBetween val="between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Sylfaen (Headings)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6982742666115E-2"/>
          <c:y val="0.14347946988817173"/>
          <c:w val="0.90566009935356784"/>
          <c:h val="0.7389744236435130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rgbClr val="FF4747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6919460275076E-3"/>
                  <c:y val="1.3352124280593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00-401A-99F4-F434BCDDE240}"/>
                </c:ext>
              </c:extLst>
            </c:dLbl>
            <c:dLbl>
              <c:idx val="1"/>
              <c:layout>
                <c:manualLayout>
                  <c:x val="8.566447894451161E-4"/>
                  <c:y val="1.1877348020941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00-401A-99F4-F434BCDDE240}"/>
                </c:ext>
              </c:extLst>
            </c:dLbl>
            <c:dLbl>
              <c:idx val="2"/>
              <c:layout>
                <c:manualLayout>
                  <c:x val="4.500580424264755E-3"/>
                  <c:y val="1.979564657881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00-401A-99F4-F434BCDDE240}"/>
                </c:ext>
              </c:extLst>
            </c:dLbl>
            <c:dLbl>
              <c:idx val="3"/>
              <c:layout>
                <c:manualLayout>
                  <c:x val="4.3715760593808259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C7-4EEE-BA2A-E4328CAC8DFE}"/>
                </c:ext>
              </c:extLst>
            </c:dLbl>
            <c:dLbl>
              <c:idx val="4"/>
              <c:layout>
                <c:manualLayout>
                  <c:x val="-1.1922617891456798E-3"/>
                  <c:y val="1.4089512410419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63-418B-A461-786DFEC2CEC8}"/>
                </c:ext>
              </c:extLst>
            </c:dLbl>
            <c:dLbl>
              <c:idx val="5"/>
              <c:layout>
                <c:manualLayout>
                  <c:x val="-3.7110321673169502E-3"/>
                  <c:y val="1.5836464027921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00-401A-99F4-F434BCDDE240}"/>
                </c:ext>
              </c:extLst>
            </c:dLbl>
            <c:dLbl>
              <c:idx val="6"/>
              <c:layout>
                <c:manualLayout>
                  <c:x val="-3.3754151676166052E-3"/>
                  <c:y val="1.2614736150767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1B-4D8C-B98A-6E3E96ADA756}"/>
                </c:ext>
              </c:extLst>
            </c:dLbl>
            <c:dLbl>
              <c:idx val="7"/>
              <c:layout>
                <c:manualLayout>
                  <c:x val="-4.5005535568219358E-3"/>
                  <c:y val="1.8786016547226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1B-4D8C-B98A-6E3E96ADA756}"/>
                </c:ext>
              </c:extLst>
            </c:dLbl>
            <c:dLbl>
              <c:idx val="8"/>
              <c:layout>
                <c:manualLayout>
                  <c:x val="-3.576785367436777E-3"/>
                  <c:y val="9.39300827361315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C7-4EEE-BA2A-E4328CAC8DFE}"/>
                </c:ext>
              </c:extLst>
            </c:dLbl>
            <c:dLbl>
              <c:idx val="9"/>
              <c:layout>
                <c:manualLayout>
                  <c:x val="-9.2696007134045674E-3"/>
                  <c:y val="-1.4826900540245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32-4CB3-B464-6547BA22302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1404914</c:v>
                </c:pt>
                <c:pt idx="1">
                  <c:v>1470980</c:v>
                </c:pt>
                <c:pt idx="2">
                  <c:v>1731838</c:v>
                </c:pt>
                <c:pt idx="3">
                  <c:v>1827445</c:v>
                </c:pt>
                <c:pt idx="4">
                  <c:v>2080339</c:v>
                </c:pt>
                <c:pt idx="5">
                  <c:v>146370</c:v>
                </c:pt>
                <c:pt idx="6">
                  <c:v>586188</c:v>
                </c:pt>
                <c:pt idx="7">
                  <c:v>1562079</c:v>
                </c:pt>
                <c:pt idx="8">
                  <c:v>1563562</c:v>
                </c:pt>
                <c:pt idx="9">
                  <c:v>1619362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F-416C-8B5F-937B81B02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4149999.9999999995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1000000"/>
        <c:minorUnit val="2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69589011550652E-2"/>
          <c:y val="3.7156410086465072E-2"/>
          <c:w val="0.88816134058317786"/>
          <c:h val="0.8178704515053589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6904202145672E-3"/>
                  <c:y val="1.5108014402212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19-4570-BC36-12CD0DB7D8C9}"/>
                </c:ext>
              </c:extLst>
            </c:dLbl>
            <c:dLbl>
              <c:idx val="1"/>
              <c:layout>
                <c:manualLayout>
                  <c:x val="5.6256904202145672E-3"/>
                  <c:y val="2.3026334559560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9-4570-BC36-12CD0DB7D8C9}"/>
                </c:ext>
              </c:extLst>
            </c:dLbl>
            <c:dLbl>
              <c:idx val="2"/>
              <c:layout>
                <c:manualLayout>
                  <c:x val="3.3340418570326552E-3"/>
                  <c:y val="1.9795800393370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19-4570-BC36-12CD0DB7D8C9}"/>
                </c:ext>
              </c:extLst>
            </c:dLbl>
            <c:dLbl>
              <c:idx val="3"/>
              <c:layout>
                <c:manualLayout>
                  <c:x val="3.4997518942291449E-3"/>
                  <c:y val="1.114885432353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4A-4160-9169-A17280D3898E}"/>
                </c:ext>
              </c:extLst>
            </c:dLbl>
            <c:dLbl>
              <c:idx val="4"/>
              <c:layout>
                <c:manualLayout>
                  <c:x val="-1.1665839647431624E-3"/>
                  <c:y val="1.672328148530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4A-4160-9169-A17280D3898E}"/>
                </c:ext>
              </c:extLst>
            </c:dLbl>
            <c:dLbl>
              <c:idx val="5"/>
              <c:layout>
                <c:manualLayout>
                  <c:x val="-8.2855018598287819E-5"/>
                  <c:y val="2.1411067476465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9-4570-BC36-12CD0DB7D8C9}"/>
                </c:ext>
              </c:extLst>
            </c:dLbl>
            <c:dLbl>
              <c:idx val="6"/>
              <c:layout>
                <c:manualLayout>
                  <c:x val="-4.5420533310749616E-3"/>
                  <c:y val="1.9067174480886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19-4570-BC36-12CD0DB7D8C9}"/>
                </c:ext>
              </c:extLst>
            </c:dLbl>
            <c:dLbl>
              <c:idx val="7"/>
              <c:layout>
                <c:manualLayout>
                  <c:x val="-4.5006258217759028E-3"/>
                  <c:y val="1.672328148530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19-4570-BC36-12CD0DB7D8C9}"/>
                </c:ext>
              </c:extLst>
            </c:dLbl>
            <c:dLbl>
              <c:idx val="8"/>
              <c:layout>
                <c:manualLayout>
                  <c:x val="-2.3331679294861535E-3"/>
                  <c:y val="1.1148854323538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55-4E4F-9F17-6885BE628D78}"/>
                </c:ext>
              </c:extLst>
            </c:dLbl>
            <c:dLbl>
              <c:idx val="9"/>
              <c:layout>
                <c:manualLayout>
                  <c:x val="-9.166961680748039E-3"/>
                  <c:y val="-2.3912975730173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78-4D8F-9A27-701C18850A3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1394536</c:v>
                </c:pt>
                <c:pt idx="1">
                  <c:v>1461072</c:v>
                </c:pt>
                <c:pt idx="2">
                  <c:v>1710019</c:v>
                </c:pt>
                <c:pt idx="3">
                  <c:v>1808580</c:v>
                </c:pt>
                <c:pt idx="4">
                  <c:v>2038723</c:v>
                </c:pt>
                <c:pt idx="5">
                  <c:v>146369</c:v>
                </c:pt>
                <c:pt idx="6">
                  <c:v>565019</c:v>
                </c:pt>
                <c:pt idx="7">
                  <c:v>1522230</c:v>
                </c:pt>
                <c:pt idx="8">
                  <c:v>1533127</c:v>
                </c:pt>
                <c:pt idx="9">
                  <c:v>1585697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19-4570-BC36-12CD0DB7D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405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1000000"/>
        <c:minorUnit val="2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82185723102361"/>
          <c:y val="0.11264893527806627"/>
          <c:w val="0.57751127555858772"/>
          <c:h val="0.77470212944386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474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7A9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1F-4B40-AA94-8CF6767DF8F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21F-4B40-AA94-8CF6767DF8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1F-4B40-AA94-8CF6767DF8FE}"/>
              </c:ext>
            </c:extLst>
          </c:dPt>
          <c:dLbls>
            <c:dLbl>
              <c:idx val="3"/>
              <c:layout>
                <c:manualLayout>
                  <c:x val="-6.962985245598744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A2-423E-9A1E-4AC3A9B14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სხვა (24 საათამდე)</c:v>
                </c:pt>
                <c:pt idx="1">
                  <c:v>ტრანზიტი</c:v>
                </c:pt>
                <c:pt idx="2">
                  <c:v>24 საათი და მეტი</c:v>
                </c:pt>
                <c:pt idx="3">
                  <c:v>შემოსვლების საერთო რაოდენობა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293688</c:v>
                </c:pt>
                <c:pt idx="1">
                  <c:v>271660</c:v>
                </c:pt>
                <c:pt idx="2">
                  <c:v>1054014</c:v>
                </c:pt>
                <c:pt idx="3">
                  <c:v>1619362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F-4B40-AA94-8CF6767DF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6"/>
        <c:axId val="730391424"/>
        <c:axId val="730379776"/>
      </c:barChart>
      <c:catAx>
        <c:axId val="730391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0379776"/>
        <c:crosses val="autoZero"/>
        <c:auto val="1"/>
        <c:lblAlgn val="ctr"/>
        <c:lblOffset val="100"/>
        <c:noMultiLvlLbl val="0"/>
      </c:catAx>
      <c:valAx>
        <c:axId val="730379776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30391424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ისრაელი</c:v>
                </c:pt>
                <c:pt idx="4">
                  <c:v>ევროკავშირის ქვეყნები</c:v>
                </c:pt>
                <c:pt idx="5">
                  <c:v>აზერბაიჯანი</c:v>
                </c:pt>
                <c:pt idx="6">
                  <c:v>ინდოეთი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392911</c:v>
                </c:pt>
                <c:pt idx="1">
                  <c:v>324894</c:v>
                </c:pt>
                <c:pt idx="2">
                  <c:v>294217</c:v>
                </c:pt>
                <c:pt idx="3">
                  <c:v>92726</c:v>
                </c:pt>
                <c:pt idx="4">
                  <c:v>92031</c:v>
                </c:pt>
                <c:pt idx="5">
                  <c:v>65529</c:v>
                </c:pt>
                <c:pt idx="6">
                  <c:v>57004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0-430F-9FD4-7B2D5E3DB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ისრაელი</c:v>
                </c:pt>
                <c:pt idx="4">
                  <c:v>ევროკავშირის ქვეყნები</c:v>
                </c:pt>
                <c:pt idx="5">
                  <c:v>აზერბაიჯანი</c:v>
                </c:pt>
                <c:pt idx="6">
                  <c:v>ინდოეთი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396972</c:v>
                </c:pt>
                <c:pt idx="1">
                  <c:v>306170</c:v>
                </c:pt>
                <c:pt idx="2">
                  <c:v>279197</c:v>
                </c:pt>
                <c:pt idx="3">
                  <c:v>91607</c:v>
                </c:pt>
                <c:pt idx="4">
                  <c:v>95132</c:v>
                </c:pt>
                <c:pt idx="5">
                  <c:v>66753</c:v>
                </c:pt>
                <c:pt idx="6">
                  <c:v>45980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0-430F-9FD4-7B2D5E3DB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381760"/>
        <c:axId val="29383296"/>
      </c:barChart>
      <c:catAx>
        <c:axId val="29381760"/>
        <c:scaling>
          <c:orientation val="minMax"/>
        </c:scaling>
        <c:delete val="1"/>
        <c:axPos val="b"/>
        <c:numFmt formatCode="#,##0.00" sourceLinked="0"/>
        <c:majorTickMark val="out"/>
        <c:minorTickMark val="none"/>
        <c:tickLblPos val="nextTo"/>
        <c:crossAx val="29383296"/>
        <c:crosses val="autoZero"/>
        <c:auto val="1"/>
        <c:lblAlgn val="ctr"/>
        <c:lblOffset val="100"/>
        <c:noMultiLvlLbl val="0"/>
      </c:catAx>
      <c:valAx>
        <c:axId val="29383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9381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  <a:latin typeface="Sylfaen (Headings)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46846317032091"/>
          <c:y val="2.9921250566913457E-2"/>
          <c:w val="0.89480874383645936"/>
          <c:h val="0.664583643946287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უკრაინა</c:v>
                </c:pt>
                <c:pt idx="1">
                  <c:v>ყაზახეთი</c:v>
                </c:pt>
                <c:pt idx="2">
                  <c:v>ირანი</c:v>
                </c:pt>
                <c:pt idx="3">
                  <c:v>ბელარუსი</c:v>
                </c:pt>
                <c:pt idx="4">
                  <c:v>ჩინეთი</c:v>
                </c:pt>
                <c:pt idx="5">
                  <c:v>გერმანია</c:v>
                </c:pt>
                <c:pt idx="6">
                  <c:v>უზბეკეთი</c:v>
                </c:pt>
                <c:pt idx="7">
                  <c:v>პოლონეთი</c:v>
                </c:pt>
                <c:pt idx="8">
                  <c:v>ა.შ.შ.</c:v>
                </c:pt>
                <c:pt idx="9">
                  <c:v>ფილიპინები</c:v>
                </c:pt>
                <c:pt idx="10">
                  <c:v>საუდის არაბეთი</c:v>
                </c:pt>
                <c:pt idx="11">
                  <c:v>დიდი ბრიტანეთი</c:v>
                </c:pt>
                <c:pt idx="12">
                  <c:v>საბერძნეთი</c:v>
                </c:pt>
                <c:pt idx="13">
                  <c:v>იორდანია</c:v>
                </c:pt>
                <c:pt idx="14">
                  <c:v>საფრანგეთი</c:v>
                </c:pt>
                <c:pt idx="15">
                  <c:v>თურქმენეთი</c:v>
                </c:pt>
                <c:pt idx="16">
                  <c:v>პაკისტანი</c:v>
                </c:pt>
                <c:pt idx="17">
                  <c:v>ტაილანდი</c:v>
                </c:pt>
                <c:pt idx="18">
                  <c:v>ყირგიზეთი</c:v>
                </c:pt>
                <c:pt idx="19">
                  <c:v>ლატვია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40475</c:v>
                </c:pt>
                <c:pt idx="1">
                  <c:v>34853</c:v>
                </c:pt>
                <c:pt idx="2">
                  <c:v>26812</c:v>
                </c:pt>
                <c:pt idx="3">
                  <c:v>26259</c:v>
                </c:pt>
                <c:pt idx="4">
                  <c:v>20274</c:v>
                </c:pt>
                <c:pt idx="5">
                  <c:v>17364</c:v>
                </c:pt>
                <c:pt idx="6">
                  <c:v>14515</c:v>
                </c:pt>
                <c:pt idx="7">
                  <c:v>13811</c:v>
                </c:pt>
                <c:pt idx="8">
                  <c:v>13427</c:v>
                </c:pt>
                <c:pt idx="9">
                  <c:v>12089</c:v>
                </c:pt>
                <c:pt idx="10">
                  <c:v>11585</c:v>
                </c:pt>
                <c:pt idx="11">
                  <c:v>8439</c:v>
                </c:pt>
                <c:pt idx="12">
                  <c:v>8387</c:v>
                </c:pt>
                <c:pt idx="13">
                  <c:v>6927</c:v>
                </c:pt>
                <c:pt idx="14">
                  <c:v>6537</c:v>
                </c:pt>
                <c:pt idx="15">
                  <c:v>6050</c:v>
                </c:pt>
                <c:pt idx="16">
                  <c:v>6017</c:v>
                </c:pt>
                <c:pt idx="17">
                  <c:v>5830</c:v>
                </c:pt>
                <c:pt idx="18">
                  <c:v>5503</c:v>
                </c:pt>
                <c:pt idx="19">
                  <c:v>5492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1-4DCE-BC55-59AF6C4AB6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უკრაინა</c:v>
                </c:pt>
                <c:pt idx="1">
                  <c:v>ყაზახეთი</c:v>
                </c:pt>
                <c:pt idx="2">
                  <c:v>ირანი</c:v>
                </c:pt>
                <c:pt idx="3">
                  <c:v>ბელარუსი</c:v>
                </c:pt>
                <c:pt idx="4">
                  <c:v>ჩინეთი</c:v>
                </c:pt>
                <c:pt idx="5">
                  <c:v>გერმანია</c:v>
                </c:pt>
                <c:pt idx="6">
                  <c:v>უზბეკეთი</c:v>
                </c:pt>
                <c:pt idx="7">
                  <c:v>პოლონეთი</c:v>
                </c:pt>
                <c:pt idx="8">
                  <c:v>ა.შ.შ.</c:v>
                </c:pt>
                <c:pt idx="9">
                  <c:v>ფილიპინები</c:v>
                </c:pt>
                <c:pt idx="10">
                  <c:v>საუდის არაბეთი</c:v>
                </c:pt>
                <c:pt idx="11">
                  <c:v>დიდი ბრიტანეთი</c:v>
                </c:pt>
                <c:pt idx="12">
                  <c:v>საბერძნეთი</c:v>
                </c:pt>
                <c:pt idx="13">
                  <c:v>იორდანია</c:v>
                </c:pt>
                <c:pt idx="14">
                  <c:v>საფრანგეთი</c:v>
                </c:pt>
                <c:pt idx="15">
                  <c:v>თურქმენეთი</c:v>
                </c:pt>
                <c:pt idx="16">
                  <c:v>პაკისტანი</c:v>
                </c:pt>
                <c:pt idx="17">
                  <c:v>ტაილანდი</c:v>
                </c:pt>
                <c:pt idx="18">
                  <c:v>ყირგიზეთი</c:v>
                </c:pt>
                <c:pt idx="19">
                  <c:v>ლატვია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39684</c:v>
                </c:pt>
                <c:pt idx="1">
                  <c:v>35859</c:v>
                </c:pt>
                <c:pt idx="2">
                  <c:v>27156</c:v>
                </c:pt>
                <c:pt idx="3">
                  <c:v>28531</c:v>
                </c:pt>
                <c:pt idx="4">
                  <c:v>24134</c:v>
                </c:pt>
                <c:pt idx="5">
                  <c:v>18556</c:v>
                </c:pt>
                <c:pt idx="6">
                  <c:v>14599</c:v>
                </c:pt>
                <c:pt idx="7">
                  <c:v>14696</c:v>
                </c:pt>
                <c:pt idx="8">
                  <c:v>14385</c:v>
                </c:pt>
                <c:pt idx="9">
                  <c:v>11240</c:v>
                </c:pt>
                <c:pt idx="10">
                  <c:v>11834</c:v>
                </c:pt>
                <c:pt idx="11">
                  <c:v>8587</c:v>
                </c:pt>
                <c:pt idx="12">
                  <c:v>8072</c:v>
                </c:pt>
                <c:pt idx="13">
                  <c:v>6245</c:v>
                </c:pt>
                <c:pt idx="14">
                  <c:v>6579</c:v>
                </c:pt>
                <c:pt idx="15">
                  <c:v>5939</c:v>
                </c:pt>
                <c:pt idx="16">
                  <c:v>5513</c:v>
                </c:pt>
                <c:pt idx="17">
                  <c:v>5510</c:v>
                </c:pt>
                <c:pt idx="18">
                  <c:v>5783</c:v>
                </c:pt>
                <c:pt idx="19">
                  <c:v>5928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B1-4DCE-BC55-59AF6C4AB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786112"/>
        <c:axId val="29787648"/>
      </c:barChart>
      <c:catAx>
        <c:axId val="29786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787648"/>
        <c:crosses val="autoZero"/>
        <c:auto val="1"/>
        <c:lblAlgn val="ctr"/>
        <c:lblOffset val="100"/>
        <c:noMultiLvlLbl val="0"/>
      </c:catAx>
      <c:valAx>
        <c:axId val="29787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9786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7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59669</c:v>
                </c:pt>
                <c:pt idx="1">
                  <c:v>189981</c:v>
                </c:pt>
                <c:pt idx="2">
                  <c:v>402334</c:v>
                </c:pt>
                <c:pt idx="3">
                  <c:v>263716</c:v>
                </c:pt>
                <c:pt idx="4">
                  <c:v>119261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7-46DC-8424-97F98FE8ED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07-46DC-8424-97F98FE8EDDA}"/>
                </c:ext>
              </c:extLst>
            </c:dLbl>
            <c:dLbl>
              <c:idx val="1"/>
              <c:layout>
                <c:manualLayout>
                  <c:x val="-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07-46DC-8424-97F98FE8EDDA}"/>
                </c:ext>
              </c:extLst>
            </c:dLbl>
            <c:dLbl>
              <c:idx val="2"/>
              <c:layout>
                <c:manualLayout>
                  <c:x val="-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07-46DC-8424-97F98FE8EDDA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07-46DC-8424-97F98FE8EDDA}"/>
                </c:ext>
              </c:extLst>
            </c:dLbl>
            <c:dLbl>
              <c:idx val="4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07-46DC-8424-97F98FE8ED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65425</c:v>
                </c:pt>
                <c:pt idx="1">
                  <c:v>200833</c:v>
                </c:pt>
                <c:pt idx="2">
                  <c:v>405062</c:v>
                </c:pt>
                <c:pt idx="3">
                  <c:v>264368</c:v>
                </c:pt>
                <c:pt idx="4">
                  <c:v>115880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07-46DC-8424-97F98FE8E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13056"/>
        <c:axId val="29704960"/>
        <c:axId val="0"/>
      </c:bar3DChart>
      <c:catAx>
        <c:axId val="29613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704960"/>
        <c:crosses val="autoZero"/>
        <c:auto val="1"/>
        <c:lblAlgn val="ctr"/>
        <c:lblOffset val="100"/>
        <c:noMultiLvlLbl val="0"/>
      </c:catAx>
      <c:valAx>
        <c:axId val="29704960"/>
        <c:scaling>
          <c:orientation val="minMax"/>
          <c:max val="7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613056"/>
        <c:crosses val="autoZero"/>
        <c:crossBetween val="between"/>
        <c:majorUnit val="100000"/>
      </c:valAx>
    </c:plotArea>
    <c:legend>
      <c:legendPos val="r"/>
      <c:layout>
        <c:manualLayout>
          <c:xMode val="edge"/>
          <c:yMode val="edge"/>
          <c:x val="0.86999673353712492"/>
          <c:y val="0.40683617049884607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91559977509402"/>
          <c:y val="5.7093417827777319E-2"/>
          <c:w val="0.71130697182942837"/>
          <c:h val="0.8513756571158138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0"/>
              <c:layout>
                <c:manualLayout>
                  <c:x val="3.821656242622882E-3"/>
                  <c:y val="5.1903107116162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52950</c:v>
                </c:pt>
                <c:pt idx="1">
                  <c:v>125429</c:v>
                </c:pt>
                <c:pt idx="2">
                  <c:v>172482</c:v>
                </c:pt>
                <c:pt idx="3">
                  <c:v>119599</c:v>
                </c:pt>
                <c:pt idx="4">
                  <c:v>80276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17-47BF-9FF2-30689C7E1B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1.9108281213114058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17-47BF-9FF2-30689C7E1B75}"/>
                </c:ext>
              </c:extLst>
            </c:dLbl>
            <c:dLbl>
              <c:idx val="1"/>
              <c:layout>
                <c:manualLayout>
                  <c:x val="0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17-47BF-9FF2-30689C7E1B75}"/>
                </c:ext>
              </c:extLst>
            </c:dLbl>
            <c:dLbl>
              <c:idx val="2"/>
              <c:layout>
                <c:manualLayout>
                  <c:x val="-1.4012577681790522E-16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17-47BF-9FF2-30689C7E1B75}"/>
                </c:ext>
              </c:extLst>
            </c:dLbl>
            <c:dLbl>
              <c:idx val="3"/>
              <c:layout>
                <c:manualLayout>
                  <c:x val="-7.0062888408952611E-17"/>
                  <c:y val="-1.5570932134848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17-47BF-9FF2-30689C7E1B75}"/>
                </c:ext>
              </c:extLst>
            </c:dLbl>
            <c:dLbl>
              <c:idx val="4"/>
              <c:layout>
                <c:manualLayout>
                  <c:x val="1.9108281213113358E-3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58660</c:v>
                </c:pt>
                <c:pt idx="1">
                  <c:v>138050</c:v>
                </c:pt>
                <c:pt idx="2">
                  <c:v>177054</c:v>
                </c:pt>
                <c:pt idx="3">
                  <c:v>118623</c:v>
                </c:pt>
                <c:pt idx="4">
                  <c:v>75407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17-47BF-9FF2-30689C7E1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01952"/>
        <c:axId val="29903488"/>
        <c:axId val="0"/>
      </c:bar3DChart>
      <c:catAx>
        <c:axId val="29901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903488"/>
        <c:crosses val="autoZero"/>
        <c:auto val="1"/>
        <c:lblAlgn val="ctr"/>
        <c:lblOffset val="100"/>
        <c:noMultiLvlLbl val="0"/>
      </c:catAx>
      <c:valAx>
        <c:axId val="29903488"/>
        <c:scaling>
          <c:orientation val="minMax"/>
          <c:max val="4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901952"/>
        <c:crosses val="autoZero"/>
        <c:crossBetween val="between"/>
        <c:majorUnit val="50000"/>
      </c:valAx>
    </c:plotArea>
    <c:legend>
      <c:legendPos val="r"/>
      <c:layout>
        <c:manualLayout>
          <c:xMode val="edge"/>
          <c:yMode val="edge"/>
          <c:x val="0.89292667099286183"/>
          <c:y val="0.41721679192207828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1"/>
              <c:layout>
                <c:manualLayout>
                  <c:x val="-1.9108281213114058E-3"/>
                  <c:y val="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F2-45D0-9C46-25A3D86844FE}"/>
                </c:ext>
              </c:extLst>
            </c:dLbl>
            <c:dLbl>
              <c:idx val="2"/>
              <c:layout>
                <c:manualLayout>
                  <c:x val="0"/>
                  <c:y val="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F2-45D0-9C46-25A3D86844FE}"/>
                </c:ext>
              </c:extLst>
            </c:dLbl>
            <c:dLbl>
              <c:idx val="3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F2-45D0-9C46-25A3D86844F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21759</c:v>
                </c:pt>
                <c:pt idx="1">
                  <c:v>76318</c:v>
                </c:pt>
                <c:pt idx="2">
                  <c:v>142310</c:v>
                </c:pt>
                <c:pt idx="3">
                  <c:v>93064</c:v>
                </c:pt>
                <c:pt idx="4">
                  <c:v>49292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CE-4397-9DA7-6559B8D79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1.9108281213113707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CE-4397-9DA7-6559B8D792C2}"/>
                </c:ext>
              </c:extLst>
            </c:dLbl>
            <c:dLbl>
              <c:idx val="1"/>
              <c:layout>
                <c:manualLayout>
                  <c:x val="0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CE-4397-9DA7-6559B8D792C2}"/>
                </c:ext>
              </c:extLst>
            </c:dLbl>
            <c:dLbl>
              <c:idx val="2"/>
              <c:layout>
                <c:manualLayout>
                  <c:x val="-5.7326348228414073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CE-4397-9DA7-6559B8D792C2}"/>
                </c:ext>
              </c:extLst>
            </c:dLbl>
            <c:dLbl>
              <c:idx val="3"/>
              <c:layout>
                <c:manualLayout>
                  <c:x val="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CE-4397-9DA7-6559B8D792C2}"/>
                </c:ext>
              </c:extLst>
            </c:dLbl>
            <c:dLbl>
              <c:idx val="4"/>
              <c:layout>
                <c:manualLayout>
                  <c:x val="-7.0062888408952611E-17"/>
                  <c:y val="-1.557093213484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CE-4397-9DA7-6559B8D792C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21205</c:v>
                </c:pt>
                <c:pt idx="1">
                  <c:v>82894</c:v>
                </c:pt>
                <c:pt idx="2">
                  <c:v>151366</c:v>
                </c:pt>
                <c:pt idx="3">
                  <c:v>97304</c:v>
                </c:pt>
                <c:pt idx="4">
                  <c:v>48729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CE-4397-9DA7-6559B8D79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13120"/>
        <c:axId val="65414656"/>
        <c:axId val="0"/>
      </c:bar3DChart>
      <c:catAx>
        <c:axId val="6541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14656"/>
        <c:crosses val="autoZero"/>
        <c:auto val="1"/>
        <c:lblAlgn val="ctr"/>
        <c:lblOffset val="100"/>
        <c:noMultiLvlLbl val="0"/>
      </c:catAx>
      <c:valAx>
        <c:axId val="65414656"/>
        <c:scaling>
          <c:orientation val="minMax"/>
          <c:max val="18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13120"/>
        <c:crosses val="autoZero"/>
        <c:crossBetween val="between"/>
        <c:majorUnit val="30000"/>
      </c:valAx>
    </c:plotArea>
    <c:legend>
      <c:legendPos val="r"/>
      <c:layout>
        <c:manualLayout>
          <c:xMode val="edge"/>
          <c:yMode val="edge"/>
          <c:x val="0.87764004602237056"/>
          <c:y val="0.40164585978723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Sheet1!$A$2:$A$3</cx:f>
        <cx:lvl ptCount="2">
          <cx:pt idx="0">საქართველო</cx:pt>
          <cx:pt idx="1">უცხოელები</cx:pt>
        </cx:lvl>
      </cx:strDim>
      <cx:numDim type="size">
        <cx:f>Sheet1!$B$2:$B$3</cx:f>
        <cx:lvl ptCount="2" formatCode="General">
          <cx:pt idx="0">1454543</cx:pt>
          <cx:pt idx="1">3205059</cx:pt>
        </cx:lvl>
      </cx:numDim>
    </cx:data>
  </cx:chartData>
  <cx:chart>
    <cx:plotArea>
      <cx:plotAreaRegion>
        <cx:series layoutId="sunburst" uniqueId="{D41867D5-D842-4DFC-9713-213E7D2CDE8D}">
          <cx:tx>
            <cx:txData>
              <cx:f>Sheet1!$B$1</cx:f>
              <cx:v>Sales</cx:v>
            </cx:txData>
          </cx:tx>
          <cx:spPr>
            <a:solidFill>
              <a:srgbClr val="FF0000"/>
            </a:solidFill>
          </cx:spPr>
          <cx:dataPt idx="1">
            <cx:spPr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cx:spPr>
          </cx:dataPt>
          <cx:dataId val="0"/>
        </cx:series>
      </cx:plotAreaRegion>
    </cx:plotArea>
    <cx:legend pos="r" align="ctr" overlay="0">
      <cx:spPr>
        <a:solidFill>
          <a:srgbClr val="9DC3E6"/>
        </a:solidFill>
        <a:ln>
          <a:solidFill>
            <a:srgbClr val="9DC3E6"/>
          </a:solidFill>
        </a:ln>
      </cx:spPr>
      <cx:txPr>
        <a:bodyPr spcFirstLastPara="1" vertOverflow="ellipsis" wrap="square" lIns="0" tIns="0" rIns="0" bIns="0" anchor="ctr" anchorCtr="1"/>
        <a:lstStyle/>
        <a:p>
          <a:pPr>
            <a:defRPr lang="en-US" sz="800" b="1" i="0" u="none" strike="noStrike" baseline="0">
              <a:solidFill>
                <a:schemeClr val="tx1"/>
              </a:solidFill>
              <a:latin typeface="Calibri" panose="020F0502020204030204"/>
            </a:defRPr>
          </a:pPr>
          <a:endParaRPr lang="en-US" sz="800" b="1">
            <a:solidFill>
              <a:schemeClr val="tx1"/>
            </a:solidFill>
          </a:endParaRPr>
        </a:p>
      </cx:txPr>
    </cx:legend>
  </cx:chart>
  <cx:spPr>
    <a:solidFill>
      <a:srgbClr val="9DC3E6"/>
    </a:solidFill>
    <a:ln>
      <a:solidFill>
        <a:srgbClr val="9DC3E6"/>
      </a:solidFill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>
            <a:lumMod val="50000"/>
          </a:schemeClr>
        </a:solidFill>
      </a:ln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  <cs:bodyPr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6EC9-BB9F-4674-9B39-8463489846A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84A44-C4FD-4CB4-AD39-57CBBECC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91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CA8E-E6B9-44C4-B21E-3014B449BF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4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2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3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4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9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2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EF46B-274C-4EB3-9AA8-C798FC9DA0B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14/relationships/chartEx" Target="../charts/chartEx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1999" y="3226809"/>
            <a:ext cx="6805247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22170" y="2522969"/>
            <a:ext cx="5581812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სახელმწიფო საზღვრის კვეთის სტატისტიკა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9436" y="2839914"/>
            <a:ext cx="2061741" cy="13173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შინაგან 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en-US" sz="1600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163908" y="6017042"/>
            <a:ext cx="2311554" cy="7530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</a:p>
          <a:p>
            <a:pPr algn="ctr"/>
            <a:endParaRPr lang="ka-GE" sz="1200" b="1" dirty="0" smtClean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  <a:p>
            <a:pPr algn="ctr"/>
            <a:r>
              <a:rPr lang="ka-GE" sz="800" dirty="0" smtClean="0">
                <a:solidFill>
                  <a:schemeClr val="bg1"/>
                </a:solidFill>
                <a:latin typeface="Sylfaen (Headings)"/>
              </a:rPr>
              <a:t>©</a:t>
            </a:r>
            <a:r>
              <a:rPr lang="ka-GE" sz="800" dirty="0" smtClean="0">
                <a:latin typeface="Sylfaen (Headings)"/>
              </a:rPr>
              <a:t> </a:t>
            </a:r>
            <a:r>
              <a:rPr lang="ka-GE" sz="8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შსს საინფორმაციო-ანალიტიკური დეპარტამენტი</a:t>
            </a:r>
            <a:endParaRPr lang="ka-GE" sz="8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A4FD69-B417-4649-B141-464646206D12}"/>
              </a:ext>
            </a:extLst>
          </p:cNvPr>
          <p:cNvSpPr/>
          <p:nvPr/>
        </p:nvSpPr>
        <p:spPr>
          <a:xfrm>
            <a:off x="6831212" y="3631190"/>
            <a:ext cx="24618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chemeClr val="bg1"/>
                </a:solidFill>
                <a:latin typeface="Sylfaen (Headings)"/>
              </a:rPr>
              <a:t>, 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chemeClr val="bg1"/>
              </a:solidFill>
              <a:latin typeface="Sylfaen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935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DACF1-754B-4E09-9A6F-F8EBC23A0DA3}"/>
              </a:ext>
            </a:extLst>
          </p:cNvPr>
          <p:cNvSpPr/>
          <p:nvPr/>
        </p:nvSpPr>
        <p:spPr>
          <a:xfrm>
            <a:off x="2373923" y="753252"/>
            <a:ext cx="5437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b="1" dirty="0"/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სარკინიგზო ტრანსპორტის მოძრაობის დინამიკა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/>
            <a:endParaRPr lang="en-US" sz="1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1A20D9-2AFF-4746-B4E9-273F2F0128E1}"/>
              </a:ext>
            </a:extLst>
          </p:cNvPr>
          <p:cNvSpPr/>
          <p:nvPr/>
        </p:nvSpPr>
        <p:spPr>
          <a:xfrm>
            <a:off x="8081562" y="685211"/>
            <a:ext cx="230543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CC93EF-5347-4F92-9129-B69E4F45B3F2}"/>
              </a:ext>
            </a:extLst>
          </p:cNvPr>
          <p:cNvSpPr/>
          <p:nvPr/>
        </p:nvSpPr>
        <p:spPr>
          <a:xfrm>
            <a:off x="8118431" y="3764322"/>
            <a:ext cx="230543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9A03164-E790-478D-9B6D-4D206F6C01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864" y="1621839"/>
            <a:ext cx="1763153" cy="17631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9EE97FC-164B-4DC7-A025-C39A0C906F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498" y="4489240"/>
            <a:ext cx="1727156" cy="172715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3700403"/>
            <a:ext cx="8018585" cy="527539"/>
            <a:chOff x="0" y="3700403"/>
            <a:chExt cx="8018585" cy="527539"/>
          </a:xfrm>
        </p:grpSpPr>
        <p:sp>
          <p:nvSpPr>
            <p:cNvPr id="4" name="Rectangle 3"/>
            <p:cNvSpPr/>
            <p:nvPr/>
          </p:nvSpPr>
          <p:spPr>
            <a:xfrm>
              <a:off x="0" y="3700403"/>
              <a:ext cx="8018585" cy="527539"/>
            </a:xfrm>
            <a:prstGeom prst="rect">
              <a:avLst/>
            </a:prstGeom>
            <a:solidFill>
              <a:srgbClr val="1226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81551" y="3746523"/>
              <a:ext cx="4281855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საზღვაო რეისების </a:t>
              </a: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მოძრაობის დინამიკა</a:t>
              </a:r>
              <a:endParaRPr lang="en-US" sz="1200" b="1" dirty="0">
                <a:latin typeface="Sylfaen (Headings)"/>
              </a:endParaRPr>
            </a:p>
          </p:txBody>
        </p:sp>
      </p:grp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858148"/>
              </p:ext>
            </p:extLst>
          </p:nvPr>
        </p:nvGraphicFramePr>
        <p:xfrm>
          <a:off x="1594115" y="4211912"/>
          <a:ext cx="6884259" cy="240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E6E7C7D-35E5-439E-AB23-C70A5ABF1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0985528"/>
              </p:ext>
            </p:extLst>
          </p:nvPr>
        </p:nvGraphicFramePr>
        <p:xfrm>
          <a:off x="1594115" y="1432174"/>
          <a:ext cx="6446511" cy="2224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8475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Graphic spid="16" grpId="0">
        <p:bldAsOne/>
      </p:bldGraphic>
      <p:bldGraphic spid="1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0" y="3226808"/>
            <a:ext cx="6805245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12679" y="2522968"/>
            <a:ext cx="5254074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გმადლობთ ყურადღებისთვის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59744" y="3376246"/>
            <a:ext cx="2107810" cy="14053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შინაგან 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ka-GE" sz="1600" dirty="0">
              <a:latin typeface="Sylfaen (Headings)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r>
              <a:rPr lang="ka-GE" sz="1400" dirty="0">
                <a:latin typeface="BPG Mrgvlovani Caps 2010" panose="02000503000000020004" pitchFamily="2" charset="0"/>
                <a:cs typeface="Times New Roman" panose="02020603050405020304" pitchFamily="18" charset="0"/>
              </a:rPr>
              <a:t>	</a:t>
            </a: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en-US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770956" y="6069106"/>
            <a:ext cx="1133311" cy="4863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695"/>
            <a:ext cx="12395333" cy="687266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931130" y="657823"/>
            <a:ext cx="3712802" cy="4654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a-GE" sz="1400" b="1" dirty="0">
              <a:solidFill>
                <a:schemeClr val="bg1">
                  <a:lumMod val="95000"/>
                </a:schemeClr>
              </a:solidFill>
              <a:latin typeface="Sylfaen (Headings)"/>
            </a:endParaRPr>
          </a:p>
          <a:p>
            <a:r>
              <a:rPr lang="ka-GE" sz="1400" b="1" dirty="0">
                <a:solidFill>
                  <a:schemeClr val="bg1">
                    <a:lumMod val="95000"/>
                  </a:schemeClr>
                </a:solidFill>
                <a:latin typeface="Sylfaen (Headings)"/>
              </a:rPr>
              <a:t>საქართველოს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საზღვარი</a:t>
            </a:r>
            <a:endParaRPr lang="en-US" sz="1400" b="1" dirty="0">
              <a:solidFill>
                <a:schemeClr val="bg1"/>
              </a:solidFill>
              <a:latin typeface="Sylfaen (Headings)"/>
            </a:endParaRPr>
          </a:p>
          <a:p>
            <a:endParaRPr lang="ka-GE" sz="1400" dirty="0">
              <a:solidFill>
                <a:schemeClr val="bg1"/>
              </a:solidFill>
              <a:latin typeface="BPG Mrgvlovani Caps 2010" panose="02000503000000020004" pitchFamily="2" charset="0"/>
              <a:cs typeface="BPG Mrgvlovani 2010" panose="020B060402020202020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949054" y="642405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9389" y="1383033"/>
            <a:ext cx="58445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200000"/>
              </a:lnSpc>
            </a:pP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სახელმწიფო საზღვრის სიგრძე მეზობელ სახელმწიფოებთან</a:t>
            </a:r>
          </a:p>
          <a:p>
            <a:pPr algn="ctr" defTabSz="685800">
              <a:lnSpc>
                <a:spcPct val="200000"/>
              </a:lnSpc>
            </a:pPr>
            <a:r>
              <a:rPr lang="ka-GE" sz="1200" b="1" dirty="0" smtClean="0">
                <a:solidFill>
                  <a:srgbClr val="002060"/>
                </a:solidFill>
                <a:latin typeface="Sylfaen (Headings)"/>
              </a:rPr>
              <a:t>სასაზღვრო - გამტარი </a:t>
            </a: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პუნქტები</a:t>
            </a:r>
            <a:endParaRPr lang="en-US" sz="12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E29EFE-B247-4C3D-87CB-FAC4D3EB7B24}"/>
              </a:ext>
            </a:extLst>
          </p:cNvPr>
          <p:cNvGrpSpPr/>
          <p:nvPr/>
        </p:nvGrpSpPr>
        <p:grpSpPr>
          <a:xfrm>
            <a:off x="5948451" y="3044960"/>
            <a:ext cx="1872208" cy="2682149"/>
            <a:chOff x="9828139" y="1206695"/>
            <a:chExt cx="1872208" cy="2682149"/>
          </a:xfrm>
        </p:grpSpPr>
        <p:sp>
          <p:nvSpPr>
            <p:cNvPr id="55" name="Round Same Side Corner Rectangle 54"/>
            <p:cNvSpPr/>
            <p:nvPr/>
          </p:nvSpPr>
          <p:spPr>
            <a:xfrm>
              <a:off x="9934587" y="1206695"/>
              <a:ext cx="1738123" cy="1446062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 55"/>
            <p:cNvSpPr/>
            <p:nvPr/>
          </p:nvSpPr>
          <p:spPr>
            <a:xfrm rot="10800000">
              <a:off x="9934586" y="2125866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881308" y="1347815"/>
              <a:ext cx="1738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აეროპორტები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58" name="Picture 4" descr="Image result for airport icon 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3620" y="1761638"/>
              <a:ext cx="561820" cy="505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9828139" y="2632175"/>
              <a:ext cx="1872208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თბილისის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ქუთაისის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613873" y="1807691"/>
            <a:ext cx="6468403" cy="3158904"/>
            <a:chOff x="-613873" y="1807691"/>
            <a:chExt cx="6468403" cy="3158904"/>
          </a:xfrm>
        </p:grpSpPr>
        <p:sp>
          <p:nvSpPr>
            <p:cNvPr id="4" name="Rectangle 3"/>
            <p:cNvSpPr/>
            <p:nvPr/>
          </p:nvSpPr>
          <p:spPr>
            <a:xfrm>
              <a:off x="270674" y="2854250"/>
              <a:ext cx="1621078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საზღვაო საზღვარი</a:t>
              </a:r>
            </a:p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სანაპირო </a:t>
              </a:r>
              <a:r>
                <a:rPr lang="ka-GE" sz="900" b="1" dirty="0" smtClean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ზოლი - 309 კმ.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Sylfaen (Headings)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rgbClr val="CC99FF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671" y="2166285"/>
              <a:ext cx="3542130" cy="1862730"/>
            </a:xfrm>
            <a:prstGeom prst="rect">
              <a:avLst/>
            </a:prstGeom>
            <a:noFill/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8484B0-8C42-44F4-8F87-C310777F9DA1}"/>
                </a:ext>
              </a:extLst>
            </p:cNvPr>
            <p:cNvGrpSpPr/>
            <p:nvPr/>
          </p:nvGrpSpPr>
          <p:grpSpPr>
            <a:xfrm>
              <a:off x="-613873" y="1807691"/>
              <a:ext cx="3521375" cy="859407"/>
              <a:chOff x="-685217" y="1439550"/>
              <a:chExt cx="3521375" cy="85940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643155" y="1599078"/>
                <a:ext cx="1084161" cy="699879"/>
                <a:chOff x="1898635" y="1247002"/>
                <a:chExt cx="1090065" cy="49864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636077" y="1247002"/>
                  <a:ext cx="352623" cy="498646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898635" y="1247002"/>
                  <a:ext cx="737442" cy="0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-685217" y="1439550"/>
                <a:ext cx="2477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რუსეთის </a:t>
                </a:r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ფედერაცია 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894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8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457200" lvl="0" indent="-96838" algn="ctr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ყაზბეგი</a:t>
                </a:r>
                <a:endParaRPr lang="en-US" sz="900" b="1" dirty="0">
                  <a:latin typeface="Sylfaen (Headings)"/>
                </a:endParaRPr>
              </a:p>
              <a:p>
                <a:pPr algn="r"/>
                <a:endParaRPr lang="ru-RU" sz="800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2551960" y="1996568"/>
                <a:ext cx="284198" cy="281539"/>
                <a:chOff x="7477420" y="2661667"/>
                <a:chExt cx="397026" cy="401166"/>
              </a:xfrm>
            </p:grpSpPr>
            <p:sp>
              <p:nvSpPr>
                <p:cNvPr id="39" name="Teardrop 38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solidFill>
                  <a:schemeClr val="accent1">
                    <a:lumMod val="50000"/>
                  </a:schemeClr>
                </a:solidFill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Flowchart: Connector 39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99DEB1B-1422-4237-9BFC-EF83959562E3}"/>
                </a:ext>
              </a:extLst>
            </p:cNvPr>
            <p:cNvGrpSpPr/>
            <p:nvPr/>
          </p:nvGrpSpPr>
          <p:grpSpPr>
            <a:xfrm>
              <a:off x="622497" y="3118077"/>
              <a:ext cx="1940426" cy="1471577"/>
              <a:chOff x="682628" y="2549269"/>
              <a:chExt cx="1940426" cy="1471577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2338856" y="2549269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28" name="Teardrop 27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682628" y="3270641"/>
                <a:ext cx="1269255" cy="750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თურქეთი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275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სარფი</a:t>
                </a:r>
                <a:endParaRPr lang="en-US" sz="900" b="1" dirty="0"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ვალე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კარწახი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algn="r"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 rot="10800000" flipV="1">
                <a:off x="1858517" y="2785267"/>
                <a:ext cx="516963" cy="649944"/>
                <a:chOff x="7898724" y="5358749"/>
                <a:chExt cx="950720" cy="4229711"/>
              </a:xfrm>
            </p:grpSpPr>
            <p:cxnSp>
              <p:nvCxnSpPr>
                <p:cNvPr id="70" name="Straight Connector 69"/>
                <p:cNvCxnSpPr>
                  <a:endCxn id="28" idx="0"/>
                </p:cNvCxnSpPr>
                <p:nvPr/>
              </p:nvCxnSpPr>
              <p:spPr>
                <a:xfrm rot="10800000">
                  <a:off x="7898724" y="5358749"/>
                  <a:ext cx="196144" cy="4216098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8096997" y="9574846"/>
                  <a:ext cx="752447" cy="1361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A75334-F668-4421-8F53-E90AA90A007B}"/>
                </a:ext>
              </a:extLst>
            </p:cNvPr>
            <p:cNvGrpSpPr/>
            <p:nvPr/>
          </p:nvGrpSpPr>
          <p:grpSpPr>
            <a:xfrm>
              <a:off x="3835795" y="3158228"/>
              <a:ext cx="2018735" cy="1690885"/>
              <a:chOff x="3835795" y="3158228"/>
              <a:chExt cx="2018735" cy="1690885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083262" y="3400903"/>
                <a:ext cx="251630" cy="827174"/>
                <a:chOff x="7683164" y="5130813"/>
                <a:chExt cx="1696957" cy="1085191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H="1" flipV="1">
                  <a:off x="7683164" y="5130813"/>
                  <a:ext cx="889671" cy="1085191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8572835" y="6209794"/>
                  <a:ext cx="807286" cy="0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4238669" y="4064283"/>
                <a:ext cx="161586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აზერბაიჯანი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446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ცოდნა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სამთაწყარო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ვახტანგისი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წითელი ხიდი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835795" y="3158228"/>
                <a:ext cx="284198" cy="281539"/>
                <a:chOff x="7501984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2" name="Teardrop 71"/>
                <p:cNvSpPr/>
                <p:nvPr/>
              </p:nvSpPr>
              <p:spPr>
                <a:xfrm rot="8275229">
                  <a:off x="7501984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Flowchart: Connector 72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C1E3DFB-AC7F-4515-BC90-59E2741C2E81}"/>
                </a:ext>
              </a:extLst>
            </p:cNvPr>
            <p:cNvGrpSpPr/>
            <p:nvPr/>
          </p:nvGrpSpPr>
          <p:grpSpPr>
            <a:xfrm>
              <a:off x="2182495" y="3377936"/>
              <a:ext cx="1316841" cy="1588659"/>
              <a:chOff x="2146873" y="2934674"/>
              <a:chExt cx="1360737" cy="158865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146873" y="3634628"/>
                <a:ext cx="1249849" cy="888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სომხეთი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224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სადახლო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ახკერპი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გუგუთი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 smtClean="0">
                    <a:solidFill>
                      <a:prstClr val="black"/>
                    </a:solidFill>
                    <a:latin typeface="Sylfaen (Headings)"/>
                  </a:rPr>
                  <a:t>ნინოწმინდა</a:t>
                </a:r>
                <a:endParaRPr lang="ru-RU" sz="900" b="1" i="1" dirty="0">
                  <a:solidFill>
                    <a:srgbClr val="FF0000"/>
                  </a:solidFill>
                  <a:latin typeface="Sylfaen (Headings)"/>
                </a:endParaRPr>
              </a:p>
              <a:p>
                <a:pPr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 rot="10800000" flipV="1">
                <a:off x="3225965" y="3179923"/>
                <a:ext cx="281645" cy="614707"/>
                <a:chOff x="5949003" y="5078209"/>
                <a:chExt cx="1247352" cy="1529080"/>
              </a:xfrm>
            </p:grpSpPr>
            <p:cxnSp>
              <p:nvCxnSpPr>
                <p:cNvPr id="25" name="Straight Connector 24"/>
                <p:cNvCxnSpPr>
                  <a:stCxn id="75" idx="6"/>
                </p:cNvCxnSpPr>
                <p:nvPr/>
              </p:nvCxnSpPr>
              <p:spPr>
                <a:xfrm rot="10800000" flipV="1">
                  <a:off x="5949003" y="5078209"/>
                  <a:ext cx="1039967" cy="152907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5998863" y="6607284"/>
                  <a:ext cx="1197492" cy="5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oup 73"/>
              <p:cNvGrpSpPr/>
              <p:nvPr/>
            </p:nvGrpSpPr>
            <p:grpSpPr>
              <a:xfrm>
                <a:off x="3033212" y="2934674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5" name="Teardrop 74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lowchart: Connector 75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D12AD5-F4C9-460A-9FDD-042162E9DE5C}"/>
              </a:ext>
            </a:extLst>
          </p:cNvPr>
          <p:cNvGrpSpPr/>
          <p:nvPr/>
        </p:nvGrpSpPr>
        <p:grpSpPr>
          <a:xfrm>
            <a:off x="8040213" y="3043515"/>
            <a:ext cx="1961180" cy="2682149"/>
            <a:chOff x="7780767" y="3633134"/>
            <a:chExt cx="1961180" cy="268214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6BDC238-FCB9-41A7-928D-A1BD55525122}"/>
                </a:ext>
              </a:extLst>
            </p:cNvPr>
            <p:cNvGrpSpPr/>
            <p:nvPr/>
          </p:nvGrpSpPr>
          <p:grpSpPr>
            <a:xfrm>
              <a:off x="7780767" y="3633134"/>
              <a:ext cx="1742512" cy="2682149"/>
              <a:chOff x="7780767" y="3633134"/>
              <a:chExt cx="1742512" cy="2682149"/>
            </a:xfrm>
          </p:grpSpPr>
          <p:sp>
            <p:nvSpPr>
              <p:cNvPr id="51" name="Round Same Side Corner Rectangle 54">
                <a:extLst>
                  <a:ext uri="{FF2B5EF4-FFF2-40B4-BE49-F238E27FC236}">
                    <a16:creationId xmlns:a16="http://schemas.microsoft.com/office/drawing/2014/main" id="{EC6467C8-0193-428F-856E-56555FD1833C}"/>
                  </a:ext>
                </a:extLst>
              </p:cNvPr>
              <p:cNvSpPr/>
              <p:nvPr/>
            </p:nvSpPr>
            <p:spPr>
              <a:xfrm>
                <a:off x="7780768" y="3633134"/>
                <a:ext cx="1738123" cy="1446062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55">
                <a:extLst>
                  <a:ext uri="{FF2B5EF4-FFF2-40B4-BE49-F238E27FC236}">
                    <a16:creationId xmlns:a16="http://schemas.microsoft.com/office/drawing/2014/main" id="{9A89364F-2A91-437D-AD63-9215323BB071}"/>
                  </a:ext>
                </a:extLst>
              </p:cNvPr>
              <p:cNvSpPr/>
              <p:nvPr/>
            </p:nvSpPr>
            <p:spPr>
              <a:xfrm rot="10800000">
                <a:off x="7780767" y="4552305"/>
                <a:ext cx="1738123" cy="1762978"/>
              </a:xfrm>
              <a:custGeom>
                <a:avLst/>
                <a:gdLst>
                  <a:gd name="connsiteX0" fmla="*/ 1738123 w 1738123"/>
                  <a:gd name="connsiteY0" fmla="*/ 2803159 h 2803159"/>
                  <a:gd name="connsiteX1" fmla="*/ 1416203 w 1738123"/>
                  <a:gd name="connsiteY1" fmla="*/ 2803159 h 2803159"/>
                  <a:gd name="connsiteX2" fmla="*/ 869062 w 1738123"/>
                  <a:gd name="connsiteY2" fmla="*/ 2256738 h 2803159"/>
                  <a:gd name="connsiteX3" fmla="*/ 321921 w 1738123"/>
                  <a:gd name="connsiteY3" fmla="*/ 2803159 h 2803159"/>
                  <a:gd name="connsiteX4" fmla="*/ 0 w 1738123"/>
                  <a:gd name="connsiteY4" fmla="*/ 2803159 h 2803159"/>
                  <a:gd name="connsiteX5" fmla="*/ 0 w 1738123"/>
                  <a:gd name="connsiteY5" fmla="*/ 289693 h 2803159"/>
                  <a:gd name="connsiteX6" fmla="*/ 289693 w 1738123"/>
                  <a:gd name="connsiteY6" fmla="*/ 0 h 2803159"/>
                  <a:gd name="connsiteX7" fmla="*/ 1448430 w 1738123"/>
                  <a:gd name="connsiteY7" fmla="*/ 0 h 2803159"/>
                  <a:gd name="connsiteX8" fmla="*/ 1738123 w 1738123"/>
                  <a:gd name="connsiteY8" fmla="*/ 289693 h 2803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8123" h="2803159">
                    <a:moveTo>
                      <a:pt x="1738123" y="2803159"/>
                    </a:moveTo>
                    <a:lnTo>
                      <a:pt x="1416203" y="2803159"/>
                    </a:lnTo>
                    <a:cubicBezTo>
                      <a:pt x="1416203" y="2501379"/>
                      <a:pt x="1171240" y="2256738"/>
                      <a:pt x="869062" y="2256738"/>
                    </a:cubicBezTo>
                    <a:cubicBezTo>
                      <a:pt x="566884" y="2256738"/>
                      <a:pt x="321921" y="2501379"/>
                      <a:pt x="321921" y="2803159"/>
                    </a:cubicBezTo>
                    <a:lnTo>
                      <a:pt x="0" y="2803159"/>
                    </a:lnTo>
                    <a:lnTo>
                      <a:pt x="0" y="289693"/>
                    </a:lnTo>
                    <a:cubicBezTo>
                      <a:pt x="0" y="129700"/>
                      <a:pt x="129700" y="0"/>
                      <a:pt x="289693" y="0"/>
                    </a:cubicBezTo>
                    <a:lnTo>
                      <a:pt x="1448430" y="0"/>
                    </a:lnTo>
                    <a:cubicBezTo>
                      <a:pt x="1608423" y="0"/>
                      <a:pt x="1738123" y="129700"/>
                      <a:pt x="1738123" y="28969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785155" y="3795362"/>
                <a:ext cx="1738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a-GE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Sylfaen (Headings)"/>
                  </a:rPr>
                  <a:t>პორტები</a:t>
                </a:r>
                <a:endPara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endParaRPr>
              </a:p>
            </p:txBody>
          </p:sp>
          <p:pic>
            <p:nvPicPr>
              <p:cNvPr id="63" name="Picture 6" descr="Related imag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5205" y="4205370"/>
                <a:ext cx="689245" cy="419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4" name="Rectangle 63"/>
            <p:cNvSpPr/>
            <p:nvPr/>
          </p:nvSpPr>
          <p:spPr>
            <a:xfrm>
              <a:off x="7893170" y="5075971"/>
              <a:ext cx="1848777" cy="8987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ფოთის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ყულევის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1A3FCB-BDBB-4335-A2D9-699F5D5B01FD}"/>
              </a:ext>
            </a:extLst>
          </p:cNvPr>
          <p:cNvGrpSpPr/>
          <p:nvPr/>
        </p:nvGrpSpPr>
        <p:grpSpPr>
          <a:xfrm>
            <a:off x="9991709" y="3043514"/>
            <a:ext cx="1971609" cy="2682149"/>
            <a:chOff x="9921662" y="3631639"/>
            <a:chExt cx="1971609" cy="2682149"/>
          </a:xfrm>
        </p:grpSpPr>
        <p:sp>
          <p:nvSpPr>
            <p:cNvPr id="78" name="Round Same Side Corner Rectangle 54">
              <a:extLst>
                <a:ext uri="{FF2B5EF4-FFF2-40B4-BE49-F238E27FC236}">
                  <a16:creationId xmlns:a16="http://schemas.microsoft.com/office/drawing/2014/main" id="{FF7A5A6A-B53E-48FF-9E53-5E11577BE236}"/>
                </a:ext>
              </a:extLst>
            </p:cNvPr>
            <p:cNvSpPr/>
            <p:nvPr/>
          </p:nvSpPr>
          <p:spPr>
            <a:xfrm>
              <a:off x="9921663" y="3631639"/>
              <a:ext cx="1738123" cy="1446062"/>
            </a:xfrm>
            <a:prstGeom prst="round2Same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55">
              <a:extLst>
                <a:ext uri="{FF2B5EF4-FFF2-40B4-BE49-F238E27FC236}">
                  <a16:creationId xmlns:a16="http://schemas.microsoft.com/office/drawing/2014/main" id="{E5BEB8BC-0A2E-444B-8676-5BE934EA56B7}"/>
                </a:ext>
              </a:extLst>
            </p:cNvPr>
            <p:cNvSpPr/>
            <p:nvPr/>
          </p:nvSpPr>
          <p:spPr>
            <a:xfrm rot="10800000">
              <a:off x="9921662" y="4550810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77682" y="3774689"/>
              <a:ext cx="1587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რკინიგზა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68" name="Picture 8" descr="Image result for railway icon 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2427" y="4153120"/>
              <a:ext cx="838153" cy="51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68"/>
            <p:cNvSpPr/>
            <p:nvPr/>
          </p:nvSpPr>
          <p:spPr>
            <a:xfrm>
              <a:off x="9956464" y="5006925"/>
              <a:ext cx="1936807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სადახლოს</a:t>
              </a:r>
              <a:r>
                <a:rPr lang="en-US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გარდაბნის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კარწახის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41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254" y="-5868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865491" y="642661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0963D0-DE0E-4199-94F8-1744A7403333}"/>
              </a:ext>
            </a:extLst>
          </p:cNvPr>
          <p:cNvSpPr/>
          <p:nvPr/>
        </p:nvSpPr>
        <p:spPr>
          <a:xfrm>
            <a:off x="1596168" y="542903"/>
            <a:ext cx="6158647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საქართველოს სახელმწიფო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საზღვრის კვეთის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სტატისტიკა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-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გამტარი პუნქტების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მიხედვით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9138C055-68EE-4D77-9CA7-5016B8FD9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104999"/>
              </p:ext>
            </p:extLst>
          </p:nvPr>
        </p:nvGraphicFramePr>
        <p:xfrm>
          <a:off x="167150" y="1361295"/>
          <a:ext cx="11589330" cy="4685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2D007C1-064E-43DD-8760-1430DA779F4D}"/>
              </a:ext>
            </a:extLst>
          </p:cNvPr>
          <p:cNvSpPr/>
          <p:nvPr/>
        </p:nvSpPr>
        <p:spPr>
          <a:xfrm>
            <a:off x="7990851" y="655389"/>
            <a:ext cx="225574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2979" y="2608010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29%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30086" y="3024183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71%</a:t>
            </a:r>
            <a:endParaRPr lang="en-US" sz="9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04900" y="1484811"/>
            <a:ext cx="6075182" cy="2372814"/>
            <a:chOff x="5404900" y="1484811"/>
            <a:chExt cx="6075182" cy="2372814"/>
          </a:xfrm>
        </p:grpSpPr>
        <p:grpSp>
          <p:nvGrpSpPr>
            <p:cNvPr id="8" name="Group 7"/>
            <p:cNvGrpSpPr/>
            <p:nvPr/>
          </p:nvGrpSpPr>
          <p:grpSpPr>
            <a:xfrm>
              <a:off x="5404900" y="1484811"/>
              <a:ext cx="6075182" cy="2372814"/>
              <a:chOff x="5404900" y="1484811"/>
              <a:chExt cx="6075182" cy="2372814"/>
            </a:xfrm>
          </p:grpSpPr>
          <p:sp>
            <p:nvSpPr>
              <p:cNvPr id="14" name="Round Same Side Corner Rectangle 144">
                <a:extLst>
                  <a:ext uri="{FF2B5EF4-FFF2-40B4-BE49-F238E27FC236}">
                    <a16:creationId xmlns:a16="http://schemas.microsoft.com/office/drawing/2014/main" id="{A725207E-0919-4AD4-AF43-84250B5CF163}"/>
                  </a:ext>
                </a:extLst>
              </p:cNvPr>
              <p:cNvSpPr/>
              <p:nvPr/>
            </p:nvSpPr>
            <p:spPr>
              <a:xfrm>
                <a:off x="5404900" y="1484811"/>
                <a:ext cx="6075182" cy="2372814"/>
              </a:xfrm>
              <a:prstGeom prst="round2SameRect">
                <a:avLst>
                  <a:gd name="adj1" fmla="val 16667"/>
                  <a:gd name="adj2" fmla="val 15126"/>
                </a:avLst>
              </a:prstGeom>
              <a:solidFill>
                <a:srgbClr val="9DC3E6"/>
              </a:solidFill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endParaRPr lang="en-US" sz="1400" dirty="0">
                  <a:solidFill>
                    <a:schemeClr val="tx1"/>
                  </a:solidFill>
                  <a:latin typeface="Sylfaen (Headings)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568663" y="1578565"/>
                <a:ext cx="39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სულ – სახელმწიფო საზღვრის კვეთა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განხორციელდა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 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4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659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602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–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ჯერ</a:t>
                </a:r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(შემოსვლა + გასვლა)</a:t>
                </a:r>
                <a:endParaRPr lang="en-US" sz="1200" dirty="0">
                  <a:latin typeface="Sylfaen (Headings)"/>
                </a:endParaRPr>
              </a:p>
            </p:txBody>
          </p:sp>
          <mc:AlternateContent xmlns:mc="http://schemas.openxmlformats.org/markup-compatibility/2006">
            <mc:Choice xmlns:cx1="http://schemas.microsoft.com/office/drawing/2015/9/8/chartex" xmlns="" Requires="cx1">
              <p:graphicFrame>
                <p:nvGraphicFramePr>
                  <p:cNvPr id="10" name="Content Placeholder 1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876179877"/>
                      </p:ext>
                    </p:extLst>
                  </p:nvPr>
                </p:nvGraphicFramePr>
                <p:xfrm>
                  <a:off x="8079001" y="2141808"/>
                  <a:ext cx="3133726" cy="1520511"/>
                </p:xfrm>
                <a:graphic>
                  <a:graphicData uri="http://schemas.microsoft.com/office/drawing/2014/chartex">
                    <cx:chart xmlns:cx="http://schemas.microsoft.com/office/drawing/2014/chartex" xmlns:r="http://schemas.openxmlformats.org/officeDocument/2006/relationships" r:id="rId5"/>
                  </a:graphicData>
                </a:graphic>
              </p:graphicFrame>
            </mc:Choice>
            <mc:Fallback>
              <p:pic>
                <p:nvPicPr>
                  <p:cNvPr id="10" name="Content Placeholder 10"/>
                  <p:cNvPicPr>
                    <a:picLocks noGrp="1" noRot="1" noChangeAspect="1" noMove="1" noResize="1" noEditPoints="1" noAdjustHandles="1" noChangeArrowheads="1" noChangeShapeType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8079001" y="2141808"/>
                    <a:ext cx="3133726" cy="1520511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7" name="TextBox 6"/>
              <p:cNvSpPr txBox="1"/>
              <p:nvPr/>
            </p:nvSpPr>
            <p:spPr>
              <a:xfrm>
                <a:off x="6054313" y="2654087"/>
                <a:ext cx="24321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განხორციელებული საზღვრის კვეთების ხვედრითი წილი (</a:t>
                </a:r>
                <a:r>
                  <a:rPr lang="ka-GE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%</a:t>
                </a:r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)</a:t>
                </a: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603174" y="2425709"/>
              <a:ext cx="4958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31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358779" y="3062990"/>
              <a:ext cx="4803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69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05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11" grpId="0">
        <p:bldAsOne/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92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5134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40D32A-6DDA-4AC3-8CF7-8A9BF5E4EAE4}"/>
              </a:ext>
            </a:extLst>
          </p:cNvPr>
          <p:cNvSpPr/>
          <p:nvPr/>
        </p:nvSpPr>
        <p:spPr>
          <a:xfrm>
            <a:off x="1651819" y="665740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საქართველოს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საზღვარზე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გადაადგილებული  </a:t>
            </a:r>
            <a:br>
              <a:rPr lang="ka-GE" sz="1200" b="1" dirty="0">
                <a:solidFill>
                  <a:schemeClr val="bg1"/>
                </a:solidFill>
                <a:latin typeface="Sylfaen (Headings)"/>
              </a:rPr>
            </a:b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უცხო ქვეყნის მოქალაქეები</a:t>
            </a:r>
            <a:r>
              <a:rPr lang="ka-GE" sz="1400" b="1" dirty="0">
                <a:solidFill>
                  <a:srgbClr val="C00000"/>
                </a:solidFill>
                <a:latin typeface="Sylfaen (Body)"/>
              </a:rPr>
              <a:t/>
            </a:r>
            <a:br>
              <a:rPr lang="ka-GE" sz="1400" b="1" dirty="0">
                <a:solidFill>
                  <a:srgbClr val="C00000"/>
                </a:solidFill>
                <a:latin typeface="Sylfaen (Body)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09D49D-0441-4FCC-82E0-85B28A87C071}"/>
              </a:ext>
            </a:extLst>
          </p:cNvPr>
          <p:cNvSpPr txBox="1"/>
          <p:nvPr/>
        </p:nvSpPr>
        <p:spPr>
          <a:xfrm>
            <a:off x="8053752" y="764931"/>
            <a:ext cx="2910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2015-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წლები,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530242"/>
              </p:ext>
            </p:extLst>
          </p:nvPr>
        </p:nvGraphicFramePr>
        <p:xfrm>
          <a:off x="-151435" y="518413"/>
          <a:ext cx="10652023" cy="270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874495"/>
              </p:ext>
            </p:extLst>
          </p:nvPr>
        </p:nvGraphicFramePr>
        <p:xfrm>
          <a:off x="-208871" y="2565853"/>
          <a:ext cx="10886486" cy="227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Pentagon 35"/>
          <p:cNvSpPr/>
          <p:nvPr/>
        </p:nvSpPr>
        <p:spPr>
          <a:xfrm flipH="1">
            <a:off x="10245634" y="1922192"/>
            <a:ext cx="2144845" cy="388511"/>
          </a:xfrm>
          <a:prstGeom prst="homePlate">
            <a:avLst/>
          </a:prstGeom>
          <a:solidFill>
            <a:srgbClr val="FF4747"/>
          </a:solidFill>
          <a:ln>
            <a:solidFill>
              <a:srgbClr val="FF4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შემოსვლა</a:t>
            </a:r>
            <a:endParaRPr lang="en-US" b="1" dirty="0"/>
          </a:p>
        </p:txBody>
      </p:sp>
      <p:sp>
        <p:nvSpPr>
          <p:cNvPr id="37" name="Pentagon 36"/>
          <p:cNvSpPr/>
          <p:nvPr/>
        </p:nvSpPr>
        <p:spPr>
          <a:xfrm flipH="1">
            <a:off x="10245635" y="3583609"/>
            <a:ext cx="2144845" cy="388511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გასვლა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4563789"/>
            <a:ext cx="8018584" cy="532391"/>
            <a:chOff x="0" y="3180026"/>
            <a:chExt cx="8018584" cy="532391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0" y="3215388"/>
              <a:ext cx="801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უცხო ქვეყნის მოქალაქეების მიერ განხორციელებული ვიზიტები სტატუსების </a:t>
              </a:r>
            </a:p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(24 საათი და მეტი, სხვა, ტრანზიტი)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71212" y="4633068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007676719"/>
              </p:ext>
            </p:extLst>
          </p:nvPr>
        </p:nvGraphicFramePr>
        <p:xfrm>
          <a:off x="770746" y="5197279"/>
          <a:ext cx="5471791" cy="124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553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Graphic spid="34" grpId="0">
        <p:bldAsOne/>
      </p:bldGraphic>
      <p:bldGraphic spid="28" grpId="0">
        <p:bldAsOne/>
      </p:bldGraphic>
      <p:bldP spid="36" grpId="0" animBg="1"/>
      <p:bldP spid="37" grpId="0" animBg="1"/>
      <p:bldP spid="15" grpId="0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382581"/>
            <a:ext cx="577915" cy="4506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FB5EB-A53D-43F0-8E76-B72DA7527493}"/>
              </a:ext>
            </a:extLst>
          </p:cNvPr>
          <p:cNvSpPr txBox="1">
            <a:spLocks/>
          </p:cNvSpPr>
          <p:nvPr/>
        </p:nvSpPr>
        <p:spPr>
          <a:xfrm>
            <a:off x="1649091" y="438150"/>
            <a:ext cx="5989960" cy="1079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ქვეყნების პირველი ექვსეული და ევროკავშირი </a:t>
            </a: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კვეთების რაოდენობის მიხედვით</a:t>
            </a:r>
          </a:p>
          <a:p>
            <a:pPr algn="l">
              <a:lnSpc>
                <a:spcPct val="150000"/>
              </a:lnSpc>
            </a:pPr>
            <a:endParaRPr lang="ka-GE" sz="1400" b="1" dirty="0">
              <a:solidFill>
                <a:schemeClr val="bg1"/>
              </a:solidFill>
              <a:latin typeface="Sylfaen (Body)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5923026-E464-444A-88E8-72301D546B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934925"/>
              </p:ext>
            </p:extLst>
          </p:nvPr>
        </p:nvGraphicFramePr>
        <p:xfrm>
          <a:off x="1084278" y="1396181"/>
          <a:ext cx="9458632" cy="171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D3A9F798-EC9D-42D9-89DC-614F78F17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480952"/>
              </p:ext>
            </p:extLst>
          </p:nvPr>
        </p:nvGraphicFramePr>
        <p:xfrm>
          <a:off x="-589935" y="3789484"/>
          <a:ext cx="12855204" cy="222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80646" y="704850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E28696-EEAC-426F-B46D-2FA45B7BA35E}"/>
              </a:ext>
            </a:extLst>
          </p:cNvPr>
          <p:cNvSpPr/>
          <p:nvPr/>
        </p:nvSpPr>
        <p:spPr>
          <a:xfrm>
            <a:off x="8080646" y="3220642"/>
            <a:ext cx="29009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3180026"/>
            <a:ext cx="8001001" cy="532391"/>
            <a:chOff x="0" y="3180026"/>
            <a:chExt cx="8001001" cy="532391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9908" y="3274265"/>
              <a:ext cx="6981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>
                <a:lnSpc>
                  <a:spcPct val="10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ქვეყნების</a:t>
              </a:r>
              <a:r>
                <a:rPr lang="en-US" sz="1200" b="1" dirty="0">
                  <a:solidFill>
                    <a:schemeClr val="bg1"/>
                  </a:solidFill>
                  <a:latin typeface="Sylfaen (Headings)"/>
                </a:rPr>
                <a:t> </a:t>
              </a: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ოცეული (პირველი ექვსეულის შემდეგ) კვეთების რაოდენობის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6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>
        <p:bldAsOne/>
      </p:bldGraphic>
      <p:bldGraphic spid="10" grpId="0">
        <p:bldAsOne/>
      </p:bldGraphic>
      <p:bldP spid="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4632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3E9086-DAB9-4653-9C15-33A7182B3C46}"/>
              </a:ext>
            </a:extLst>
          </p:cNvPr>
          <p:cNvSpPr/>
          <p:nvPr/>
        </p:nvSpPr>
        <p:spPr>
          <a:xfrm>
            <a:off x="928645" y="561949"/>
            <a:ext cx="7073789" cy="620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საქართველოს  სახელმწიფო საზღვარზე გადაადგილებულ უცხო ქვეყნის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საზღვრის კვეთის სტატისტიკური მონაცემები სქესის და ასაკის მიხედვით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38E4CC-6E03-469B-8F68-94A400434F38}"/>
              </a:ext>
            </a:extLst>
          </p:cNvPr>
          <p:cNvSpPr/>
          <p:nvPr/>
        </p:nvSpPr>
        <p:spPr>
          <a:xfrm>
            <a:off x="8090354" y="696105"/>
            <a:ext cx="230543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21C22F5-11CD-408A-98B0-8E056C2DE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3721320"/>
              </p:ext>
            </p:extLst>
          </p:nvPr>
        </p:nvGraphicFramePr>
        <p:xfrm>
          <a:off x="2164947" y="14839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71063F8-283E-4192-A258-68088C469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5833684"/>
              </p:ext>
            </p:extLst>
          </p:nvPr>
        </p:nvGraphicFramePr>
        <p:xfrm>
          <a:off x="2024270" y="3842918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74B0EB64-0167-4DB5-A49A-0688A7D6AE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32" y="4374601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E1DA2A-71C2-4342-ABF4-AAE76DBF4243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08832" y="1990627"/>
            <a:ext cx="1456115" cy="1846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16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Graphic spid="8" grpId="0">
        <p:bldAsOne/>
      </p:bldGraphic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92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C3B66A-A772-4CCC-BCF6-85C16493D1CA}"/>
              </a:ext>
            </a:extLst>
          </p:cNvPr>
          <p:cNvSpPr/>
          <p:nvPr/>
        </p:nvSpPr>
        <p:spPr>
          <a:xfrm>
            <a:off x="1654622" y="562990"/>
            <a:ext cx="62672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საქართველოს სახელმწიფო საზღვარზე გადაადგილებულ საქართველოს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საზღვრის კვეთის სტატისტიკური მონაცებები სქესის და ასაკის მიხედვით</a:t>
            </a:r>
          </a:p>
          <a:p>
            <a:pPr algn="ctr"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9ECCBC-97C8-4E91-B4AA-9359669CE733}"/>
              </a:ext>
            </a:extLst>
          </p:cNvPr>
          <p:cNvSpPr/>
          <p:nvPr/>
        </p:nvSpPr>
        <p:spPr>
          <a:xfrm>
            <a:off x="8044962" y="693466"/>
            <a:ext cx="27607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47784F2-43FE-4817-9825-F793356D8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1638452"/>
              </p:ext>
            </p:extLst>
          </p:nvPr>
        </p:nvGraphicFramePr>
        <p:xfrm>
          <a:off x="2186481" y="1486320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6F08D16-0E7B-4095-BC9D-280D14038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6971496"/>
              </p:ext>
            </p:extLst>
          </p:nvPr>
        </p:nvGraphicFramePr>
        <p:xfrm>
          <a:off x="2186480" y="38658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BB413A2B-F497-4842-985D-F32E33E4B3B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91" y="4383047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3AE8F-4C21-48C0-8434-1907D8519A5A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35291" y="1986440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5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92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8199653-118F-4271-9921-448C5EDDEB2E}"/>
              </a:ext>
            </a:extLst>
          </p:cNvPr>
          <p:cNvSpPr txBox="1">
            <a:spLocks/>
          </p:cNvSpPr>
          <p:nvPr/>
        </p:nvSpPr>
        <p:spPr>
          <a:xfrm>
            <a:off x="1674491" y="529872"/>
            <a:ext cx="6345527" cy="949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200" b="1" dirty="0">
              <a:latin typeface="Sylfaen (Headings)"/>
            </a:endParaRP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>
              <a:latin typeface="Sylfaen (Headings)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6BB6B4-D3BB-462F-BE73-74FB844211EA}"/>
              </a:ext>
            </a:extLst>
          </p:cNvPr>
          <p:cNvSpPr/>
          <p:nvPr/>
        </p:nvSpPr>
        <p:spPr>
          <a:xfrm>
            <a:off x="8081562" y="685211"/>
            <a:ext cx="230543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Body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Body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კვარტალი</a:t>
            </a:r>
            <a:endParaRPr lang="en-US" sz="1400" b="1" dirty="0" smtClean="0">
              <a:solidFill>
                <a:srgbClr val="002060"/>
              </a:solidFill>
              <a:latin typeface="Sylfaen (Body)"/>
            </a:endParaRPr>
          </a:p>
        </p:txBody>
      </p:sp>
      <p:graphicFrame>
        <p:nvGraphicFramePr>
          <p:cNvPr id="10" name="Content Placeholder 10">
            <a:extLst>
              <a:ext uri="{FF2B5EF4-FFF2-40B4-BE49-F238E27FC236}">
                <a16:creationId xmlns:a16="http://schemas.microsoft.com/office/drawing/2014/main" id="{FB826380-2691-4D9C-AB93-B141EEDD7B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242664"/>
              </p:ext>
            </p:extLst>
          </p:nvPr>
        </p:nvGraphicFramePr>
        <p:xfrm>
          <a:off x="1132234" y="1633460"/>
          <a:ext cx="9060650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D010985-6B61-4B0D-8044-EBDC6C88F0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182307"/>
              </p:ext>
            </p:extLst>
          </p:nvPr>
        </p:nvGraphicFramePr>
        <p:xfrm>
          <a:off x="904372" y="2799495"/>
          <a:ext cx="9383156" cy="1759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BF30C4DC-C3C3-47AA-85B1-96AC696221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475112"/>
              </p:ext>
            </p:extLst>
          </p:nvPr>
        </p:nvGraphicFramePr>
        <p:xfrm>
          <a:off x="1132234" y="4479946"/>
          <a:ext cx="9060650" cy="124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Pentagon 5"/>
          <p:cNvSpPr/>
          <p:nvPr/>
        </p:nvSpPr>
        <p:spPr>
          <a:xfrm flipH="1">
            <a:off x="10230479" y="2461382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მსუბუქი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3775" y="390464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სატვირთო</a:t>
            </a:r>
            <a:endParaRPr lang="en-US" b="1" dirty="0"/>
          </a:p>
        </p:txBody>
      </p:sp>
      <p:sp>
        <p:nvSpPr>
          <p:cNvPr id="15" name="Pentagon 14"/>
          <p:cNvSpPr/>
          <p:nvPr/>
        </p:nvSpPr>
        <p:spPr>
          <a:xfrm flipH="1">
            <a:off x="10232234" y="5199973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ავტობუსი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749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  <p:bldGraphic spid="13" grpId="0">
        <p:bldAsOne/>
      </p:bldGraphic>
      <p:bldP spid="6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FC4E28-28D4-4107-9782-A9DD953C4EF3}"/>
              </a:ext>
            </a:extLst>
          </p:cNvPr>
          <p:cNvSpPr txBox="1">
            <a:spLocks/>
          </p:cNvSpPr>
          <p:nvPr/>
        </p:nvSpPr>
        <p:spPr>
          <a:xfrm>
            <a:off x="1700867" y="461390"/>
            <a:ext cx="6264965" cy="10089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600" b="1" dirty="0"/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7DF2E0-4E4C-4E0F-A329-0820A8A4DC9D}"/>
              </a:ext>
            </a:extLst>
          </p:cNvPr>
          <p:cNvSpPr/>
          <p:nvPr/>
        </p:nvSpPr>
        <p:spPr>
          <a:xfrm>
            <a:off x="8081562" y="685211"/>
            <a:ext cx="230543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IV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AD33B85-B831-4F54-BBD1-06E8305C4F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975003"/>
              </p:ext>
            </p:extLst>
          </p:nvPr>
        </p:nvGraphicFramePr>
        <p:xfrm>
          <a:off x="850492" y="2820548"/>
          <a:ext cx="9114503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0">
            <a:extLst>
              <a:ext uri="{FF2B5EF4-FFF2-40B4-BE49-F238E27FC236}">
                <a16:creationId xmlns:a16="http://schemas.microsoft.com/office/drawing/2014/main" id="{352402E0-BB27-4B46-8B4F-4F43932796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409395"/>
              </p:ext>
            </p:extLst>
          </p:nvPr>
        </p:nvGraphicFramePr>
        <p:xfrm>
          <a:off x="841700" y="4251946"/>
          <a:ext cx="9383156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ontent Placeholder 3">
            <a:extLst>
              <a:ext uri="{FF2B5EF4-FFF2-40B4-BE49-F238E27FC236}">
                <a16:creationId xmlns:a16="http://schemas.microsoft.com/office/drawing/2014/main" id="{58FB607A-8AC2-4796-A7B0-8D028FCFA8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72861"/>
              </p:ext>
            </p:extLst>
          </p:nvPr>
        </p:nvGraphicFramePr>
        <p:xfrm>
          <a:off x="652731" y="1671337"/>
          <a:ext cx="8684722" cy="1317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Pentagon 11"/>
          <p:cNvSpPr/>
          <p:nvPr/>
        </p:nvSpPr>
        <p:spPr>
          <a:xfrm flipH="1">
            <a:off x="10236368" y="2416949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მოტოციკლი</a:t>
            </a:r>
            <a:endParaRPr lang="en-US" b="1" dirty="0"/>
          </a:p>
        </p:txBody>
      </p:sp>
      <p:sp>
        <p:nvSpPr>
          <p:cNvPr id="13" name="Pentagon 12"/>
          <p:cNvSpPr/>
          <p:nvPr/>
        </p:nvSpPr>
        <p:spPr>
          <a:xfrm flipH="1">
            <a:off x="10231322" y="372646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err="1" smtClean="0"/>
              <a:t>სპეც</a:t>
            </a:r>
            <a:r>
              <a:rPr lang="ka-GE" b="1" dirty="0" smtClean="0"/>
              <a:t>. ტექნიკა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2904" y="5164805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მისაბმელი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385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Graphic spid="11" grpId="0">
        <p:bldAsOne/>
      </p:bldGraphic>
      <p:bldGraphic spid="15" grpId="0">
        <p:bldAsOne/>
      </p:bldGraphic>
      <p:bldGraphic spid="17" grpId="0">
        <p:bldAsOne/>
      </p:bldGraphic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</TotalTime>
  <Words>354</Words>
  <Application>Microsoft Office PowerPoint</Application>
  <PresentationFormat>Widescreen</PresentationFormat>
  <Paragraphs>109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BPG Mrgvlovani 2010</vt:lpstr>
      <vt:lpstr>BPG Mrgvlovani Caps 2010</vt:lpstr>
      <vt:lpstr>Calibri</vt:lpstr>
      <vt:lpstr>Calibri Light</vt:lpstr>
      <vt:lpstr>Sylfaen</vt:lpstr>
      <vt:lpstr>Sylfaen (Body)</vt:lpstr>
      <vt:lpstr>Sylfaen (Headings)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MIA</dc:title>
  <dc:creator>giorgi khizanishvili</dc:creator>
  <cp:lastModifiedBy>medea mebonia</cp:lastModifiedBy>
  <cp:revision>322</cp:revision>
  <dcterms:created xsi:type="dcterms:W3CDTF">2022-09-07T13:01:52Z</dcterms:created>
  <dcterms:modified xsi:type="dcterms:W3CDTF">2025-01-23T11:08:53Z</dcterms:modified>
</cp:coreProperties>
</file>