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83" r:id="rId2"/>
    <p:sldId id="277" r:id="rId3"/>
    <p:sldId id="285" r:id="rId4"/>
    <p:sldId id="286" r:id="rId5"/>
    <p:sldId id="287" r:id="rId6"/>
    <p:sldId id="279" r:id="rId7"/>
    <p:sldId id="259" r:id="rId8"/>
    <p:sldId id="281" r:id="rId9"/>
    <p:sldId id="271" r:id="rId10"/>
    <p:sldId id="272" r:id="rId11"/>
    <p:sldId id="261" r:id="rId12"/>
    <p:sldId id="284" r:id="rId13"/>
  </p:sldIdLst>
  <p:sldSz cx="12192000" cy="6858000"/>
  <p:notesSz cx="6954838" cy="9247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9" autoAdjust="0"/>
    <p:restoredTop sz="91628" autoAdjust="0"/>
  </p:normalViewPr>
  <p:slideViewPr>
    <p:cSldViewPr snapToGrid="0">
      <p:cViewPr varScale="1">
        <p:scale>
          <a:sx n="106" d="100"/>
          <a:sy n="106" d="100"/>
        </p:scale>
        <p:origin x="10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133660179270045E-2"/>
          <c:y val="0.15515185593690753"/>
          <c:w val="0.91075922242886209"/>
          <c:h val="0.59707129855557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5136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 212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362</c:v>
                </c:pt>
                <c:pt idx="1">
                  <c:v>14636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191</c:v>
                </c:pt>
                <c:pt idx="1">
                  <c:v>2045</c:v>
                </c:pt>
                <c:pt idx="2">
                  <c:v>9219</c:v>
                </c:pt>
                <c:pt idx="3">
                  <c:v>3543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13453</c:v>
                </c:pt>
                <c:pt idx="1">
                  <c:v>1542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59983180537054E-2"/>
          <c:y val="3.5029722584378351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6358254671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ძებნილი პირები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2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DBF7-4415-9370-194E801CB2BC}"/>
              </c:ext>
            </c:extLst>
          </c:dPt>
          <c:dPt>
            <c:idx val="2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E4E-4DE3-8919-EEF9CC89CB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Sheet1!$A$3:$A$28</c:f>
              <c:strCache>
                <c:ptCount val="2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121</c:v>
                </c:pt>
                <c:pt idx="5">
                  <c:v>116-173</c:v>
                </c:pt>
                <c:pt idx="6">
                  <c:v>116-166-173</c:v>
                </c:pt>
                <c:pt idx="7">
                  <c:v>173-174¹</c:v>
                </c:pt>
                <c:pt idx="8">
                  <c:v>173-45</c:v>
                </c:pt>
                <c:pt idx="9">
                  <c:v>116-123</c:v>
                </c:pt>
                <c:pt idx="10">
                  <c:v>166-167</c:v>
                </c:pt>
                <c:pt idx="11">
                  <c:v>166¹-173</c:v>
                </c:pt>
                <c:pt idx="12">
                  <c:v>166-166¹</c:v>
                </c:pt>
                <c:pt idx="13">
                  <c:v>166-181¹</c:v>
                </c:pt>
                <c:pt idx="14">
                  <c:v>166-173-45</c:v>
                </c:pt>
                <c:pt idx="15">
                  <c:v>166-173-45¹</c:v>
                </c:pt>
                <c:pt idx="16">
                  <c:v>166-166¹-173</c:v>
                </c:pt>
                <c:pt idx="17">
                  <c:v>166-173-181¹</c:v>
                </c:pt>
                <c:pt idx="18">
                  <c:v>45</c:v>
                </c:pt>
                <c:pt idx="19">
                  <c:v>123</c:v>
                </c:pt>
                <c:pt idx="20">
                  <c:v>173-45¹</c:v>
                </c:pt>
                <c:pt idx="21">
                  <c:v>173-181</c:v>
                </c:pt>
                <c:pt idx="22">
                  <c:v>173-174¹⁵</c:v>
                </c:pt>
                <c:pt idx="23">
                  <c:v>173¹-181-167</c:v>
                </c:pt>
                <c:pt idx="24">
                  <c:v>სულ</c:v>
                </c:pt>
              </c:strCache>
            </c:strRef>
          </c:cat>
          <c:val>
            <c:numRef>
              <c:f>Sheet1!$B$3:$B$28</c:f>
              <c:numCache>
                <c:formatCode>General</c:formatCode>
                <c:ptCount val="26"/>
                <c:pt idx="0">
                  <c:v>2030</c:v>
                </c:pt>
                <c:pt idx="1">
                  <c:v>1437</c:v>
                </c:pt>
                <c:pt idx="2">
                  <c:v>1343</c:v>
                </c:pt>
                <c:pt idx="3">
                  <c:v>245</c:v>
                </c:pt>
                <c:pt idx="4">
                  <c:v>22</c:v>
                </c:pt>
                <c:pt idx="5">
                  <c:v>14</c:v>
                </c:pt>
                <c:pt idx="6">
                  <c:v>6</c:v>
                </c:pt>
                <c:pt idx="7">
                  <c:v>8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5</c:v>
                </c:pt>
                <c:pt idx="18">
                  <c:v>3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5136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Column12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Sheet1!$A$3:$A$28</c:f>
              <c:strCache>
                <c:ptCount val="2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121</c:v>
                </c:pt>
                <c:pt idx="5">
                  <c:v>116-173</c:v>
                </c:pt>
                <c:pt idx="6">
                  <c:v>116-166-173</c:v>
                </c:pt>
                <c:pt idx="7">
                  <c:v>173-174¹</c:v>
                </c:pt>
                <c:pt idx="8">
                  <c:v>173-45</c:v>
                </c:pt>
                <c:pt idx="9">
                  <c:v>116-123</c:v>
                </c:pt>
                <c:pt idx="10">
                  <c:v>166-167</c:v>
                </c:pt>
                <c:pt idx="11">
                  <c:v>166¹-173</c:v>
                </c:pt>
                <c:pt idx="12">
                  <c:v>166-166¹</c:v>
                </c:pt>
                <c:pt idx="13">
                  <c:v>166-181¹</c:v>
                </c:pt>
                <c:pt idx="14">
                  <c:v>166-173-45</c:v>
                </c:pt>
                <c:pt idx="15">
                  <c:v>166-173-45¹</c:v>
                </c:pt>
                <c:pt idx="16">
                  <c:v>166-166¹-173</c:v>
                </c:pt>
                <c:pt idx="17">
                  <c:v>166-173-181¹</c:v>
                </c:pt>
                <c:pt idx="18">
                  <c:v>45</c:v>
                </c:pt>
                <c:pt idx="19">
                  <c:v>123</c:v>
                </c:pt>
                <c:pt idx="20">
                  <c:v>173-45¹</c:v>
                </c:pt>
                <c:pt idx="21">
                  <c:v>173-181</c:v>
                </c:pt>
                <c:pt idx="22">
                  <c:v>173-174¹⁵</c:v>
                </c:pt>
                <c:pt idx="23">
                  <c:v>173¹-181-167</c:v>
                </c:pt>
                <c:pt idx="24">
                  <c:v>სულ</c:v>
                </c:pt>
              </c:strCache>
            </c:strRef>
          </c:cat>
          <c:val>
            <c:numRef>
              <c:f>Sheet1!$C$3:$C$28</c:f>
              <c:numCache>
                <c:formatCode>General</c:formatCode>
                <c:ptCount val="26"/>
              </c:numCache>
            </c:numRef>
          </c:val>
          <c:extLst>
            <c:ext xmlns:c16="http://schemas.microsoft.com/office/drawing/2014/chart" uri="{C3380CC4-5D6E-409C-BE32-E72D297353CC}">
              <c16:uniqueId val="{00000002-48F2-44BB-AE42-0A8CF05F4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B2-447B-9CAE-EFFC3B185764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F50-482D-B8CA-4D8BF2EDD93A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0D8-41A8-9E9E-FDF2420CDB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9860</c:v>
                </c:pt>
                <c:pt idx="1">
                  <c:v>8976</c:v>
                </c:pt>
                <c:pt idx="2">
                  <c:v>287</c:v>
                </c:pt>
                <c:pt idx="3">
                  <c:v>243</c:v>
                </c:pt>
                <c:pt idx="4">
                  <c:v>121</c:v>
                </c:pt>
                <c:pt idx="5">
                  <c:v>95</c:v>
                </c:pt>
                <c:pt idx="6">
                  <c:v>53</c:v>
                </c:pt>
                <c:pt idx="7">
                  <c:v>40</c:v>
                </c:pt>
                <c:pt idx="8">
                  <c:v>9</c:v>
                </c:pt>
                <c:pt idx="9">
                  <c:v>9</c:v>
                </c:pt>
                <c:pt idx="10">
                  <c:v>14</c:v>
                </c:pt>
                <c:pt idx="11">
                  <c:v>1</c:v>
                </c:pt>
                <c:pt idx="12">
                  <c:v>12</c:v>
                </c:pt>
                <c:pt idx="13">
                  <c:v>484</c:v>
                </c:pt>
                <c:pt idx="14">
                  <c:v>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0FB3-4A2A-B816-8AEDF359E9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1791</c:v>
                </c:pt>
                <c:pt idx="1">
                  <c:v>47</c:v>
                </c:pt>
                <c:pt idx="2">
                  <c:v>41</c:v>
                </c:pt>
                <c:pt idx="3">
                  <c:v>61</c:v>
                </c:pt>
                <c:pt idx="4">
                  <c:v>25</c:v>
                </c:pt>
                <c:pt idx="5">
                  <c:v>668</c:v>
                </c:pt>
                <c:pt idx="6">
                  <c:v>27</c:v>
                </c:pt>
                <c:pt idx="7">
                  <c:v>137</c:v>
                </c:pt>
                <c:pt idx="8">
                  <c:v>27</c:v>
                </c:pt>
                <c:pt idx="9">
                  <c:v>2</c:v>
                </c:pt>
                <c:pt idx="10">
                  <c:v>639</c:v>
                </c:pt>
                <c:pt idx="11">
                  <c:v>5</c:v>
                </c:pt>
                <c:pt idx="12">
                  <c:v>44</c:v>
                </c:pt>
                <c:pt idx="13">
                  <c:v>8</c:v>
                </c:pt>
                <c:pt idx="14">
                  <c:v>6</c:v>
                </c:pt>
                <c:pt idx="1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5700"/>
            <a:ext cx="5548312" cy="3121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50208"/>
            <a:ext cx="5563870" cy="3641081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35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14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54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9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2" y="2667785"/>
            <a:ext cx="10361420" cy="1982034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დროებითი მოთავსების უზრუნველყოფის  დეპარტამენტი</a:t>
            </a:r>
            <a:endParaRPr lang="en-US" sz="2000" b="1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08841" y="705650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55530" y="4629920"/>
            <a:ext cx="6994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202</a:t>
            </a:r>
            <a:r>
              <a:rPr lang="en-US" b="1" dirty="0"/>
              <a:t>4</a:t>
            </a:r>
            <a:r>
              <a:rPr lang="ka-GE" b="1" dirty="0"/>
              <a:t> </a:t>
            </a:r>
            <a:r>
              <a:rPr lang="ka-GE" b="1" dirty="0" smtClean="0"/>
              <a:t>წელი</a:t>
            </a:r>
          </a:p>
          <a:p>
            <a:pPr algn="ctr"/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915906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წელს სხეულზე არსებული დაზიანებებით და პრეტენზიით მოთავსებულ პირთა რაოდენობა</a:t>
            </a:r>
            <a:endParaRPr lang="en-US" sz="1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733186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838200" y="6391836"/>
            <a:ext cx="1051560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endParaRPr lang="en-US" sz="800" dirty="0" smtClean="0"/>
          </a:p>
          <a:p>
            <a:pPr algn="just"/>
            <a:r>
              <a:rPr lang="en-US" sz="800" dirty="0" smtClean="0"/>
              <a:t>   </a:t>
            </a:r>
            <a:r>
              <a:rPr lang="ka-GE" sz="800" dirty="0" smtClean="0"/>
              <a:t>გადმოცემით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0338" y="10359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31885"/>
            <a:ext cx="10512552" cy="949569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>
                <a:latin typeface="+mn-lt"/>
              </a:rPr>
              <a:t>202</a:t>
            </a:r>
            <a:r>
              <a:rPr lang="en-US" sz="1400" b="1" dirty="0">
                <a:latin typeface="+mn-lt"/>
              </a:rPr>
              <a:t>4</a:t>
            </a:r>
            <a:r>
              <a:rPr lang="ka-GE" sz="1400" b="1" dirty="0" smtClean="0">
                <a:latin typeface="+mn-lt"/>
              </a:rPr>
              <a:t> წელს 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endParaRPr lang="en-US" sz="1400" b="1" dirty="0">
              <a:latin typeface="+mn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771370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5032623" y="2232609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35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en-US" sz="1600" b="1" dirty="0" smtClean="0"/>
              <a:t>4</a:t>
            </a:r>
            <a:r>
              <a:rPr lang="ka-GE" sz="1600" b="1" dirty="0" smtClean="0"/>
              <a:t> წელს</a:t>
            </a:r>
            <a:r>
              <a:rPr lang="en-US" sz="1600" b="1" dirty="0"/>
              <a:t> </a:t>
            </a:r>
            <a:r>
              <a:rPr lang="ka-GE" sz="1600" b="1" dirty="0" smtClean="0"/>
              <a:t>იზოლატორებში სულ მოთავსებულია </a:t>
            </a:r>
            <a:r>
              <a:rPr lang="ka-GE" sz="1600" b="1" dirty="0"/>
              <a:t>- </a:t>
            </a:r>
            <a:r>
              <a:rPr lang="ka-GE" sz="1800" b="1" dirty="0" smtClean="0"/>
              <a:t>14998</a:t>
            </a:r>
            <a:r>
              <a:rPr lang="ka-GE" sz="1600" b="1" dirty="0" smtClean="0"/>
              <a:t> პირი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ka-GE" sz="1600" b="1" dirty="0" err="1" smtClean="0"/>
              <a:t>სსკ</a:t>
            </a:r>
            <a:r>
              <a:rPr lang="ka-GE" sz="1600" b="1" dirty="0" smtClean="0"/>
              <a:t> -</a:t>
            </a:r>
            <a:r>
              <a:rPr lang="ka-GE" sz="1800" b="1" dirty="0" smtClean="0"/>
              <a:t>9787</a:t>
            </a:r>
            <a:r>
              <a:rPr lang="ka-GE" sz="1600" b="1" dirty="0" smtClean="0"/>
              <a:t> ;     ასკ -  </a:t>
            </a:r>
            <a:r>
              <a:rPr lang="ka-GE" sz="1800" b="1" dirty="0" smtClean="0"/>
              <a:t>5136</a:t>
            </a:r>
            <a:r>
              <a:rPr lang="ka-GE" sz="1600" b="1" dirty="0" smtClean="0"/>
              <a:t> ;     მიგრანტი -</a:t>
            </a:r>
            <a:r>
              <a:rPr lang="en-US" sz="1600" b="1" dirty="0" smtClean="0"/>
              <a:t> </a:t>
            </a:r>
            <a:r>
              <a:rPr lang="ka-GE" sz="1800" b="1" dirty="0" smtClean="0"/>
              <a:t>74</a:t>
            </a:r>
            <a:r>
              <a:rPr lang="ka-GE" sz="1600" b="1" dirty="0" smtClean="0"/>
              <a:t>  ;       სსსკ</a:t>
            </a:r>
            <a:r>
              <a:rPr lang="en-US" sz="1600" b="1" dirty="0" smtClean="0"/>
              <a:t> </a:t>
            </a:r>
            <a:r>
              <a:rPr lang="en-US" sz="1800" b="1" dirty="0" smtClean="0"/>
              <a:t>212</a:t>
            </a:r>
            <a:r>
              <a:rPr lang="ka-GE" sz="1600" b="1" dirty="0" smtClean="0"/>
              <a:t>-ე</a:t>
            </a:r>
            <a:r>
              <a:rPr lang="en-US" sz="1600" b="1" dirty="0" smtClean="0"/>
              <a:t> </a:t>
            </a:r>
            <a:r>
              <a:rPr lang="ka-GE" sz="1600" b="1" dirty="0" smtClean="0"/>
              <a:t>მუხლი - </a:t>
            </a:r>
            <a:r>
              <a:rPr lang="ka-GE" sz="1800" b="1" dirty="0" smtClean="0"/>
              <a:t>1</a:t>
            </a:r>
            <a:r>
              <a:rPr lang="ka-GE" sz="1600" b="1" dirty="0" smtClean="0"/>
              <a:t> </a:t>
            </a: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664162"/>
              </p:ext>
            </p:extLst>
          </p:nvPr>
        </p:nvGraphicFramePr>
        <p:xfrm>
          <a:off x="76200" y="1174623"/>
          <a:ext cx="12115800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 smtClean="0"/>
              <a:t>წელს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96471" y="390806"/>
          <a:ext cx="2980585" cy="6504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15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108-19-236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108-19-236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19-151-108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109-147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109-19-236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115-126-150-151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117-179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762506"/>
              </p:ext>
            </p:extLst>
          </p:nvPr>
        </p:nvGraphicFramePr>
        <p:xfrm>
          <a:off x="4777965" y="383456"/>
          <a:ext cx="2928141" cy="6504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11¹-118-151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120-173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120-11¹-236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11¹-120-126-151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753319" y="390806"/>
          <a:ext cx="2960145" cy="6509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126-254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126-259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126-353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68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126¹-372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8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70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1200" b="1" dirty="0"/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 smtClean="0"/>
              <a:t>წელს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96471" y="386814"/>
          <a:ext cx="2980585" cy="6469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67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126-140-144³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126-151-151¹-157¹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126-177-178-185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89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11¹-126-187-381¹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11¹-126¹-151-178-381¹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137-140-157¹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137-160-19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11¹-137-138-141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138-157¹-181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143²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753319" y="390806"/>
          <a:ext cx="2578710" cy="652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852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85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222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143¹-143²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143-144¹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150-353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11¹-150-151-187-381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220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151-238¹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151-366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151-185-187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405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 smtClean="0"/>
              <a:t>წელს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96471" y="390806"/>
          <a:ext cx="2980585" cy="6504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151-151¹-187-381¹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151-157¹-284-286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151-187-236-260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15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11-11¹-151¹-381¹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11¹-151-236-273¹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11¹-151-265-273¹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816827" y="380056"/>
          <a:ext cx="2928141" cy="6504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753319" y="390806"/>
          <a:ext cx="2960145" cy="6509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255²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68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11¹-187-381¹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11¹-236-381¹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11¹-260-381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8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19-378¹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13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 smtClean="0">
                <a:latin typeface="Sylfaen" panose="010A0502050306030303" pitchFamily="18" charset="0"/>
              </a:rPr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 smtClean="0"/>
              <a:t>წელს</a:t>
            </a:r>
            <a:r>
              <a:rPr lang="en-US" sz="1200" b="1" dirty="0" smtClean="0"/>
              <a:t> 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007608"/>
              </p:ext>
            </p:extLst>
          </p:nvPr>
        </p:nvGraphicFramePr>
        <p:xfrm>
          <a:off x="896471" y="386814"/>
          <a:ext cx="2980585" cy="6466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19-25-260-378¹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19-180-210-362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180-333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180-362-370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180-25-341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669532"/>
              </p:ext>
            </p:extLst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181-157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181-187-25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181-236-25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181-223³-25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181-223¹-223²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181-223⁴-25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182-185-210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182-185-210-25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182-193-210-25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186-370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220¹-362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223-223³-223⁴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225-239¹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270161"/>
              </p:ext>
            </p:extLst>
          </p:nvPr>
        </p:nvGraphicFramePr>
        <p:xfrm>
          <a:off x="8753319" y="390806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261-263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287¹-303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333-338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353¹-366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353-366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370-376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780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46304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წელს იზოლატორებში მოთავსებულ პირთა სქესი, ასაკის დიაპაზონი და მოქალაქეობა</a:t>
            </a:r>
            <a:endParaRPr lang="en-US" sz="1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9131397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1805720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445866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131885"/>
            <a:ext cx="11499755" cy="965395"/>
          </a:xfrm>
        </p:spPr>
        <p:txBody>
          <a:bodyPr>
            <a:noAutofit/>
          </a:bodyPr>
          <a:lstStyle/>
          <a:p>
            <a:pPr algn="ctr"/>
            <a:r>
              <a:rPr lang="ka-GE" sz="1400" b="1" dirty="0"/>
              <a:t>202</a:t>
            </a:r>
            <a:r>
              <a:rPr lang="en-US" sz="1400" b="1" dirty="0"/>
              <a:t>4</a:t>
            </a:r>
            <a:r>
              <a:rPr lang="ka-GE" sz="1400" b="1" dirty="0"/>
              <a:t> </a:t>
            </a:r>
            <a:r>
              <a:rPr lang="ka-GE" sz="1400" b="1" dirty="0" smtClean="0"/>
              <a:t>წელს </a:t>
            </a:r>
            <a:r>
              <a:rPr lang="ka-GE" sz="1400" b="1" dirty="0"/>
              <a:t>„უცხოელთა და მოქალაქეობის არმქონე პირთა სამართლებრივი მდგომარეობის შესახებ“ საქართველოს კანონის</a:t>
            </a:r>
            <a:r>
              <a:rPr lang="en-US" sz="1400" b="1" dirty="0"/>
              <a:t>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64-</a:t>
            </a:r>
            <a:r>
              <a:rPr lang="ka-GE" sz="1400" b="1" dirty="0"/>
              <a:t>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36305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92024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048640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0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304" y="131885"/>
            <a:ext cx="10030968" cy="949569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წელს 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1400" b="1" dirty="0"/>
              <a:t>მოთავსებულ პირთა </a:t>
            </a:r>
            <a:r>
              <a:rPr lang="ka-GE" sz="1400" b="1" dirty="0" smtClean="0"/>
              <a:t>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786616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9AF8C"/>
    </a:accent1>
    <a:accent2>
      <a:srgbClr val="97BE49"/>
    </a:accent2>
    <a:accent3>
      <a:srgbClr val="3D9CCC"/>
    </a:accent3>
    <a:accent4>
      <a:srgbClr val="7C60C6"/>
    </a:accent4>
    <a:accent5>
      <a:srgbClr val="C9492C"/>
    </a:accent5>
    <a:accent6>
      <a:srgbClr val="D58C2E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5956</TotalTime>
  <Words>952</Words>
  <Application>Microsoft Office PowerPoint</Application>
  <PresentationFormat>Widescreen</PresentationFormat>
  <Paragraphs>819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Sylfaen</vt:lpstr>
      <vt:lpstr>Office Theme</vt:lpstr>
      <vt:lpstr>დროებითი მოთავსების უზრუნველყოფის  დეპარტამენტი</vt:lpstr>
      <vt:lpstr>2024 წელს იზოლატორებში სულ მოთავსებულია - 14998 პირი სსკ -9787 ;     ასკ -  5136 ;     მიგრანტი - 74  ;       სსსკ 212-ე მუხლი - 1 </vt:lpstr>
      <vt:lpstr>   2024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წელს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2024 წელს იზოლატორებში მოთავსებულ პირთა სქესი, ასაკის დიაპაზონი და მოქალაქეობა</vt:lpstr>
      <vt:lpstr>2024 წელს „უცხოელთა და მოქალაქეობის არმქონე პირთა სამართლებრივი მდგომარეობის შესახებ“ საქართველოს კანონის  64-ე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vt:lpstr>
      <vt:lpstr>2024 წელს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2024 წელს სხეულზე არსებული დაზიანებებით და პრეტენზიით მოთავსებულ პირთა რაოდენობა</vt:lpstr>
      <vt:lpstr>2024 წელს ადმინისტრაციული წესით დაკავებულ პირთა რაოდენობა, შეფარდებული პატიმრობის დღეების მიხედვით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khatuna qveladze</cp:lastModifiedBy>
  <cp:revision>974</cp:revision>
  <cp:lastPrinted>2024-07-11T13:52:47Z</cp:lastPrinted>
  <dcterms:created xsi:type="dcterms:W3CDTF">2019-01-08T07:29:18Z</dcterms:created>
  <dcterms:modified xsi:type="dcterms:W3CDTF">2025-01-31T13:48:54Z</dcterms:modified>
</cp:coreProperties>
</file>