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83" r:id="rId2"/>
    <p:sldId id="277" r:id="rId3"/>
    <p:sldId id="285" r:id="rId4"/>
    <p:sldId id="286" r:id="rId5"/>
    <p:sldId id="259" r:id="rId6"/>
    <p:sldId id="281" r:id="rId7"/>
    <p:sldId id="271" r:id="rId8"/>
    <p:sldId id="272" r:id="rId9"/>
    <p:sldId id="261" r:id="rId10"/>
    <p:sldId id="284" r:id="rId11"/>
  </p:sldIdLst>
  <p:sldSz cx="12192000" cy="6858000"/>
  <p:notesSz cx="6954838" cy="9247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9" autoAdjust="0"/>
    <p:restoredTop sz="91628" autoAdjust="0"/>
  </p:normalViewPr>
  <p:slideViewPr>
    <p:cSldViewPr snapToGrid="0">
      <p:cViewPr varScale="1">
        <p:scale>
          <a:sx n="105" d="100"/>
          <a:sy n="105" d="100"/>
        </p:scale>
        <p:origin x="34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133660179270045E-2"/>
          <c:y val="0.15515185593690753"/>
          <c:w val="0.91075922242886209"/>
          <c:h val="0.59707129855557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სსკ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ასკ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სსსკ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108</c:v>
                </c:pt>
                <c:pt idx="1">
                  <c:v>3836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</c:v>
                </c:pt>
                <c:pt idx="1">
                  <c:v>545</c:v>
                </c:pt>
                <c:pt idx="2">
                  <c:v>2441</c:v>
                </c:pt>
                <c:pt idx="3">
                  <c:v>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3533</c:v>
                </c:pt>
                <c:pt idx="1">
                  <c:v>411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659983180537054E-2"/>
          <c:y val="3.5029722584378351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უცხოელთა და მოქალაქეობის არმქონე პირთა სამართლებრივი მდგომარეობის შესახებ საქართველოს კანონის 64-ე მუხლი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6358254671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Sheet1!$B$2:$B$3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ძებნილი პირები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F91-4737-84B0-1F1DDC24AEF3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F91-4737-84B0-1F1DDC24AE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Sheet1!$A$3:$A$17</c:f>
              <c:strCache>
                <c:ptCount val="1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174¹</c:v>
                </c:pt>
                <c:pt idx="5">
                  <c:v>173-45</c:v>
                </c:pt>
                <c:pt idx="6">
                  <c:v>116-123</c:v>
                </c:pt>
                <c:pt idx="7">
                  <c:v>166¹-173</c:v>
                </c:pt>
                <c:pt idx="8">
                  <c:v>166-173-181¹</c:v>
                </c:pt>
                <c:pt idx="9">
                  <c:v>173-45¹</c:v>
                </c:pt>
                <c:pt idx="10">
                  <c:v>173-181¹</c:v>
                </c:pt>
                <c:pt idx="11">
                  <c:v>173-174¹</c:v>
                </c:pt>
                <c:pt idx="12">
                  <c:v>173-174¹-36</c:v>
                </c:pt>
                <c:pt idx="13">
                  <c:v>166-177</c:v>
                </c:pt>
                <c:pt idx="14">
                  <c:v>სულ</c:v>
                </c:pt>
              </c:strCache>
            </c:strRef>
          </c:cat>
          <c:val>
            <c:numRef>
              <c:f>Sheet1!$B$3:$B$17</c:f>
              <c:numCache>
                <c:formatCode>General</c:formatCode>
                <c:ptCount val="15"/>
                <c:pt idx="0">
                  <c:v>402</c:v>
                </c:pt>
                <c:pt idx="1">
                  <c:v>379</c:v>
                </c:pt>
                <c:pt idx="2">
                  <c:v>244</c:v>
                </c:pt>
                <c:pt idx="3">
                  <c:v>40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11</c:v>
                </c:pt>
                <c:pt idx="12">
                  <c:v>1</c:v>
                </c:pt>
                <c:pt idx="13">
                  <c:v>1</c:v>
                </c:pt>
                <c:pt idx="14">
                  <c:v>1090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Column12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Sheet1!$A$3:$A$17</c:f>
              <c:strCache>
                <c:ptCount val="1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174¹</c:v>
                </c:pt>
                <c:pt idx="5">
                  <c:v>173-45</c:v>
                </c:pt>
                <c:pt idx="6">
                  <c:v>116-123</c:v>
                </c:pt>
                <c:pt idx="7">
                  <c:v>166¹-173</c:v>
                </c:pt>
                <c:pt idx="8">
                  <c:v>166-173-181¹</c:v>
                </c:pt>
                <c:pt idx="9">
                  <c:v>173-45¹</c:v>
                </c:pt>
                <c:pt idx="10">
                  <c:v>173-181¹</c:v>
                </c:pt>
                <c:pt idx="11">
                  <c:v>173-174¹</c:v>
                </c:pt>
                <c:pt idx="12">
                  <c:v>173-174¹-36</c:v>
                </c:pt>
                <c:pt idx="13">
                  <c:v>166-177</c:v>
                </c:pt>
                <c:pt idx="14">
                  <c:v>სულ</c:v>
                </c:pt>
              </c:strCache>
            </c:strRef>
          </c:cat>
          <c:val>
            <c:numRef>
              <c:f>Sheet1!$C$3:$C$17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2-48F2-44BB-AE42-0A8CF05F48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2B2-447B-9CAE-EFFC3B185764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0D8-41A8-9E9E-FDF2420CDBF1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BB8-458F-94F1-BA42F753B4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2576</c:v>
                </c:pt>
                <c:pt idx="1">
                  <c:v>2428</c:v>
                </c:pt>
                <c:pt idx="2">
                  <c:v>40</c:v>
                </c:pt>
                <c:pt idx="3">
                  <c:v>36</c:v>
                </c:pt>
                <c:pt idx="4">
                  <c:v>23</c:v>
                </c:pt>
                <c:pt idx="5">
                  <c:v>12</c:v>
                </c:pt>
                <c:pt idx="6">
                  <c:v>15</c:v>
                </c:pt>
                <c:pt idx="7">
                  <c:v>8</c:v>
                </c:pt>
                <c:pt idx="8">
                  <c:v>2</c:v>
                </c:pt>
                <c:pt idx="9">
                  <c:v>1</c:v>
                </c:pt>
                <c:pt idx="10">
                  <c:v>5</c:v>
                </c:pt>
                <c:pt idx="11">
                  <c:v>1</c:v>
                </c:pt>
                <c:pt idx="12">
                  <c:v>4</c:v>
                </c:pt>
                <c:pt idx="13">
                  <c:v>1</c:v>
                </c:pt>
                <c:pt idx="14">
                  <c:v>66</c:v>
                </c:pt>
                <c:pt idx="1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0FB3-4A2A-B816-8AEDF359E9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363</c:v>
                </c:pt>
                <c:pt idx="1">
                  <c:v>5</c:v>
                </c:pt>
                <c:pt idx="2">
                  <c:v>14</c:v>
                </c:pt>
                <c:pt idx="3">
                  <c:v>13</c:v>
                </c:pt>
                <c:pt idx="4">
                  <c:v>7</c:v>
                </c:pt>
                <c:pt idx="5">
                  <c:v>99</c:v>
                </c:pt>
                <c:pt idx="6">
                  <c:v>2</c:v>
                </c:pt>
                <c:pt idx="7">
                  <c:v>12</c:v>
                </c:pt>
                <c:pt idx="8">
                  <c:v>4</c:v>
                </c:pt>
                <c:pt idx="9">
                  <c:v>0</c:v>
                </c:pt>
                <c:pt idx="10">
                  <c:v>169</c:v>
                </c:pt>
                <c:pt idx="11">
                  <c:v>2</c:v>
                </c:pt>
                <c:pt idx="12">
                  <c:v>18</c:v>
                </c:pt>
                <c:pt idx="13">
                  <c:v>1</c:v>
                </c:pt>
                <c:pt idx="14">
                  <c:v>8</c:v>
                </c:pt>
                <c:pt idx="15">
                  <c:v>7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5700"/>
            <a:ext cx="5548312" cy="3121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9" tIns="46520" rIns="93039" bIns="46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50208"/>
            <a:ext cx="5563870" cy="3641081"/>
          </a:xfrm>
          <a:prstGeom prst="rect">
            <a:avLst/>
          </a:prstGeom>
        </p:spPr>
        <p:txBody>
          <a:bodyPr vert="horz" lIns="93039" tIns="46520" rIns="93039" bIns="465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35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79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690" y="2539769"/>
            <a:ext cx="10361420" cy="1982034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საქართველოს შინაგან საქმეთა სამინისტროს  </a:t>
            </a:r>
            <a:br>
              <a:rPr lang="ka-GE" sz="2000" b="1" dirty="0" smtClean="0"/>
            </a:br>
            <a:r>
              <a:rPr lang="ka-GE" sz="2000" b="1" dirty="0" smtClean="0"/>
              <a:t>დროებითი მოთავსების უზრუნველყოფის დეპარტამენტი</a:t>
            </a:r>
            <a:endParaRPr lang="en-US" sz="2000" b="1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508841" y="705650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55530" y="4629920"/>
            <a:ext cx="6994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/>
              <a:t>202</a:t>
            </a:r>
            <a:r>
              <a:rPr lang="ka-GE" b="1" dirty="0"/>
              <a:t>5</a:t>
            </a:r>
            <a:r>
              <a:rPr lang="ka-GE" b="1" dirty="0" smtClean="0"/>
              <a:t> წლის </a:t>
            </a:r>
            <a:r>
              <a:rPr lang="en-US" b="1" dirty="0" smtClean="0"/>
              <a:t>I </a:t>
            </a:r>
            <a:r>
              <a:rPr lang="ka-GE" b="1" dirty="0" smtClean="0"/>
              <a:t>კვარტალი</a:t>
            </a:r>
          </a:p>
          <a:p>
            <a:pPr algn="ctr"/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5032623" y="2232609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35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/>
              <a:t>202</a:t>
            </a:r>
            <a:r>
              <a:rPr lang="ka-GE" sz="1600" b="1" dirty="0"/>
              <a:t>5</a:t>
            </a:r>
            <a:r>
              <a:rPr lang="ka-GE" sz="1600" b="1" dirty="0" smtClean="0"/>
              <a:t> წლის </a:t>
            </a:r>
            <a:r>
              <a:rPr lang="en-US" sz="1600" b="1" dirty="0" smtClean="0"/>
              <a:t>I</a:t>
            </a:r>
            <a:r>
              <a:rPr lang="ka-GE" sz="1600" b="1" dirty="0" smtClean="0"/>
              <a:t> კვარტალში</a:t>
            </a:r>
            <a:r>
              <a:rPr lang="en-US" sz="1600" b="1" dirty="0" smtClean="0"/>
              <a:t> </a:t>
            </a:r>
            <a:r>
              <a:rPr lang="ka-GE" sz="1600" b="1" dirty="0" smtClean="0"/>
              <a:t>იზოლატორებში სულ მოთავსებულია </a:t>
            </a:r>
            <a:r>
              <a:rPr lang="ka-GE" sz="1600" b="1" dirty="0"/>
              <a:t>- 3944</a:t>
            </a:r>
            <a:r>
              <a:rPr lang="en-US" sz="1600" b="1" dirty="0"/>
              <a:t> </a:t>
            </a:r>
            <a:r>
              <a:rPr lang="ka-GE" sz="1600" b="1" dirty="0"/>
              <a:t>პირი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ka-GE" sz="1600" b="1" dirty="0"/>
              <a:t>სსკ -</a:t>
            </a:r>
            <a:r>
              <a:rPr lang="ka-GE" sz="1600" b="1" dirty="0" smtClean="0"/>
              <a:t>2804;  </a:t>
            </a:r>
            <a:r>
              <a:rPr lang="ka-GE" sz="1600" b="1" dirty="0"/>
              <a:t>ასკ - </a:t>
            </a:r>
            <a:r>
              <a:rPr lang="ka-GE" sz="1600" b="1" dirty="0" smtClean="0"/>
              <a:t>1090;  მიგრანტი </a:t>
            </a:r>
            <a:r>
              <a:rPr lang="ka-GE" sz="1600" b="1" dirty="0"/>
              <a:t>-</a:t>
            </a:r>
            <a:r>
              <a:rPr lang="en-US" sz="1600" b="1" dirty="0"/>
              <a:t> </a:t>
            </a:r>
            <a:r>
              <a:rPr lang="ka-GE" sz="1600" b="1" dirty="0" smtClean="0"/>
              <a:t>50;   სსსკ 212-ე</a:t>
            </a:r>
            <a:r>
              <a:rPr lang="en-US" sz="1600" b="1" dirty="0" smtClean="0"/>
              <a:t> </a:t>
            </a:r>
            <a:r>
              <a:rPr lang="ka-GE" sz="1600" b="1" dirty="0"/>
              <a:t>მუხლი - 0 </a:t>
            </a: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67310"/>
              </p:ext>
            </p:extLst>
          </p:nvPr>
        </p:nvGraphicFramePr>
        <p:xfrm>
          <a:off x="76200" y="1174623"/>
          <a:ext cx="12115800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4947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 smtClean="0"/>
              <a:t>202</a:t>
            </a:r>
            <a:r>
              <a:rPr lang="ka-GE" sz="1200" b="1" dirty="0"/>
              <a:t>5</a:t>
            </a:r>
            <a:r>
              <a:rPr lang="en-US" sz="1200" b="1" dirty="0" smtClean="0"/>
              <a:t> </a:t>
            </a:r>
            <a:r>
              <a:rPr lang="ka-GE" sz="1200" b="1" dirty="0" smtClean="0"/>
              <a:t>წლის </a:t>
            </a:r>
            <a:r>
              <a:rPr lang="en-US" sz="1200" b="1" dirty="0" smtClean="0"/>
              <a:t>I </a:t>
            </a:r>
            <a:r>
              <a:rPr lang="ka-GE" sz="1200" b="1" dirty="0" smtClean="0"/>
              <a:t>კვარტალში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4133047"/>
              </p:ext>
            </p:extLst>
          </p:nvPr>
        </p:nvGraphicFramePr>
        <p:xfrm>
          <a:off x="896471" y="390807"/>
          <a:ext cx="2980585" cy="6455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6045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209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26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209161"/>
              </p:ext>
            </p:extLst>
          </p:nvPr>
        </p:nvGraphicFramePr>
        <p:xfrm>
          <a:off x="4777965" y="383457"/>
          <a:ext cx="2928141" cy="6494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1838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126-179-187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126-142-151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20305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128-276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11¹138-141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759620"/>
              </p:ext>
            </p:extLst>
          </p:nvPr>
        </p:nvGraphicFramePr>
        <p:xfrm>
          <a:off x="8753319" y="390806"/>
          <a:ext cx="2960145" cy="6477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665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150-150¹-151¹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83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151-177-19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151-178-19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94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70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1200" b="1" dirty="0"/>
              <a:t>   </a:t>
            </a:r>
            <a:r>
              <a:rPr lang="ka-GE" sz="1200" b="1" dirty="0" smtClean="0"/>
              <a:t>202</a:t>
            </a:r>
            <a:r>
              <a:rPr lang="ka-GE" sz="1200" b="1" dirty="0"/>
              <a:t>5</a:t>
            </a:r>
            <a:r>
              <a:rPr lang="en-US" sz="1200" b="1" dirty="0" smtClean="0"/>
              <a:t> </a:t>
            </a:r>
            <a:r>
              <a:rPr lang="ka-GE" sz="1200" b="1" dirty="0" smtClean="0"/>
              <a:t>წლის </a:t>
            </a:r>
            <a:r>
              <a:rPr lang="en-US" sz="1200" b="1" dirty="0" smtClean="0"/>
              <a:t>I</a:t>
            </a:r>
            <a:r>
              <a:rPr lang="ka-GE" sz="1200" b="1" dirty="0" smtClean="0"/>
              <a:t> კვარტალში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458254"/>
              </p:ext>
            </p:extLst>
          </p:nvPr>
        </p:nvGraphicFramePr>
        <p:xfrm>
          <a:off x="896471" y="386814"/>
          <a:ext cx="2980585" cy="6469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67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19-222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236-116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89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1801873"/>
              </p:ext>
            </p:extLst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261-263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284-286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332-341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332-341-337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368-376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050536"/>
              </p:ext>
            </p:extLst>
          </p:nvPr>
        </p:nvGraphicFramePr>
        <p:xfrm>
          <a:off x="8753319" y="390806"/>
          <a:ext cx="2578710" cy="6521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852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985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222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115-151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220522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405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46304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/>
              <a:t>2025 </a:t>
            </a:r>
            <a:r>
              <a:rPr lang="ka-GE" sz="1400" b="1" dirty="0" smtClean="0"/>
              <a:t>წლის</a:t>
            </a:r>
            <a:r>
              <a:rPr lang="en-US" sz="1400" b="1" dirty="0"/>
              <a:t> I</a:t>
            </a:r>
            <a:r>
              <a:rPr lang="ka-GE" sz="1400" b="1" dirty="0"/>
              <a:t> კვარტალში </a:t>
            </a:r>
            <a:r>
              <a:rPr lang="ka-GE" sz="1400" b="1" dirty="0" smtClean="0"/>
              <a:t>იზოლატორებში მოთავსებულ პირთა სქესი, ასაკის დიაპაზონი და მოქალაქეობა</a:t>
            </a:r>
            <a:endParaRPr lang="en-US" sz="1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0536410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06418648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43738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737004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37160"/>
            <a:ext cx="11768327" cy="965395"/>
          </a:xfrm>
        </p:spPr>
        <p:txBody>
          <a:bodyPr>
            <a:no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ka-GE" sz="1400" b="1" dirty="0"/>
              <a:t>5</a:t>
            </a:r>
            <a:r>
              <a:rPr lang="ka-GE" sz="1400" b="1" dirty="0" smtClean="0"/>
              <a:t> წლის </a:t>
            </a:r>
            <a:r>
              <a:rPr lang="en-US" sz="1400" b="1" dirty="0" smtClean="0"/>
              <a:t>I</a:t>
            </a:r>
            <a:r>
              <a:rPr lang="ka-GE" sz="1400" b="1" dirty="0" smtClean="0"/>
              <a:t> კვარტალში </a:t>
            </a:r>
            <a:r>
              <a:rPr lang="ka-GE" sz="1400" b="1" dirty="0"/>
              <a:t>„უცხოელთა და მოქალაქეობის არმქონე პირთა სამართლებრივი მდგომარეობის შესახებ“ საქართველოს </a:t>
            </a:r>
            <a:r>
              <a:rPr lang="ka-GE" sz="1400" b="1" dirty="0" smtClean="0"/>
              <a:t>კანონის</a:t>
            </a:r>
            <a:r>
              <a:rPr lang="en-US" sz="1400" b="1" dirty="0" smtClean="0"/>
              <a:t> </a:t>
            </a:r>
            <a:br>
              <a:rPr lang="en-US" sz="1400" b="1" dirty="0" smtClean="0"/>
            </a:br>
            <a:r>
              <a:rPr lang="ka-GE" sz="1400" b="1" dirty="0"/>
              <a:t>64</a:t>
            </a:r>
            <a:r>
              <a:rPr lang="en-US" sz="1400" b="1" dirty="0" smtClean="0"/>
              <a:t>-</a:t>
            </a:r>
            <a:r>
              <a:rPr lang="ka-GE" sz="1400" b="1" dirty="0"/>
              <a:t>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</a:t>
            </a:r>
            <a:r>
              <a:rPr lang="ka-GE" sz="1400" b="1" dirty="0" smtClean="0"/>
              <a:t>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695289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92024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197734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04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195893"/>
            <a:ext cx="10030968" cy="846523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ka-GE" sz="1400" b="1" dirty="0"/>
              <a:t>5</a:t>
            </a:r>
            <a:r>
              <a:rPr lang="ka-GE" sz="1400" b="1" dirty="0" smtClean="0"/>
              <a:t> წლის </a:t>
            </a:r>
            <a:r>
              <a:rPr lang="en-US" sz="1600" dirty="0">
                <a:latin typeface="Sylfaen" panose="010A0502050306030303" pitchFamily="18" charset="0"/>
              </a:rPr>
              <a:t>I</a:t>
            </a:r>
            <a:r>
              <a:rPr lang="ka-GE" sz="1400" b="1" dirty="0" smtClean="0"/>
              <a:t> კვარტალში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</a:t>
            </a:r>
            <a:r>
              <a:rPr lang="ka-GE" sz="1400" b="1" dirty="0"/>
              <a:t>პირთა </a:t>
            </a:r>
            <a:r>
              <a:rPr lang="ka-GE" sz="1400" b="1" dirty="0" smtClean="0"/>
              <a:t>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174311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0340"/>
            <a:ext cx="11084168" cy="716044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/>
              <a:t>202</a:t>
            </a:r>
            <a:r>
              <a:rPr lang="ka-GE" sz="1400" b="1" dirty="0"/>
              <a:t>5</a:t>
            </a:r>
            <a:r>
              <a:rPr lang="ka-GE" sz="1400" b="1" dirty="0" smtClean="0"/>
              <a:t> წლის </a:t>
            </a:r>
            <a:r>
              <a:rPr lang="en-US" sz="1400" b="1" dirty="0" smtClean="0"/>
              <a:t>I</a:t>
            </a:r>
            <a:r>
              <a:rPr lang="ka-GE" sz="1400" b="1" dirty="0" smtClean="0"/>
              <a:t> კვარტალში სხეულზე არსებული დაზიანებებით და პრეტენზიით მოთავსებულ პირთა რაოდენობა</a:t>
            </a:r>
            <a:endParaRPr lang="en-US" sz="1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744082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536448" y="6645895"/>
            <a:ext cx="11140440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</a:t>
            </a:r>
            <a:r>
              <a:rPr lang="ka-GE" sz="800" dirty="0" smtClean="0"/>
              <a:t>პიროვნებას, თავისი გადმოცემით, </a:t>
            </a:r>
            <a:r>
              <a:rPr lang="ka-GE" sz="800" dirty="0"/>
              <a:t>მიღებული აქვს დაკავებამდე, მათ </a:t>
            </a:r>
            <a:r>
              <a:rPr lang="ka-GE" sz="800" dirty="0" smtClean="0"/>
              <a:t>შორის, </a:t>
            </a:r>
            <a:r>
              <a:rPr lang="ka-GE" sz="800" dirty="0"/>
              <a:t>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70338" y="10359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150173"/>
            <a:ext cx="11128248" cy="736795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 smtClean="0">
                <a:latin typeface="+mn-lt"/>
              </a:rPr>
              <a:t>202</a:t>
            </a:r>
            <a:r>
              <a:rPr lang="ka-GE" sz="1400" b="1" dirty="0">
                <a:latin typeface="+mn-lt"/>
              </a:rPr>
              <a:t>5</a:t>
            </a:r>
            <a:r>
              <a:rPr lang="ka-GE" sz="1400" b="1" dirty="0" smtClean="0">
                <a:latin typeface="+mn-lt"/>
              </a:rPr>
              <a:t> წლის </a:t>
            </a:r>
            <a:r>
              <a:rPr lang="en-US" sz="1400" b="1" dirty="0" smtClean="0">
                <a:latin typeface="+mn-lt"/>
              </a:rPr>
              <a:t>I </a:t>
            </a:r>
            <a:r>
              <a:rPr lang="ka-GE" sz="1400" b="1" dirty="0" smtClean="0">
                <a:latin typeface="+mn-lt"/>
              </a:rPr>
              <a:t>კვარტალში ადმინისტრაციული წესით დაკავებულ პირთა რაოდენობა, შეფარდებული პატიმრობის დღეების მიხედვით</a:t>
            </a:r>
            <a:endParaRPr lang="en-US" sz="1400" b="1" dirty="0">
              <a:latin typeface="+mn-lt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848365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6676</TotalTime>
  <Words>587</Words>
  <Application>Microsoft Office PowerPoint</Application>
  <PresentationFormat>Widescreen</PresentationFormat>
  <Paragraphs>370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Sylfaen</vt:lpstr>
      <vt:lpstr>Office Theme</vt:lpstr>
      <vt:lpstr>საქართველოს შინაგან საქმეთა სამინისტროს   დროებითი მოთავსების უზრუნველყოფის დეპარტამენტი</vt:lpstr>
      <vt:lpstr>2025 წლის I კვარტალში იზოლატორებში სულ მოთავსებულია - 3944 პირი სსკ -2804;  ასკ - 1090;  მიგრანტი - 50;   სსსკ 212-ე მუხლი - 0 </vt:lpstr>
      <vt:lpstr>   2025 წლის I კვარტალში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2025 წლის I კვარტალში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2025 წლის I კვარტალში იზოლატორებში მოთავსებულ პირთა სქესი, ასაკის დიაპაზონი და მოქალაქეობა</vt:lpstr>
      <vt:lpstr>2025 წლის I კვარტალში „უცხოელთა და მოქალაქეობის არმქონე პირთა სამართლებრივი მდგომარეობის შესახებ“ საქართველოს კანონის  64-ე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vt:lpstr>
      <vt:lpstr>2025 წლის I კვარტალში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2025 წლის I კვარტალში სხეულზე არსებული დაზიანებებით და პრეტენზიით მოთავსებულ პირთა რაოდენობა</vt:lpstr>
      <vt:lpstr>2025 წლის I კვარტალში ადმინისტრაციული წესით დაკავებულ პირთა რაოდენობა, შეფარდებული პატიმრობის დღეების მიხედვით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natia oshkhereli</cp:lastModifiedBy>
  <cp:revision>1028</cp:revision>
  <cp:lastPrinted>2024-07-11T13:52:47Z</cp:lastPrinted>
  <dcterms:created xsi:type="dcterms:W3CDTF">2019-01-08T07:29:18Z</dcterms:created>
  <dcterms:modified xsi:type="dcterms:W3CDTF">2025-04-28T07:39:41Z</dcterms:modified>
</cp:coreProperties>
</file>