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22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ქუთაისის აეროპორტი</c:v>
                </c:pt>
                <c:pt idx="11">
                  <c:v>გარდაბნის რკინიგზა</c:v>
                </c:pt>
                <c:pt idx="12">
                  <c:v>გუგუთი</c:v>
                </c:pt>
                <c:pt idx="13">
                  <c:v>სადახლოს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კარწახი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სამთაწყარო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3204697</c:v>
                </c:pt>
                <c:pt idx="1">
                  <c:v>1445904</c:v>
                </c:pt>
                <c:pt idx="2">
                  <c:v>1227030</c:v>
                </c:pt>
                <c:pt idx="3">
                  <c:v>961262</c:v>
                </c:pt>
                <c:pt idx="4">
                  <c:v>943129</c:v>
                </c:pt>
                <c:pt idx="5">
                  <c:v>363100</c:v>
                </c:pt>
                <c:pt idx="6">
                  <c:v>307010</c:v>
                </c:pt>
                <c:pt idx="7">
                  <c:v>104132</c:v>
                </c:pt>
                <c:pt idx="8">
                  <c:v>98283</c:v>
                </c:pt>
                <c:pt idx="9">
                  <c:v>88784</c:v>
                </c:pt>
                <c:pt idx="10">
                  <c:v>86493</c:v>
                </c:pt>
                <c:pt idx="11">
                  <c:v>58206</c:v>
                </c:pt>
                <c:pt idx="12">
                  <c:v>40118</c:v>
                </c:pt>
                <c:pt idx="13">
                  <c:v>28681</c:v>
                </c:pt>
                <c:pt idx="14">
                  <c:v>27398</c:v>
                </c:pt>
                <c:pt idx="15">
                  <c:v>24680</c:v>
                </c:pt>
                <c:pt idx="16">
                  <c:v>6724</c:v>
                </c:pt>
                <c:pt idx="17">
                  <c:v>3217</c:v>
                </c:pt>
                <c:pt idx="18">
                  <c:v>1106</c:v>
                </c:pt>
                <c:pt idx="19">
                  <c:v>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ქუთაისის აეროპორტი</c:v>
                </c:pt>
                <c:pt idx="11">
                  <c:v>გარდაბნის რკინიგზა</c:v>
                </c:pt>
                <c:pt idx="12">
                  <c:v>გუგუთი</c:v>
                </c:pt>
                <c:pt idx="13">
                  <c:v>სადახლოს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კარწახი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სამთაწყარო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3209023</c:v>
                </c:pt>
                <c:pt idx="1">
                  <c:v>1423381</c:v>
                </c:pt>
                <c:pt idx="2">
                  <c:v>1197711</c:v>
                </c:pt>
                <c:pt idx="3">
                  <c:v>988821</c:v>
                </c:pt>
                <c:pt idx="4">
                  <c:v>944262</c:v>
                </c:pt>
                <c:pt idx="5">
                  <c:v>352788</c:v>
                </c:pt>
                <c:pt idx="6">
                  <c:v>315977</c:v>
                </c:pt>
                <c:pt idx="7">
                  <c:v>111264</c:v>
                </c:pt>
                <c:pt idx="8">
                  <c:v>95731</c:v>
                </c:pt>
                <c:pt idx="9">
                  <c:v>94446</c:v>
                </c:pt>
                <c:pt idx="10">
                  <c:v>97290</c:v>
                </c:pt>
                <c:pt idx="11">
                  <c:v>55211</c:v>
                </c:pt>
                <c:pt idx="12">
                  <c:v>44797</c:v>
                </c:pt>
                <c:pt idx="13">
                  <c:v>28710</c:v>
                </c:pt>
                <c:pt idx="14">
                  <c:v>28383</c:v>
                </c:pt>
                <c:pt idx="15">
                  <c:v>20333</c:v>
                </c:pt>
                <c:pt idx="16">
                  <c:v>5722</c:v>
                </c:pt>
                <c:pt idx="17">
                  <c:v>3252</c:v>
                </c:pt>
                <c:pt idx="18">
                  <c:v>1127</c:v>
                </c:pt>
                <c:pt idx="19">
                  <c:v>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71353</c:v>
                </c:pt>
                <c:pt idx="1">
                  <c:v>329298</c:v>
                </c:pt>
                <c:pt idx="2">
                  <c:v>487787</c:v>
                </c:pt>
                <c:pt idx="3">
                  <c:v>362393</c:v>
                </c:pt>
                <c:pt idx="4">
                  <c:v>115194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5-4343-90E9-3F70EA108058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72684</c:v>
                </c:pt>
                <c:pt idx="1">
                  <c:v>332180</c:v>
                </c:pt>
                <c:pt idx="2">
                  <c:v>490914</c:v>
                </c:pt>
                <c:pt idx="3">
                  <c:v>363495</c:v>
                </c:pt>
                <c:pt idx="4">
                  <c:v>115176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316350</c:v>
                </c:pt>
                <c:pt idx="1">
                  <c:v>285829</c:v>
                </c:pt>
                <c:pt idx="2">
                  <c:v>217760</c:v>
                </c:pt>
                <c:pt idx="3">
                  <c:v>199988</c:v>
                </c:pt>
                <c:pt idx="4">
                  <c:v>79959</c:v>
                </c:pt>
                <c:pt idx="5">
                  <c:v>51633</c:v>
                </c:pt>
                <c:pt idx="6">
                  <c:v>25632</c:v>
                </c:pt>
                <c:pt idx="7">
                  <c:v>12361</c:v>
                </c:pt>
                <c:pt idx="8">
                  <c:v>4113</c:v>
                </c:pt>
                <c:pt idx="9">
                  <c:v>1806</c:v>
                </c:pt>
                <c:pt idx="10">
                  <c:v>756</c:v>
                </c:pt>
                <c:pt idx="11">
                  <c:v>204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337872</c:v>
                </c:pt>
                <c:pt idx="1">
                  <c:v>277513</c:v>
                </c:pt>
                <c:pt idx="2">
                  <c:v>209176</c:v>
                </c:pt>
                <c:pt idx="3">
                  <c:v>203973</c:v>
                </c:pt>
                <c:pt idx="4">
                  <c:v>77698</c:v>
                </c:pt>
                <c:pt idx="5">
                  <c:v>52819</c:v>
                </c:pt>
                <c:pt idx="6">
                  <c:v>26284</c:v>
                </c:pt>
                <c:pt idx="7">
                  <c:v>14765</c:v>
                </c:pt>
                <c:pt idx="8">
                  <c:v>3813</c:v>
                </c:pt>
                <c:pt idx="9">
                  <c:v>1523</c:v>
                </c:pt>
                <c:pt idx="10">
                  <c:v>447</c:v>
                </c:pt>
                <c:pt idx="11">
                  <c:v>202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130796</c:v>
                </c:pt>
                <c:pt idx="1">
                  <c:v>24755</c:v>
                </c:pt>
                <c:pt idx="2">
                  <c:v>22645</c:v>
                </c:pt>
                <c:pt idx="3">
                  <c:v>21421</c:v>
                </c:pt>
                <c:pt idx="4">
                  <c:v>7644</c:v>
                </c:pt>
                <c:pt idx="5">
                  <c:v>3993</c:v>
                </c:pt>
                <c:pt idx="6">
                  <c:v>2504</c:v>
                </c:pt>
                <c:pt idx="7">
                  <c:v>776</c:v>
                </c:pt>
                <c:pt idx="8">
                  <c:v>148</c:v>
                </c:pt>
                <c:pt idx="9">
                  <c:v>118</c:v>
                </c:pt>
                <c:pt idx="10">
                  <c:v>38</c:v>
                </c:pt>
                <c:pt idx="11">
                  <c:v>7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128169</c:v>
                </c:pt>
                <c:pt idx="1">
                  <c:v>24868</c:v>
                </c:pt>
                <c:pt idx="2">
                  <c:v>23180</c:v>
                </c:pt>
                <c:pt idx="3">
                  <c:v>21045</c:v>
                </c:pt>
                <c:pt idx="4">
                  <c:v>7386</c:v>
                </c:pt>
                <c:pt idx="5">
                  <c:v>4323</c:v>
                </c:pt>
                <c:pt idx="6">
                  <c:v>2974</c:v>
                </c:pt>
                <c:pt idx="7">
                  <c:v>835</c:v>
                </c:pt>
                <c:pt idx="8">
                  <c:v>125</c:v>
                </c:pt>
                <c:pt idx="9">
                  <c:v>78</c:v>
                </c:pt>
                <c:pt idx="10">
                  <c:v>32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14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ვალე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139287</c:v>
                </c:pt>
                <c:pt idx="1">
                  <c:v>71187</c:v>
                </c:pt>
                <c:pt idx="2">
                  <c:v>51699</c:v>
                </c:pt>
                <c:pt idx="3">
                  <c:v>48300</c:v>
                </c:pt>
                <c:pt idx="4">
                  <c:v>13987</c:v>
                </c:pt>
                <c:pt idx="5">
                  <c:v>11556</c:v>
                </c:pt>
                <c:pt idx="6">
                  <c:v>9944</c:v>
                </c:pt>
                <c:pt idx="7">
                  <c:v>3539</c:v>
                </c:pt>
                <c:pt idx="8">
                  <c:v>646</c:v>
                </c:pt>
                <c:pt idx="9">
                  <c:v>383</c:v>
                </c:pt>
                <c:pt idx="10">
                  <c:v>314</c:v>
                </c:pt>
                <c:pt idx="11">
                  <c:v>60</c:v>
                </c:pt>
                <c:pt idx="1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ვალე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136847</c:v>
                </c:pt>
                <c:pt idx="1">
                  <c:v>65113</c:v>
                </c:pt>
                <c:pt idx="2">
                  <c:v>49684</c:v>
                </c:pt>
                <c:pt idx="3">
                  <c:v>49915</c:v>
                </c:pt>
                <c:pt idx="4">
                  <c:v>20982</c:v>
                </c:pt>
                <c:pt idx="5">
                  <c:v>15176</c:v>
                </c:pt>
                <c:pt idx="6">
                  <c:v>9212</c:v>
                </c:pt>
                <c:pt idx="7">
                  <c:v>1212</c:v>
                </c:pt>
                <c:pt idx="8">
                  <c:v>600</c:v>
                </c:pt>
                <c:pt idx="9">
                  <c:v>79</c:v>
                </c:pt>
                <c:pt idx="10">
                  <c:v>480</c:v>
                </c:pt>
                <c:pt idx="11">
                  <c:v>61</c:v>
                </c:pt>
                <c:pt idx="1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2344</c:v>
                </c:pt>
                <c:pt idx="1">
                  <c:v>1536</c:v>
                </c:pt>
                <c:pt idx="2">
                  <c:v>645</c:v>
                </c:pt>
                <c:pt idx="3">
                  <c:v>391</c:v>
                </c:pt>
                <c:pt idx="4">
                  <c:v>255</c:v>
                </c:pt>
                <c:pt idx="5">
                  <c:v>237</c:v>
                </c:pt>
                <c:pt idx="6">
                  <c:v>168</c:v>
                </c:pt>
                <c:pt idx="7">
                  <c:v>55</c:v>
                </c:pt>
                <c:pt idx="8">
                  <c:v>38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8-4C02-AFE0-6F5647E543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2299</c:v>
                </c:pt>
                <c:pt idx="1">
                  <c:v>1496</c:v>
                </c:pt>
                <c:pt idx="2">
                  <c:v>773</c:v>
                </c:pt>
                <c:pt idx="3">
                  <c:v>394</c:v>
                </c:pt>
                <c:pt idx="4">
                  <c:v>233</c:v>
                </c:pt>
                <c:pt idx="5">
                  <c:v>248</c:v>
                </c:pt>
                <c:pt idx="6">
                  <c:v>148</c:v>
                </c:pt>
                <c:pt idx="7">
                  <c:v>59</c:v>
                </c:pt>
                <c:pt idx="8">
                  <c:v>37</c:v>
                </c:pt>
                <c:pt idx="9">
                  <c:v>8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8-4C02-AFE0-6F5647E54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3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6675</c:v>
                </c:pt>
                <c:pt idx="1">
                  <c:v>1695</c:v>
                </c:pt>
                <c:pt idx="2">
                  <c:v>1554</c:v>
                </c:pt>
                <c:pt idx="3">
                  <c:v>1018</c:v>
                </c:pt>
                <c:pt idx="4">
                  <c:v>537</c:v>
                </c:pt>
                <c:pt idx="5">
                  <c:v>269</c:v>
                </c:pt>
                <c:pt idx="6">
                  <c:v>211</c:v>
                </c:pt>
                <c:pt idx="7">
                  <c:v>35</c:v>
                </c:pt>
                <c:pt idx="8">
                  <c:v>24</c:v>
                </c:pt>
                <c:pt idx="9">
                  <c:v>14</c:v>
                </c:pt>
                <c:pt idx="10">
                  <c:v>14</c:v>
                </c:pt>
                <c:pt idx="11">
                  <c:v>12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6360</c:v>
                </c:pt>
                <c:pt idx="1">
                  <c:v>1647</c:v>
                </c:pt>
                <c:pt idx="2">
                  <c:v>1477</c:v>
                </c:pt>
                <c:pt idx="3">
                  <c:v>1058</c:v>
                </c:pt>
                <c:pt idx="4">
                  <c:v>685</c:v>
                </c:pt>
                <c:pt idx="5">
                  <c:v>244</c:v>
                </c:pt>
                <c:pt idx="6">
                  <c:v>341</c:v>
                </c:pt>
                <c:pt idx="7">
                  <c:v>13</c:v>
                </c:pt>
                <c:pt idx="8">
                  <c:v>21</c:v>
                </c:pt>
                <c:pt idx="9">
                  <c:v>20</c:v>
                </c:pt>
                <c:pt idx="10">
                  <c:v>15</c:v>
                </c:pt>
                <c:pt idx="11">
                  <c:v>13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5368540789370969"/>
                  <c:y val="7.2665170887412145E-2"/>
                </c:manualLayout>
              </c:layout>
              <c:tx>
                <c:rich>
                  <a:bodyPr/>
                  <a:lstStyle/>
                  <a:p>
                    <a:fld id="{4C5C9448-F592-4A51-B298-FF73883269B8}" type="CATEGORYNAME">
                      <a:rPr lang="ka-GE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33,8%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6.4967154839213379E-2"/>
                  <c:y val="-0.28942612890181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622049889857284"/>
                  <c:y val="-9.10613770473030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68468942125907"/>
                  <c:y val="0.103955763580995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1701238006104958E-3"/>
                  <c:y val="2.2510493714506526E-2"/>
                </c:manualLayout>
              </c:layout>
              <c:tx>
                <c:rich>
                  <a:bodyPr/>
                  <a:lstStyle/>
                  <a:p>
                    <a:fld id="{EF989F85-9296-44D9-A066-98A4CD695C50}" type="CATEGORYNAME">
                      <a:rPr lang="ka-GE" dirty="0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0,2%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1206858</c:v>
                </c:pt>
                <c:pt idx="1">
                  <c:v>1024845</c:v>
                </c:pt>
                <c:pt idx="2">
                  <c:v>750684</c:v>
                </c:pt>
                <c:pt idx="3">
                  <c:v>576848</c:v>
                </c:pt>
                <c:pt idx="4">
                  <c:v>6756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116357</c:v>
                </c:pt>
                <c:pt idx="1">
                  <c:v>53293</c:v>
                </c:pt>
                <c:pt idx="2">
                  <c:v>35535</c:v>
                </c:pt>
                <c:pt idx="3">
                  <c:v>31882</c:v>
                </c:pt>
                <c:pt idx="4">
                  <c:v>9451</c:v>
                </c:pt>
                <c:pt idx="5">
                  <c:v>8719</c:v>
                </c:pt>
                <c:pt idx="6">
                  <c:v>5866</c:v>
                </c:pt>
                <c:pt idx="7">
                  <c:v>2868</c:v>
                </c:pt>
                <c:pt idx="8">
                  <c:v>485</c:v>
                </c:pt>
                <c:pt idx="9">
                  <c:v>387</c:v>
                </c:pt>
                <c:pt idx="10">
                  <c:v>125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113651</c:v>
                </c:pt>
                <c:pt idx="1">
                  <c:v>46946</c:v>
                </c:pt>
                <c:pt idx="2">
                  <c:v>34244</c:v>
                </c:pt>
                <c:pt idx="3">
                  <c:v>32653</c:v>
                </c:pt>
                <c:pt idx="4">
                  <c:v>13073</c:v>
                </c:pt>
                <c:pt idx="5">
                  <c:v>14942</c:v>
                </c:pt>
                <c:pt idx="6">
                  <c:v>5218</c:v>
                </c:pt>
                <c:pt idx="7">
                  <c:v>1222</c:v>
                </c:pt>
                <c:pt idx="8">
                  <c:v>402</c:v>
                </c:pt>
                <c:pt idx="9">
                  <c:v>105</c:v>
                </c:pt>
                <c:pt idx="10">
                  <c:v>186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46027714545392E-2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1.8728036952727189E-2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9.3640184763635944E-3"/>
                  <c:y val="-3.46909135210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1.2485357968484793E-2"/>
                  <c:y val="-3.816000487311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7.8033487303028814E-3"/>
                  <c:y val="-3.816000487311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89-460E-90FB-D685695A2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180598</c:v>
                </c:pt>
                <c:pt idx="1">
                  <c:v>68300</c:v>
                </c:pt>
                <c:pt idx="2">
                  <c:v>29675</c:v>
                </c:pt>
                <c:pt idx="3">
                  <c:v>2030</c:v>
                </c:pt>
                <c:pt idx="4">
                  <c:v>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2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1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3209</c:v>
                </c:pt>
                <c:pt idx="1">
                  <c:v>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3038</c:v>
                </c:pt>
                <c:pt idx="1">
                  <c:v>1440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11788096</c:v>
                </c:pt>
                <c:pt idx="1">
                  <c:v>6251958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598</c:v>
                </c:pt>
                <c:pt idx="1">
                  <c:v>598</c:v>
                </c:pt>
                <c:pt idx="2">
                  <c:v>598</c:v>
                </c:pt>
                <c:pt idx="3">
                  <c:v>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D-4915-A066-6D47280B298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4998</c:v>
                </c:pt>
                <c:pt idx="1">
                  <c:v>4026</c:v>
                </c:pt>
                <c:pt idx="2">
                  <c:v>4477</c:v>
                </c:pt>
                <c:pt idx="3">
                  <c:v>3505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D-4915-A066-6D47280B2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4432048</c:v>
                </c:pt>
                <c:pt idx="1">
                  <c:v>5391168</c:v>
                </c:pt>
                <c:pt idx="2">
                  <c:v>5516090</c:v>
                </c:pt>
                <c:pt idx="3">
                  <c:v>5901118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10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პოლონეთი</c:v>
                </c:pt>
                <c:pt idx="1">
                  <c:v>გერმანია</c:v>
                </c:pt>
                <c:pt idx="2">
                  <c:v>ყაზახეთი</c:v>
                </c:pt>
                <c:pt idx="3">
                  <c:v>ა.შ.შ.</c:v>
                </c:pt>
                <c:pt idx="4">
                  <c:v>ბელარუსი</c:v>
                </c:pt>
                <c:pt idx="5">
                  <c:v>ირანის ისლამური რესპუბლიკა</c:v>
                </c:pt>
                <c:pt idx="6">
                  <c:v>დიდი ბრიტანეთი</c:v>
                </c:pt>
                <c:pt idx="7">
                  <c:v>საბერძნეთი</c:v>
                </c:pt>
                <c:pt idx="8">
                  <c:v>არაბ გაერ საე</c:v>
                </c:pt>
                <c:pt idx="9">
                  <c:v>საფრანგეთი</c:v>
                </c:pt>
                <c:pt idx="10">
                  <c:v>ლიეტუვა</c:v>
                </c:pt>
                <c:pt idx="11">
                  <c:v>ინდოეთი</c:v>
                </c:pt>
                <c:pt idx="12">
                  <c:v>იტალია</c:v>
                </c:pt>
                <c:pt idx="13">
                  <c:v>ბულგარეთი</c:v>
                </c:pt>
                <c:pt idx="14">
                  <c:v>საუდის არაბეთი</c:v>
                </c:pt>
                <c:pt idx="15">
                  <c:v>ერაყი</c:v>
                </c:pt>
                <c:pt idx="16">
                  <c:v>ჩინეთი</c:v>
                </c:pt>
                <c:pt idx="17">
                  <c:v>ნიდერლანდები</c:v>
                </c:pt>
                <c:pt idx="18">
                  <c:v>ფილიპინები</c:v>
                </c:pt>
                <c:pt idx="19">
                  <c:v>ლატვია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41523</c:v>
                </c:pt>
                <c:pt idx="1">
                  <c:v>37048</c:v>
                </c:pt>
                <c:pt idx="2">
                  <c:v>36763</c:v>
                </c:pt>
                <c:pt idx="3">
                  <c:v>31223</c:v>
                </c:pt>
                <c:pt idx="4">
                  <c:v>28935</c:v>
                </c:pt>
                <c:pt idx="5">
                  <c:v>25134</c:v>
                </c:pt>
                <c:pt idx="6">
                  <c:v>19326</c:v>
                </c:pt>
                <c:pt idx="7">
                  <c:v>19310</c:v>
                </c:pt>
                <c:pt idx="8">
                  <c:v>17231</c:v>
                </c:pt>
                <c:pt idx="9">
                  <c:v>14078</c:v>
                </c:pt>
                <c:pt idx="10">
                  <c:v>12381</c:v>
                </c:pt>
                <c:pt idx="11">
                  <c:v>12323</c:v>
                </c:pt>
                <c:pt idx="12">
                  <c:v>12000</c:v>
                </c:pt>
                <c:pt idx="13">
                  <c:v>10859</c:v>
                </c:pt>
                <c:pt idx="14">
                  <c:v>9845</c:v>
                </c:pt>
                <c:pt idx="15">
                  <c:v>9796</c:v>
                </c:pt>
                <c:pt idx="16">
                  <c:v>9696</c:v>
                </c:pt>
                <c:pt idx="17">
                  <c:v>9661</c:v>
                </c:pt>
                <c:pt idx="18">
                  <c:v>9454</c:v>
                </c:pt>
                <c:pt idx="19">
                  <c:v>8907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  <c:max val="25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1325547</c:v>
                </c:pt>
                <c:pt idx="1">
                  <c:v>1283127</c:v>
                </c:pt>
                <c:pt idx="2">
                  <c:v>1442457</c:v>
                </c:pt>
                <c:pt idx="3">
                  <c:v>811834</c:v>
                </c:pt>
                <c:pt idx="4">
                  <c:v>232944</c:v>
                </c:pt>
                <c:pt idx="5">
                  <c:v>143522</c:v>
                </c:pt>
                <c:pt idx="6">
                  <c:v>42403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0-4735-9691-5EFB105B04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1468651</c:v>
                </c:pt>
                <c:pt idx="1">
                  <c:v>1393572</c:v>
                </c:pt>
                <c:pt idx="2">
                  <c:v>1384550</c:v>
                </c:pt>
                <c:pt idx="3">
                  <c:v>927441</c:v>
                </c:pt>
                <c:pt idx="4">
                  <c:v>243131</c:v>
                </c:pt>
                <c:pt idx="5">
                  <c:v>144658</c:v>
                </c:pt>
                <c:pt idx="6">
                  <c:v>59487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0-4735-9691-5EFB105B0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40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263593</c:v>
                </c:pt>
                <c:pt idx="1">
                  <c:v>1052151</c:v>
                </c:pt>
                <c:pt idx="2">
                  <c:v>1567751</c:v>
                </c:pt>
                <c:pt idx="3">
                  <c:v>1048523</c:v>
                </c:pt>
                <c:pt idx="4">
                  <c:v>276419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262076</c:v>
                </c:pt>
                <c:pt idx="1">
                  <c:v>1049984</c:v>
                </c:pt>
                <c:pt idx="2">
                  <c:v>1565376</c:v>
                </c:pt>
                <c:pt idx="3">
                  <c:v>1047336</c:v>
                </c:pt>
                <c:pt idx="4">
                  <c:v>275895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25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206125</c:v>
                </c:pt>
                <c:pt idx="1">
                  <c:v>399673</c:v>
                </c:pt>
                <c:pt idx="2">
                  <c:v>487763</c:v>
                </c:pt>
                <c:pt idx="3">
                  <c:v>423729</c:v>
                </c:pt>
                <c:pt idx="4">
                  <c:v>175391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204712</c:v>
                </c:pt>
                <c:pt idx="1">
                  <c:v>397120</c:v>
                </c:pt>
                <c:pt idx="2">
                  <c:v>486568</c:v>
                </c:pt>
                <c:pt idx="3">
                  <c:v>422972</c:v>
                </c:pt>
                <c:pt idx="4">
                  <c:v>174939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9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3092509</c:v>
                </c:pt>
                <c:pt idx="1">
                  <c:v>3119784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3103441</c:v>
                </c:pt>
                <c:pt idx="1">
                  <c:v>3132174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600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82642789640543"/>
          <c:y val="5.7093417827777319E-2"/>
          <c:w val="0.68867765127025682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92887</c:v>
                </c:pt>
                <c:pt idx="1">
                  <c:v>562777</c:v>
                </c:pt>
                <c:pt idx="2">
                  <c:v>639482</c:v>
                </c:pt>
                <c:pt idx="3">
                  <c:v>369588</c:v>
                </c:pt>
                <c:pt idx="4">
                  <c:v>89025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2173E-3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93-4F88-A1CC-D20005E9732C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94630</c:v>
                </c:pt>
                <c:pt idx="1">
                  <c:v>565707</c:v>
                </c:pt>
                <c:pt idx="2">
                  <c:v>640003</c:v>
                </c:pt>
                <c:pt idx="3">
                  <c:v>368759</c:v>
                </c:pt>
                <c:pt idx="4">
                  <c:v>88626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9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0.35195</cdr:x>
      <cdr:y>0</cdr:y>
    </cdr:from>
    <cdr:to>
      <cdr:x>0.68517</cdr:x>
      <cdr:y>0.1383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4509" y="0"/>
          <a:ext cx="1348719" cy="30919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6 756-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6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</a:t>
            </a:r>
            <a:r>
              <a:rPr lang="en-US" sz="900" dirty="0" smtClean="0">
                <a:latin typeface="Sylfaen" panose="010A0502050306030303" pitchFamily="18" charset="0"/>
              </a:rPr>
              <a:t>2</a:t>
            </a:r>
            <a:r>
              <a:rPr lang="ka-GE" sz="900" dirty="0" smtClean="0">
                <a:latin typeface="Sylfaen" panose="010A0502050306030303" pitchFamily="18" charset="0"/>
              </a:rPr>
              <a:t>1</a:t>
            </a:r>
            <a:r>
              <a:rPr lang="ka-GE" sz="900" dirty="0" smtClean="0"/>
              <a:t>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981093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</a:t>
            </a:r>
            <a:r>
              <a:rPr lang="ka-GE" sz="3400" b="1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826988"/>
              </p:ext>
            </p:extLst>
          </p:nvPr>
        </p:nvGraphicFramePr>
        <p:xfrm>
          <a:off x="5372276" y="2425811"/>
          <a:ext cx="4047476" cy="225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latin typeface="Sylfaen (Headings)"/>
              </a:rPr>
              <a:t>3 565 991</a:t>
            </a:r>
            <a:endParaRPr lang="en-US" sz="1200" b="1" dirty="0">
              <a:solidFill>
                <a:srgbClr val="FF0000"/>
              </a:solidFill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04200" y="2616922"/>
            <a:ext cx="1116159" cy="49938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1 206 858-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7998054" y="4130927"/>
            <a:ext cx="1391188" cy="521874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1 024 845-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13132" y="3600847"/>
            <a:ext cx="1279738" cy="53008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750 684-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372276" y="2749599"/>
            <a:ext cx="1378394" cy="52928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576 848-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59" y="985651"/>
            <a:ext cx="825769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604653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61083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</a:t>
            </a:r>
            <a:r>
              <a:rPr lang="ka-GE" sz="1000" b="1" dirty="0" smtClean="0">
                <a:latin typeface="Sylfaen (Body)"/>
              </a:rPr>
              <a:t>ტრანსპორტის</a:t>
            </a:r>
            <a:r>
              <a:rPr lang="en-US" sz="1000" b="1" dirty="0" smtClean="0">
                <a:latin typeface="Sylfaen (Body)"/>
              </a:rPr>
              <a:t>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</a:t>
            </a:r>
            <a:r>
              <a:rPr lang="ka-GE" sz="1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25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372533"/>
            <a:ext cx="7453490" cy="6942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endParaRPr lang="en-US" sz="1300" b="1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საავტომობილო </a:t>
            </a:r>
            <a:r>
              <a:rPr lang="ka-GE" sz="1400" b="1" dirty="0">
                <a:latin typeface="Sylfaen (Body)"/>
              </a:rPr>
              <a:t>ტრანსპორტის </a:t>
            </a:r>
            <a:r>
              <a:rPr lang="ka-GE" sz="1400" b="1" dirty="0" smtClean="0">
                <a:latin typeface="Sylfaen (Body)"/>
              </a:rPr>
              <a:t>ტრანზიტული მოძრაობის დინამიკა</a:t>
            </a:r>
            <a:r>
              <a:rPr lang="ka-GE" sz="14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043613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Headings)"/>
              </a:rPr>
              <a:t>სარკინიგზო </a:t>
            </a:r>
            <a:r>
              <a:rPr lang="ka-GE" sz="1400" b="1" dirty="0" smtClean="0">
                <a:latin typeface="Sylfaen (Headings)"/>
              </a:rPr>
              <a:t>ტრანსპორტის </a:t>
            </a:r>
            <a:r>
              <a:rPr lang="ka-GE" sz="1400" b="1" dirty="0">
                <a:latin typeface="Sylfaen (Headings)"/>
              </a:rPr>
              <a:t>მოძრაობის დინამიკა</a:t>
            </a:r>
            <a:r>
              <a:rPr lang="en-US" sz="1400" b="1" dirty="0">
                <a:latin typeface="Sylfaen (Headings)"/>
              </a:rPr>
              <a:t> </a:t>
            </a:r>
            <a:endParaRPr lang="ka-GE" sz="1400" b="1" dirty="0" smtClean="0">
              <a:latin typeface="Sylfaen (Headings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en-US" sz="1400" b="1" dirty="0">
                <a:latin typeface="Sylfaen (Headings)"/>
              </a:rPr>
              <a:t>(</a:t>
            </a:r>
            <a:r>
              <a:rPr lang="ka-GE" sz="1400" b="1" dirty="0" smtClean="0">
                <a:latin typeface="Sylfaen (Headings)"/>
              </a:rPr>
              <a:t>შემოსვლა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dirty="0" smtClean="0">
                <a:latin typeface="Sylfaen (Headings)"/>
              </a:rPr>
              <a:t>+</a:t>
            </a:r>
            <a:r>
              <a:rPr lang="ka-GE" sz="1400" b="1" dirty="0" smtClean="0">
                <a:latin typeface="Sylfaen (Headings)"/>
              </a:rPr>
              <a:t> გასვლა</a:t>
            </a:r>
            <a:r>
              <a:rPr lang="en-US" sz="1400" b="1" dirty="0" smtClean="0">
                <a:latin typeface="Sylfaen (Headings)"/>
              </a:rPr>
              <a:t>)</a:t>
            </a:r>
            <a:br>
              <a:rPr lang="en-US" sz="1400" b="1" dirty="0" smtClean="0">
                <a:latin typeface="Sylfaen (Headings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563934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" name="Chart 59"/>
          <p:cNvGraphicFramePr/>
          <p:nvPr>
            <p:extLst>
              <p:ext uri="{D42A27DB-BD31-4B8C-83A1-F6EECF244321}">
                <p14:modId xmlns:p14="http://schemas.microsoft.com/office/powerpoint/2010/main" val="914507323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  <p:bldGraphic spid="6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მადლობა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2837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a-GE" sz="900" b="1" u="sng" dirty="0" smtClean="0">
                <a:solidFill>
                  <a:srgbClr val="FF7C80"/>
                </a:solidFill>
                <a:latin typeface="AcadMtavr" pitchFamily="2" charset="0"/>
              </a:rPr>
              <a:t>რუსეთის ფედერაცია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– 894 </a:t>
            </a:r>
            <a:r>
              <a:rPr lang="ka-GE" sz="900" b="1" u="sng" dirty="0" smtClean="0">
                <a:solidFill>
                  <a:srgbClr val="FF7C80"/>
                </a:solidFill>
                <a:latin typeface="AcadMtavr" pitchFamily="2" charset="0"/>
              </a:rPr>
              <a:t>კმ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ka-GE" sz="750" b="1" u="sng" dirty="0" smtClean="0">
                <a:solidFill>
                  <a:srgbClr val="FF7C80"/>
                </a:solidFill>
                <a:latin typeface="AcadMtavr" pitchFamily="2" charset="0"/>
              </a:rPr>
              <a:t>თურქეთი</a:t>
            </a:r>
            <a:r>
              <a:rPr lang="en-US" sz="75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– 275 </a:t>
            </a:r>
            <a:r>
              <a:rPr lang="ka-GE" sz="750" b="1" u="sng" dirty="0" smtClean="0">
                <a:solidFill>
                  <a:srgbClr val="FF7C80"/>
                </a:solidFill>
                <a:latin typeface="AcadMtavr" pitchFamily="2" charset="0"/>
              </a:rPr>
              <a:t>კმ</a:t>
            </a:r>
            <a:r>
              <a:rPr lang="en-US" sz="750" b="1" u="sng" dirty="0" smtClean="0">
                <a:solidFill>
                  <a:srgbClr val="FF7C80"/>
                </a:solidFill>
                <a:latin typeface="AcadMtavr" pitchFamily="2" charset="0"/>
              </a:rPr>
              <a:t>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ka-GE" sz="750" b="1" u="sng" dirty="0" smtClean="0">
                <a:solidFill>
                  <a:srgbClr val="FF7C80"/>
                </a:solidFill>
                <a:latin typeface="AcadMtavr" pitchFamily="2" charset="0"/>
              </a:rPr>
              <a:t>სომხეთი</a:t>
            </a:r>
            <a:r>
              <a:rPr lang="en-US" sz="75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– 224 </a:t>
            </a:r>
            <a:r>
              <a:rPr lang="ka-GE" sz="750" b="1" u="sng" dirty="0" smtClean="0">
                <a:solidFill>
                  <a:srgbClr val="FF7C80"/>
                </a:solidFill>
                <a:latin typeface="AcadMtavr" pitchFamily="2" charset="0"/>
              </a:rPr>
              <a:t>კმ</a:t>
            </a:r>
            <a:r>
              <a:rPr lang="en-US" sz="750" b="1" u="sng" dirty="0" smtClean="0">
                <a:solidFill>
                  <a:srgbClr val="FF7C80"/>
                </a:solidFill>
                <a:latin typeface="AcadMtavr" pitchFamily="2" charset="0"/>
              </a:rPr>
              <a:t>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ka-GE" sz="750" b="1" u="sng" dirty="0" smtClean="0">
                <a:solidFill>
                  <a:srgbClr val="FF7C80"/>
                </a:solidFill>
                <a:latin typeface="AcadMtavr" pitchFamily="2" charset="0"/>
              </a:rPr>
              <a:t>აზერბაიჯანი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</a:t>
            </a:r>
            <a:r>
              <a:rPr lang="ka-GE" sz="750" b="1" u="sng" smtClean="0">
                <a:solidFill>
                  <a:srgbClr val="FF7C80"/>
                </a:solidFill>
                <a:latin typeface="AcadMtavr" pitchFamily="2" charset="0"/>
              </a:rPr>
              <a:t>კმ</a:t>
            </a:r>
            <a:r>
              <a:rPr lang="en-US" sz="750" b="1" u="sng" smtClean="0">
                <a:solidFill>
                  <a:srgbClr val="FF7C80"/>
                </a:solidFill>
                <a:latin typeface="AcadMtavr" pitchFamily="2" charset="0"/>
              </a:rPr>
              <a:t>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11402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400" b="1" dirty="0" smtClean="0">
                <a:latin typeface="Sylfaen (Headings)"/>
              </a:rPr>
            </a:br>
            <a:r>
              <a:rPr lang="ka-GE" sz="3400" b="1" dirty="0" smtClean="0">
                <a:latin typeface="Sylfaen (Headings)"/>
              </a:rPr>
              <a:t>სასაზღვრო </a:t>
            </a:r>
            <a:r>
              <a:rPr lang="en-US" sz="3400" b="1" dirty="0" smtClean="0">
                <a:latin typeface="Sylfaen (Headings)"/>
              </a:rPr>
              <a:t>- </a:t>
            </a:r>
            <a:r>
              <a:rPr lang="ka-GE" sz="34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899322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291880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1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8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040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054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–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)</a:t>
            </a:r>
            <a:endParaRPr lang="en-US" sz="1400" dirty="0">
              <a:solidFill>
                <a:schemeClr val="tx1"/>
              </a:solidFill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712880" y="132420"/>
            <a:ext cx="9113686" cy="10908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სახელმწიფო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საზღვარზე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4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4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4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+</a:t>
            </a:r>
            <a:r>
              <a:rPr lang="en-US" sz="2000" b="1" dirty="0" smtClean="0"/>
              <a:t>2,9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+</a:t>
            </a:r>
            <a:r>
              <a:rPr lang="en-US" sz="2000" b="1" dirty="0" smtClean="0"/>
              <a:t>0,8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5 901 118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2 250 019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1 505 558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2 145</a:t>
            </a:r>
            <a:r>
              <a:rPr lang="ka-GE" sz="1000" b="1" dirty="0" smtClean="0">
                <a:solidFill>
                  <a:srgbClr val="FF7C80"/>
                </a:solidFill>
                <a:latin typeface="+mj-lt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541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1786911791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+</a:t>
            </a:r>
            <a:r>
              <a:rPr lang="ka-GE" sz="2000" b="1" dirty="0" smtClean="0"/>
              <a:t>7%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+</a:t>
            </a:r>
            <a:r>
              <a:rPr lang="en-US" sz="2000" b="1" dirty="0" smtClean="0"/>
              <a:t>25,3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442661" y="-33020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</a:t>
            </a:r>
            <a:r>
              <a:rPr lang="ka-GE" sz="1200" b="1" dirty="0" smtClean="0">
                <a:solidFill>
                  <a:srgbClr val="FF0000"/>
                </a:solidFill>
                <a:latin typeface="Sylfaen (Headings)"/>
              </a:rPr>
              <a:t> </a:t>
            </a:r>
            <a:r>
              <a:rPr lang="ka-GE" sz="1200" b="1" dirty="0" smtClean="0">
                <a:latin typeface="Sylfaen (Headings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200" b="1" dirty="0">
                <a:latin typeface="Sylfaen (Headings)"/>
              </a:rPr>
              <a:t>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47691" y="1867606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251555" y="2002401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81760" y="1994564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14379" y="2085997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809283" y="2256317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507601" y="2303037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+40%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851924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 rot="10800000" flipV="1">
            <a:off x="3512423" y="3769345"/>
            <a:ext cx="7144695" cy="661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</a:t>
            </a:r>
            <a:r>
              <a:rPr lang="en-US" sz="1200" b="1" dirty="0" smtClean="0">
                <a:latin typeface="Sylfaen (Headings)"/>
              </a:rPr>
              <a:t> </a:t>
            </a:r>
            <a:r>
              <a:rPr lang="ka-GE" sz="1200" b="1" dirty="0" smtClean="0">
                <a:latin typeface="Sylfaen (Headings)"/>
              </a:rPr>
              <a:t>ოცეული (პირველი ექვსეულის შემდეგ) კვეთების რაოდენობის მიხედვით</a:t>
            </a:r>
            <a:r>
              <a:rPr lang="en-US" sz="1200" b="1" dirty="0" smtClean="0">
                <a:latin typeface="Sylfaen (Headings)"/>
              </a:rPr>
              <a:t> 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09724" y="2286061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8" name="Chart 67"/>
          <p:cNvGraphicFramePr/>
          <p:nvPr>
            <p:extLst>
              <p:ext uri="{D42A27DB-BD31-4B8C-83A1-F6EECF244321}">
                <p14:modId xmlns:p14="http://schemas.microsoft.com/office/powerpoint/2010/main" val="3971205818"/>
              </p:ext>
            </p:extLst>
          </p:nvPr>
        </p:nvGraphicFramePr>
        <p:xfrm>
          <a:off x="3649781" y="1396662"/>
          <a:ext cx="6955840" cy="200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  <p:bldGraphic spid="6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72991751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831190849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712502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13" y="1783865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17290" y="1644680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63344" y="2168601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16428197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160884561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20957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246241"/>
              </p:ext>
            </p:extLst>
          </p:nvPr>
        </p:nvGraphicFramePr>
        <p:xfrm>
          <a:off x="2274851" y="84989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837806"/>
              </p:ext>
            </p:extLst>
          </p:nvPr>
        </p:nvGraphicFramePr>
        <p:xfrm>
          <a:off x="2331184" y="373002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72" y="1019049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09006" y="2309248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3103" y="3794986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979725"/>
              </p:ext>
            </p:extLst>
          </p:nvPr>
        </p:nvGraphicFramePr>
        <p:xfrm>
          <a:off x="2355464" y="2478653"/>
          <a:ext cx="7026180" cy="115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174479"/>
              </p:ext>
            </p:extLst>
          </p:nvPr>
        </p:nvGraphicFramePr>
        <p:xfrm>
          <a:off x="2319220" y="5146955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520" y="4916615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17189</TotalTime>
  <Words>508</Words>
  <Application>Microsoft Office PowerPoint</Application>
  <PresentationFormat>Widescreen</PresentationFormat>
  <Paragraphs>268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AcadMtavr</vt:lpstr>
      <vt:lpstr>Amiran</vt:lpstr>
      <vt:lpstr>Arial</vt:lpstr>
      <vt:lpstr>Calibri</vt:lpstr>
      <vt:lpstr>Calibri Light</vt:lpstr>
      <vt:lpstr>LiteratMT_n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1664</cp:revision>
  <cp:lastPrinted>2020-09-14T11:28:53Z</cp:lastPrinted>
  <dcterms:created xsi:type="dcterms:W3CDTF">2018-07-08T13:18:12Z</dcterms:created>
  <dcterms:modified xsi:type="dcterms:W3CDTF">2025-06-19T17:58:09Z</dcterms:modified>
</cp:coreProperties>
</file>