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0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1.xml" ContentType="application/vnd.openxmlformats-officedocument.drawingml.chartshapes+xml"/>
  <Override PartName="/ppt/charts/chart17.xml" ContentType="application/vnd.openxmlformats-officedocument.drawingml.chart+xml"/>
  <Override PartName="/ppt/notesSlides/notesSlide11.xml" ContentType="application/vnd.openxmlformats-officedocument.presentationml.notesSlide+xml"/>
  <Override PartName="/ppt/charts/chart1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6" r:id="rId3"/>
    <p:sldId id="267" r:id="rId4"/>
    <p:sldId id="268" r:id="rId5"/>
    <p:sldId id="269" r:id="rId6"/>
    <p:sldId id="278" r:id="rId7"/>
    <p:sldId id="270" r:id="rId8"/>
    <p:sldId id="279" r:id="rId9"/>
    <p:sldId id="280" r:id="rId10"/>
    <p:sldId id="281" r:id="rId11"/>
    <p:sldId id="282" r:id="rId12"/>
    <p:sldId id="273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B3B9A3"/>
    <a:srgbClr val="9DA8BF"/>
    <a:srgbClr val="788AE4"/>
    <a:srgbClr val="9C13B3"/>
    <a:srgbClr val="9999FF"/>
    <a:srgbClr val="E0F468"/>
    <a:srgbClr val="F0AE6C"/>
    <a:srgbClr val="54251C"/>
    <a:srgbClr val="1208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2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Sheet1!$A$2:$A$21</c:f>
              <c:strCache>
                <c:ptCount val="20"/>
                <c:pt idx="0">
                  <c:v>სარფი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თბილისის აეროპორტი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ვალე</c:v>
                </c:pt>
                <c:pt idx="8">
                  <c:v>ვახტანგისი</c:v>
                </c:pt>
                <c:pt idx="9">
                  <c:v>ბათუმის აეროპორტი</c:v>
                </c:pt>
                <c:pt idx="10">
                  <c:v>ქუთაისის აეროპორტი</c:v>
                </c:pt>
                <c:pt idx="11">
                  <c:v>გარდაბნის რკინიგზა</c:v>
                </c:pt>
                <c:pt idx="12">
                  <c:v>გუგუთი</c:v>
                </c:pt>
                <c:pt idx="13">
                  <c:v>სადახლოს რკინიგზა</c:v>
                </c:pt>
                <c:pt idx="14">
                  <c:v>ფოთის პორტი</c:v>
                </c:pt>
                <c:pt idx="15">
                  <c:v>ბათუმის პორტი</c:v>
                </c:pt>
                <c:pt idx="16">
                  <c:v>კარწახი</c:v>
                </c:pt>
                <c:pt idx="17">
                  <c:v>ყულევის პორტი</c:v>
                </c:pt>
                <c:pt idx="18">
                  <c:v>ახკერპი</c:v>
                </c:pt>
                <c:pt idx="19">
                  <c:v>სამთაწყარო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3204697</c:v>
                </c:pt>
                <c:pt idx="1">
                  <c:v>1445904</c:v>
                </c:pt>
                <c:pt idx="2">
                  <c:v>1227030</c:v>
                </c:pt>
                <c:pt idx="3">
                  <c:v>961262</c:v>
                </c:pt>
                <c:pt idx="4">
                  <c:v>943129</c:v>
                </c:pt>
                <c:pt idx="5">
                  <c:v>363100</c:v>
                </c:pt>
                <c:pt idx="6">
                  <c:v>307010</c:v>
                </c:pt>
                <c:pt idx="7">
                  <c:v>104132</c:v>
                </c:pt>
                <c:pt idx="8">
                  <c:v>98283</c:v>
                </c:pt>
                <c:pt idx="9">
                  <c:v>88784</c:v>
                </c:pt>
                <c:pt idx="10">
                  <c:v>86493</c:v>
                </c:pt>
                <c:pt idx="11">
                  <c:v>58206</c:v>
                </c:pt>
                <c:pt idx="12">
                  <c:v>40118</c:v>
                </c:pt>
                <c:pt idx="13">
                  <c:v>28681</c:v>
                </c:pt>
                <c:pt idx="14">
                  <c:v>27398</c:v>
                </c:pt>
                <c:pt idx="15">
                  <c:v>24680</c:v>
                </c:pt>
                <c:pt idx="16">
                  <c:v>6724</c:v>
                </c:pt>
                <c:pt idx="17">
                  <c:v>3217</c:v>
                </c:pt>
                <c:pt idx="18">
                  <c:v>1106</c:v>
                </c:pt>
                <c:pt idx="19">
                  <c:v>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C-4CAE-9DAA-C9D7E983CE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FF7C80"/>
            </a:solidFill>
            <a:ln>
              <a:solidFill>
                <a:srgbClr val="FF7C80"/>
              </a:solidFill>
            </a:ln>
          </c:spPr>
          <c:invertIfNegative val="0"/>
          <c:cat>
            <c:strRef>
              <c:f>Sheet1!$A$2:$A$21</c:f>
              <c:strCache>
                <c:ptCount val="20"/>
                <c:pt idx="0">
                  <c:v>სარფი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თბილისის აეროპორტი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ვალე</c:v>
                </c:pt>
                <c:pt idx="8">
                  <c:v>ვახტანგისი</c:v>
                </c:pt>
                <c:pt idx="9">
                  <c:v>ბათუმის აეროპორტი</c:v>
                </c:pt>
                <c:pt idx="10">
                  <c:v>ქუთაისის აეროპორტი</c:v>
                </c:pt>
                <c:pt idx="11">
                  <c:v>გარდაბნის რკინიგზა</c:v>
                </c:pt>
                <c:pt idx="12">
                  <c:v>გუგუთი</c:v>
                </c:pt>
                <c:pt idx="13">
                  <c:v>სადახლოს რკინიგზა</c:v>
                </c:pt>
                <c:pt idx="14">
                  <c:v>ფოთის პორტი</c:v>
                </c:pt>
                <c:pt idx="15">
                  <c:v>ბათუმის პორტი</c:v>
                </c:pt>
                <c:pt idx="16">
                  <c:v>კარწახი</c:v>
                </c:pt>
                <c:pt idx="17">
                  <c:v>ყულევის პორტი</c:v>
                </c:pt>
                <c:pt idx="18">
                  <c:v>ახკერპი</c:v>
                </c:pt>
                <c:pt idx="19">
                  <c:v>სამთაწყარო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3209023</c:v>
                </c:pt>
                <c:pt idx="1">
                  <c:v>1423381</c:v>
                </c:pt>
                <c:pt idx="2">
                  <c:v>1197711</c:v>
                </c:pt>
                <c:pt idx="3">
                  <c:v>988821</c:v>
                </c:pt>
                <c:pt idx="4">
                  <c:v>944262</c:v>
                </c:pt>
                <c:pt idx="5">
                  <c:v>352788</c:v>
                </c:pt>
                <c:pt idx="6">
                  <c:v>315977</c:v>
                </c:pt>
                <c:pt idx="7">
                  <c:v>111264</c:v>
                </c:pt>
                <c:pt idx="8">
                  <c:v>95731</c:v>
                </c:pt>
                <c:pt idx="9">
                  <c:v>94446</c:v>
                </c:pt>
                <c:pt idx="10">
                  <c:v>97290</c:v>
                </c:pt>
                <c:pt idx="11">
                  <c:v>55211</c:v>
                </c:pt>
                <c:pt idx="12">
                  <c:v>44797</c:v>
                </c:pt>
                <c:pt idx="13">
                  <c:v>28710</c:v>
                </c:pt>
                <c:pt idx="14">
                  <c:v>28383</c:v>
                </c:pt>
                <c:pt idx="15">
                  <c:v>20333</c:v>
                </c:pt>
                <c:pt idx="16">
                  <c:v>5722</c:v>
                </c:pt>
                <c:pt idx="17">
                  <c:v>3252</c:v>
                </c:pt>
                <c:pt idx="18">
                  <c:v>1127</c:v>
                </c:pt>
                <c:pt idx="19">
                  <c:v>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BC-4CAE-9DAA-C9D7E983CE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12128"/>
        <c:axId val="23713664"/>
        <c:axId val="0"/>
      </c:bar3DChart>
      <c:catAx>
        <c:axId val="23712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Sylfaen" panose="010A0502050306030303" pitchFamily="18" charset="0"/>
              </a:defRPr>
            </a:pPr>
            <a:endParaRPr lang="en-US"/>
          </a:p>
        </c:txPr>
        <c:crossAx val="23713664"/>
        <c:crosses val="autoZero"/>
        <c:auto val="1"/>
        <c:lblAlgn val="ctr"/>
        <c:lblOffset val="100"/>
        <c:noMultiLvlLbl val="0"/>
      </c:catAx>
      <c:valAx>
        <c:axId val="237136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237121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600">
                <a:latin typeface="Sylfaen" panose="010A0502050306030303" pitchFamily="18" charset="0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71353</c:v>
                </c:pt>
                <c:pt idx="1">
                  <c:v>329298</c:v>
                </c:pt>
                <c:pt idx="2">
                  <c:v>487787</c:v>
                </c:pt>
                <c:pt idx="3">
                  <c:v>362393</c:v>
                </c:pt>
                <c:pt idx="4">
                  <c:v>115194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FD-497F-BF41-C7E8081ED3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FF99CC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05-4343-90E9-3F70EA108058}"/>
                </c:ext>
              </c:extLst>
            </c:dLbl>
            <c:dLbl>
              <c:idx val="2"/>
              <c:layout>
                <c:manualLayout>
                  <c:x val="3.8216562426228117E-3"/>
                  <c:y val="-2.595155355808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04-4989-AB23-5B22E960641D}"/>
                </c:ext>
              </c:extLst>
            </c:dLbl>
            <c:dLbl>
              <c:idx val="3"/>
              <c:layout>
                <c:manualLayout>
                  <c:x val="7.0062888408952611E-17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04-4989-AB23-5B22E960641D}"/>
                </c:ext>
              </c:extLst>
            </c:dLbl>
            <c:dLbl>
              <c:idx val="4"/>
              <c:layout>
                <c:manualLayout>
                  <c:x val="1.9108281213114058E-3"/>
                  <c:y val="-1.038062142323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FD-497F-BF41-C7E8081ED3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72684</c:v>
                </c:pt>
                <c:pt idx="1">
                  <c:v>332180</c:v>
                </c:pt>
                <c:pt idx="2">
                  <c:v>490914</c:v>
                </c:pt>
                <c:pt idx="3">
                  <c:v>363495</c:v>
                </c:pt>
                <c:pt idx="4">
                  <c:v>115176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FD-497F-BF41-C7E8081ED3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64192"/>
        <c:axId val="65465728"/>
        <c:axId val="0"/>
      </c:bar3DChart>
      <c:catAx>
        <c:axId val="6546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65465728"/>
        <c:crosses val="autoZero"/>
        <c:auto val="1"/>
        <c:lblAlgn val="ctr"/>
        <c:lblOffset val="100"/>
        <c:noMultiLvlLbl val="0"/>
      </c:catAx>
      <c:valAx>
        <c:axId val="65465728"/>
        <c:scaling>
          <c:orientation val="minMax"/>
          <c:max val="7000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6546419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Sheet1!$A$2:$A$14</c:f>
              <c:strCache>
                <c:ptCount val="13"/>
                <c:pt idx="0">
                  <c:v>სადახლო</c:v>
                </c:pt>
                <c:pt idx="1">
                  <c:v>სარფი</c:v>
                </c:pt>
                <c:pt idx="2">
                  <c:v>ყაზბეგი</c:v>
                </c:pt>
                <c:pt idx="3">
                  <c:v>წითელი ხიდი</c:v>
                </c:pt>
                <c:pt idx="4">
                  <c:v>ნინოწმინდა</c:v>
                </c:pt>
                <c:pt idx="5">
                  <c:v>ცოდნა</c:v>
                </c:pt>
                <c:pt idx="6">
                  <c:v>ვალე</c:v>
                </c:pt>
                <c:pt idx="7">
                  <c:v>გუგუთი</c:v>
                </c:pt>
                <c:pt idx="8">
                  <c:v>ვახტანგისი</c:v>
                </c:pt>
                <c:pt idx="9">
                  <c:v>კარწახი</c:v>
                </c:pt>
                <c:pt idx="10">
                  <c:v>ბათუმის პორტი</c:v>
                </c:pt>
                <c:pt idx="11">
                  <c:v>ახკერპი</c:v>
                </c:pt>
                <c:pt idx="12">
                  <c:v>ფოთის პორტი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316350</c:v>
                </c:pt>
                <c:pt idx="1">
                  <c:v>285829</c:v>
                </c:pt>
                <c:pt idx="2">
                  <c:v>217760</c:v>
                </c:pt>
                <c:pt idx="3">
                  <c:v>199988</c:v>
                </c:pt>
                <c:pt idx="4">
                  <c:v>79959</c:v>
                </c:pt>
                <c:pt idx="5">
                  <c:v>51633</c:v>
                </c:pt>
                <c:pt idx="6">
                  <c:v>25632</c:v>
                </c:pt>
                <c:pt idx="7">
                  <c:v>12361</c:v>
                </c:pt>
                <c:pt idx="8">
                  <c:v>4113</c:v>
                </c:pt>
                <c:pt idx="9">
                  <c:v>1806</c:v>
                </c:pt>
                <c:pt idx="10">
                  <c:v>756</c:v>
                </c:pt>
                <c:pt idx="11">
                  <c:v>204</c:v>
                </c:pt>
                <c:pt idx="1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4-47E0-AAC5-6D577ABE89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FF7C80"/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Sheet1!$A$2:$A$14</c:f>
              <c:strCache>
                <c:ptCount val="13"/>
                <c:pt idx="0">
                  <c:v>სადახლო</c:v>
                </c:pt>
                <c:pt idx="1">
                  <c:v>სარფი</c:v>
                </c:pt>
                <c:pt idx="2">
                  <c:v>ყაზბეგი</c:v>
                </c:pt>
                <c:pt idx="3">
                  <c:v>წითელი ხიდი</c:v>
                </c:pt>
                <c:pt idx="4">
                  <c:v>ნინოწმინდა</c:v>
                </c:pt>
                <c:pt idx="5">
                  <c:v>ცოდნა</c:v>
                </c:pt>
                <c:pt idx="6">
                  <c:v>ვალე</c:v>
                </c:pt>
                <c:pt idx="7">
                  <c:v>გუგუთი</c:v>
                </c:pt>
                <c:pt idx="8">
                  <c:v>ვახტანგისი</c:v>
                </c:pt>
                <c:pt idx="9">
                  <c:v>კარწახი</c:v>
                </c:pt>
                <c:pt idx="10">
                  <c:v>ბათუმის პორტი</c:v>
                </c:pt>
                <c:pt idx="11">
                  <c:v>ახკერპი</c:v>
                </c:pt>
                <c:pt idx="12">
                  <c:v>ფოთის პორტი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337872</c:v>
                </c:pt>
                <c:pt idx="1">
                  <c:v>277513</c:v>
                </c:pt>
                <c:pt idx="2">
                  <c:v>209176</c:v>
                </c:pt>
                <c:pt idx="3">
                  <c:v>203973</c:v>
                </c:pt>
                <c:pt idx="4">
                  <c:v>77698</c:v>
                </c:pt>
                <c:pt idx="5">
                  <c:v>52819</c:v>
                </c:pt>
                <c:pt idx="6">
                  <c:v>26284</c:v>
                </c:pt>
                <c:pt idx="7">
                  <c:v>14765</c:v>
                </c:pt>
                <c:pt idx="8">
                  <c:v>3813</c:v>
                </c:pt>
                <c:pt idx="9">
                  <c:v>1523</c:v>
                </c:pt>
                <c:pt idx="10">
                  <c:v>447</c:v>
                </c:pt>
                <c:pt idx="11">
                  <c:v>202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4-47E0-AAC5-6D577ABE8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744704"/>
        <c:axId val="66746240"/>
      </c:barChart>
      <c:catAx>
        <c:axId val="66744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6746240"/>
        <c:crosses val="autoZero"/>
        <c:auto val="1"/>
        <c:lblAlgn val="ctr"/>
        <c:lblOffset val="100"/>
        <c:noMultiLvlLbl val="0"/>
      </c:catAx>
      <c:valAx>
        <c:axId val="6674624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66744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CC99FF"/>
            </a:solidFill>
            <a:ln>
              <a:solidFill>
                <a:srgbClr val="CC99FF"/>
              </a:solidFill>
            </a:ln>
          </c:spPr>
          <c:invertIfNegative val="0"/>
          <c:cat>
            <c:strRef>
              <c:f>Sheet1!$A$2:$A$14</c:f>
              <c:strCache>
                <c:ptCount val="13"/>
                <c:pt idx="0">
                  <c:v>სარფი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ნინოწმინდა</c:v>
                </c:pt>
                <c:pt idx="5">
                  <c:v>ცოდნა</c:v>
                </c:pt>
                <c:pt idx="6">
                  <c:v>ვალე</c:v>
                </c:pt>
                <c:pt idx="7">
                  <c:v>გუგუთი</c:v>
                </c:pt>
                <c:pt idx="8">
                  <c:v>კარწახი</c:v>
                </c:pt>
                <c:pt idx="9">
                  <c:v>ბათუმის პორტი</c:v>
                </c:pt>
                <c:pt idx="10">
                  <c:v>ვახტანგისი</c:v>
                </c:pt>
                <c:pt idx="11">
                  <c:v>ახკერპი</c:v>
                </c:pt>
                <c:pt idx="12">
                  <c:v>ფოთის პორტი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130796</c:v>
                </c:pt>
                <c:pt idx="1">
                  <c:v>24755</c:v>
                </c:pt>
                <c:pt idx="2">
                  <c:v>22645</c:v>
                </c:pt>
                <c:pt idx="3">
                  <c:v>21421</c:v>
                </c:pt>
                <c:pt idx="4">
                  <c:v>7644</c:v>
                </c:pt>
                <c:pt idx="5">
                  <c:v>3993</c:v>
                </c:pt>
                <c:pt idx="6">
                  <c:v>2504</c:v>
                </c:pt>
                <c:pt idx="7">
                  <c:v>776</c:v>
                </c:pt>
                <c:pt idx="8">
                  <c:v>148</c:v>
                </c:pt>
                <c:pt idx="9">
                  <c:v>118</c:v>
                </c:pt>
                <c:pt idx="10">
                  <c:v>38</c:v>
                </c:pt>
                <c:pt idx="11">
                  <c:v>7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D3-4276-8AFA-5722944E0B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Sheet1!$A$2:$A$14</c:f>
              <c:strCache>
                <c:ptCount val="13"/>
                <c:pt idx="0">
                  <c:v>სარფი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ნინოწმინდა</c:v>
                </c:pt>
                <c:pt idx="5">
                  <c:v>ცოდნა</c:v>
                </c:pt>
                <c:pt idx="6">
                  <c:v>ვალე</c:v>
                </c:pt>
                <c:pt idx="7">
                  <c:v>გუგუთი</c:v>
                </c:pt>
                <c:pt idx="8">
                  <c:v>კარწახი</c:v>
                </c:pt>
                <c:pt idx="9">
                  <c:v>ბათუმის პორტი</c:v>
                </c:pt>
                <c:pt idx="10">
                  <c:v>ვახტანგისი</c:v>
                </c:pt>
                <c:pt idx="11">
                  <c:v>ახკერპი</c:v>
                </c:pt>
                <c:pt idx="12">
                  <c:v>ფოთის პორტი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128169</c:v>
                </c:pt>
                <c:pt idx="1">
                  <c:v>24868</c:v>
                </c:pt>
                <c:pt idx="2">
                  <c:v>23180</c:v>
                </c:pt>
                <c:pt idx="3">
                  <c:v>21045</c:v>
                </c:pt>
                <c:pt idx="4">
                  <c:v>7386</c:v>
                </c:pt>
                <c:pt idx="5">
                  <c:v>4323</c:v>
                </c:pt>
                <c:pt idx="6">
                  <c:v>2974</c:v>
                </c:pt>
                <c:pt idx="7">
                  <c:v>835</c:v>
                </c:pt>
                <c:pt idx="8">
                  <c:v>125</c:v>
                </c:pt>
                <c:pt idx="9">
                  <c:v>78</c:v>
                </c:pt>
                <c:pt idx="10">
                  <c:v>32</c:v>
                </c:pt>
                <c:pt idx="11">
                  <c:v>7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D3-4276-8AFA-5722944E0B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613632"/>
        <c:axId val="66615168"/>
      </c:barChart>
      <c:catAx>
        <c:axId val="66613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6615168"/>
        <c:crosses val="autoZero"/>
        <c:auto val="1"/>
        <c:lblAlgn val="ctr"/>
        <c:lblOffset val="100"/>
        <c:noMultiLvlLbl val="0"/>
      </c:catAx>
      <c:valAx>
        <c:axId val="66615168"/>
        <c:scaling>
          <c:orientation val="minMax"/>
          <c:max val="1400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66613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0">
          <a:latin typeface="Sylfaen" panose="010A0502050306030303" pitchFamily="18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64785085151167"/>
          <c:y val="0.1675508276858127"/>
          <c:w val="0.8647242813585776"/>
          <c:h val="0.405386901455393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6"/>
            </a:solidFill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Sheet1!$A$2:$A$14</c:f>
              <c:strCache>
                <c:ptCount val="13"/>
                <c:pt idx="0">
                  <c:v>სარფი</c:v>
                </c:pt>
                <c:pt idx="1">
                  <c:v>წითელი ხიდი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ცოდნა</c:v>
                </c:pt>
                <c:pt idx="5">
                  <c:v>ვალე</c:v>
                </c:pt>
                <c:pt idx="6">
                  <c:v>ნინოწმინდა</c:v>
                </c:pt>
                <c:pt idx="7">
                  <c:v>ბათუმის პორტი</c:v>
                </c:pt>
                <c:pt idx="8">
                  <c:v>კარწახი</c:v>
                </c:pt>
                <c:pt idx="9">
                  <c:v>ფოთის პორტი</c:v>
                </c:pt>
                <c:pt idx="10">
                  <c:v>გუგუთი</c:v>
                </c:pt>
                <c:pt idx="11">
                  <c:v>ახკერპი</c:v>
                </c:pt>
                <c:pt idx="12">
                  <c:v>ვახტანგისი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139287</c:v>
                </c:pt>
                <c:pt idx="1">
                  <c:v>71187</c:v>
                </c:pt>
                <c:pt idx="2">
                  <c:v>51699</c:v>
                </c:pt>
                <c:pt idx="3">
                  <c:v>48300</c:v>
                </c:pt>
                <c:pt idx="4">
                  <c:v>13987</c:v>
                </c:pt>
                <c:pt idx="5">
                  <c:v>11556</c:v>
                </c:pt>
                <c:pt idx="6">
                  <c:v>9944</c:v>
                </c:pt>
                <c:pt idx="7">
                  <c:v>3539</c:v>
                </c:pt>
                <c:pt idx="8">
                  <c:v>646</c:v>
                </c:pt>
                <c:pt idx="9">
                  <c:v>383</c:v>
                </c:pt>
                <c:pt idx="10">
                  <c:v>314</c:v>
                </c:pt>
                <c:pt idx="11">
                  <c:v>60</c:v>
                </c:pt>
                <c:pt idx="1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4-47E0-AAC5-6D577ABE89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Sheet1!$A$2:$A$14</c:f>
              <c:strCache>
                <c:ptCount val="13"/>
                <c:pt idx="0">
                  <c:v>სარფი</c:v>
                </c:pt>
                <c:pt idx="1">
                  <c:v>წითელი ხიდი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ცოდნა</c:v>
                </c:pt>
                <c:pt idx="5">
                  <c:v>ვალე</c:v>
                </c:pt>
                <c:pt idx="6">
                  <c:v>ნინოწმინდა</c:v>
                </c:pt>
                <c:pt idx="7">
                  <c:v>ბათუმის პორტი</c:v>
                </c:pt>
                <c:pt idx="8">
                  <c:v>კარწახი</c:v>
                </c:pt>
                <c:pt idx="9">
                  <c:v>ფოთის პორტი</c:v>
                </c:pt>
                <c:pt idx="10">
                  <c:v>გუგუთი</c:v>
                </c:pt>
                <c:pt idx="11">
                  <c:v>ახკერპი</c:v>
                </c:pt>
                <c:pt idx="12">
                  <c:v>ვახტანგისი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136847</c:v>
                </c:pt>
                <c:pt idx="1">
                  <c:v>65113</c:v>
                </c:pt>
                <c:pt idx="2">
                  <c:v>49684</c:v>
                </c:pt>
                <c:pt idx="3">
                  <c:v>49915</c:v>
                </c:pt>
                <c:pt idx="4">
                  <c:v>20982</c:v>
                </c:pt>
                <c:pt idx="5">
                  <c:v>15176</c:v>
                </c:pt>
                <c:pt idx="6">
                  <c:v>9212</c:v>
                </c:pt>
                <c:pt idx="7">
                  <c:v>1212</c:v>
                </c:pt>
                <c:pt idx="8">
                  <c:v>600</c:v>
                </c:pt>
                <c:pt idx="9">
                  <c:v>79</c:v>
                </c:pt>
                <c:pt idx="10">
                  <c:v>480</c:v>
                </c:pt>
                <c:pt idx="11">
                  <c:v>61</c:v>
                </c:pt>
                <c:pt idx="1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4-47E0-AAC5-6D577ABE8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10688"/>
        <c:axId val="106612224"/>
      </c:barChart>
      <c:catAx>
        <c:axId val="106610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6612224"/>
        <c:crosses val="autoZero"/>
        <c:auto val="1"/>
        <c:lblAlgn val="ctr"/>
        <c:lblOffset val="100"/>
        <c:noMultiLvlLbl val="0"/>
      </c:catAx>
      <c:valAx>
        <c:axId val="1066122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106610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8937442178604"/>
          <c:y val="3.3598489413844364E-2"/>
          <c:w val="0.86391321972527768"/>
          <c:h val="0.417937407094933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CC99FF"/>
            </a:solidFill>
            <a:ln>
              <a:solidFill>
                <a:srgbClr val="CC99FF"/>
              </a:solidFill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წითელი ხიდი</c:v>
                </c:pt>
                <c:pt idx="4">
                  <c:v>ნინოწმინდა</c:v>
                </c:pt>
                <c:pt idx="5">
                  <c:v>ვალე</c:v>
                </c:pt>
                <c:pt idx="6">
                  <c:v>ცოდნა</c:v>
                </c:pt>
                <c:pt idx="7">
                  <c:v>გუგუთი</c:v>
                </c:pt>
                <c:pt idx="8">
                  <c:v>ბათუმის პორტი</c:v>
                </c:pt>
                <c:pt idx="9">
                  <c:v>კარწახი</c:v>
                </c:pt>
                <c:pt idx="10">
                  <c:v>ვახტანგისი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2344</c:v>
                </c:pt>
                <c:pt idx="1">
                  <c:v>1536</c:v>
                </c:pt>
                <c:pt idx="2">
                  <c:v>645</c:v>
                </c:pt>
                <c:pt idx="3">
                  <c:v>391</c:v>
                </c:pt>
                <c:pt idx="4">
                  <c:v>255</c:v>
                </c:pt>
                <c:pt idx="5">
                  <c:v>237</c:v>
                </c:pt>
                <c:pt idx="6">
                  <c:v>168</c:v>
                </c:pt>
                <c:pt idx="7">
                  <c:v>55</c:v>
                </c:pt>
                <c:pt idx="8">
                  <c:v>38</c:v>
                </c:pt>
                <c:pt idx="9">
                  <c:v>5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68-4C02-AFE0-6F5647E543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წითელი ხიდი</c:v>
                </c:pt>
                <c:pt idx="4">
                  <c:v>ნინოწმინდა</c:v>
                </c:pt>
                <c:pt idx="5">
                  <c:v>ვალე</c:v>
                </c:pt>
                <c:pt idx="6">
                  <c:v>ცოდნა</c:v>
                </c:pt>
                <c:pt idx="7">
                  <c:v>გუგუთი</c:v>
                </c:pt>
                <c:pt idx="8">
                  <c:v>ბათუმის პორტი</c:v>
                </c:pt>
                <c:pt idx="9">
                  <c:v>კარწახი</c:v>
                </c:pt>
                <c:pt idx="10">
                  <c:v>ვახტანგისი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2299</c:v>
                </c:pt>
                <c:pt idx="1">
                  <c:v>1496</c:v>
                </c:pt>
                <c:pt idx="2">
                  <c:v>773</c:v>
                </c:pt>
                <c:pt idx="3">
                  <c:v>394</c:v>
                </c:pt>
                <c:pt idx="4">
                  <c:v>233</c:v>
                </c:pt>
                <c:pt idx="5">
                  <c:v>248</c:v>
                </c:pt>
                <c:pt idx="6">
                  <c:v>148</c:v>
                </c:pt>
                <c:pt idx="7">
                  <c:v>59</c:v>
                </c:pt>
                <c:pt idx="8">
                  <c:v>37</c:v>
                </c:pt>
                <c:pt idx="9">
                  <c:v>8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68-4C02-AFE0-6F5647E54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457216"/>
        <c:axId val="68458752"/>
      </c:barChart>
      <c:catAx>
        <c:axId val="68457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8458752"/>
        <c:crosses val="autoZero"/>
        <c:auto val="1"/>
        <c:lblAlgn val="ctr"/>
        <c:lblOffset val="100"/>
        <c:noMultiLvlLbl val="0"/>
      </c:catAx>
      <c:valAx>
        <c:axId val="68458752"/>
        <c:scaling>
          <c:orientation val="minMax"/>
          <c:max val="3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684572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0">
          <a:latin typeface="Sylfaen" panose="010A0502050306030303" pitchFamily="18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Sheet1!$A$2:$A$14</c:f>
              <c:strCache>
                <c:ptCount val="13"/>
                <c:pt idx="0">
                  <c:v>სარფი</c:v>
                </c:pt>
                <c:pt idx="1">
                  <c:v>წითელი ხიდი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ვალე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ბათუმის პორტი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ვახტანგისი</c:v>
                </c:pt>
                <c:pt idx="11">
                  <c:v>ახკერპი</c:v>
                </c:pt>
                <c:pt idx="12">
                  <c:v>ფოთის პორტი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6675</c:v>
                </c:pt>
                <c:pt idx="1">
                  <c:v>1695</c:v>
                </c:pt>
                <c:pt idx="2">
                  <c:v>1554</c:v>
                </c:pt>
                <c:pt idx="3">
                  <c:v>1018</c:v>
                </c:pt>
                <c:pt idx="4">
                  <c:v>537</c:v>
                </c:pt>
                <c:pt idx="5">
                  <c:v>269</c:v>
                </c:pt>
                <c:pt idx="6">
                  <c:v>211</c:v>
                </c:pt>
                <c:pt idx="7">
                  <c:v>35</c:v>
                </c:pt>
                <c:pt idx="8">
                  <c:v>24</c:v>
                </c:pt>
                <c:pt idx="9">
                  <c:v>14</c:v>
                </c:pt>
                <c:pt idx="10">
                  <c:v>14</c:v>
                </c:pt>
                <c:pt idx="11">
                  <c:v>12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4-47E0-AAC5-6D577ABE89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FF7C80"/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Sheet1!$A$2:$A$14</c:f>
              <c:strCache>
                <c:ptCount val="13"/>
                <c:pt idx="0">
                  <c:v>სარფი</c:v>
                </c:pt>
                <c:pt idx="1">
                  <c:v>წითელი ხიდი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ვალე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ბათუმის პორტი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ვახტანგისი</c:v>
                </c:pt>
                <c:pt idx="11">
                  <c:v>ახკერპი</c:v>
                </c:pt>
                <c:pt idx="12">
                  <c:v>ფოთის პორტი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6360</c:v>
                </c:pt>
                <c:pt idx="1">
                  <c:v>1647</c:v>
                </c:pt>
                <c:pt idx="2">
                  <c:v>1477</c:v>
                </c:pt>
                <c:pt idx="3">
                  <c:v>1058</c:v>
                </c:pt>
                <c:pt idx="4">
                  <c:v>685</c:v>
                </c:pt>
                <c:pt idx="5">
                  <c:v>244</c:v>
                </c:pt>
                <c:pt idx="6">
                  <c:v>341</c:v>
                </c:pt>
                <c:pt idx="7">
                  <c:v>13</c:v>
                </c:pt>
                <c:pt idx="8">
                  <c:v>21</c:v>
                </c:pt>
                <c:pt idx="9">
                  <c:v>20</c:v>
                </c:pt>
                <c:pt idx="10">
                  <c:v>15</c:v>
                </c:pt>
                <c:pt idx="11">
                  <c:v>13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4-47E0-AAC5-6D577ABE8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316160"/>
        <c:axId val="68334336"/>
      </c:barChart>
      <c:catAx>
        <c:axId val="68316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8334336"/>
        <c:crosses val="autoZero"/>
        <c:auto val="1"/>
        <c:lblAlgn val="ctr"/>
        <c:lblOffset val="100"/>
        <c:noMultiLvlLbl val="0"/>
      </c:catAx>
      <c:valAx>
        <c:axId val="6833433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683161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919265129808727"/>
          <c:y val="0.27130032830908268"/>
          <c:w val="0.61199335192675175"/>
          <c:h val="0.5977056874909155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F930-4F5E-9F08-E1590AEA9E03}"/>
              </c:ext>
            </c:extLst>
          </c:dPt>
          <c:dPt>
            <c:idx val="1"/>
            <c:bubble3D val="0"/>
            <c:spPr>
              <a:solidFill>
                <a:srgbClr val="CC99FF"/>
              </a:solidFill>
            </c:spPr>
            <c:extLst>
              <c:ext xmlns:c16="http://schemas.microsoft.com/office/drawing/2014/chart" uri="{C3380CC4-5D6E-409C-BE32-E72D297353CC}">
                <c16:uniqueId val="{00000003-F930-4F5E-9F08-E1590AEA9E03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5-F930-4F5E-9F08-E1590AEA9E03}"/>
              </c:ext>
            </c:extLst>
          </c:dPt>
          <c:dPt>
            <c:idx val="3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7-F930-4F5E-9F08-E1590AEA9E03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9-F930-4F5E-9F08-E1590AEA9E03}"/>
              </c:ext>
            </c:extLst>
          </c:dPt>
          <c:dLbls>
            <c:dLbl>
              <c:idx val="0"/>
              <c:layout>
                <c:manualLayout>
                  <c:x val="-0.15368540789370969"/>
                  <c:y val="7.2665170887412145E-2"/>
                </c:manualLayout>
              </c:layout>
              <c:tx>
                <c:rich>
                  <a:bodyPr/>
                  <a:lstStyle/>
                  <a:p>
                    <a:fld id="{4C5C9448-F592-4A51-B298-FF73883269B8}" type="CATEGORYNAME">
                      <a:rPr lang="ka-GE"/>
                      <a:pPr/>
                      <a:t>[CATEGORY NAME]</a:t>
                    </a:fld>
                    <a:r>
                      <a:rPr lang="ka-GE" baseline="0" dirty="0"/>
                      <a:t>
</a:t>
                    </a:r>
                    <a:r>
                      <a:rPr lang="ka-GE" baseline="0" dirty="0" smtClean="0"/>
                      <a:t>33,8%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930-4F5E-9F08-E1590AEA9E03}"/>
                </c:ext>
              </c:extLst>
            </c:dLbl>
            <c:dLbl>
              <c:idx val="1"/>
              <c:layout>
                <c:manualLayout>
                  <c:x val="-6.4967154839213379E-2"/>
                  <c:y val="-0.289426128901818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30-4F5E-9F08-E1590AEA9E03}"/>
                </c:ext>
              </c:extLst>
            </c:dLbl>
            <c:dLbl>
              <c:idx val="2"/>
              <c:layout>
                <c:manualLayout>
                  <c:x val="0.18622049889857284"/>
                  <c:y val="-9.106137704730307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30-4F5E-9F08-E1590AEA9E03}"/>
                </c:ext>
              </c:extLst>
            </c:dLbl>
            <c:dLbl>
              <c:idx val="3"/>
              <c:layout>
                <c:manualLayout>
                  <c:x val="0.1168468942125907"/>
                  <c:y val="0.1039557635809957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30-4F5E-9F08-E1590AEA9E03}"/>
                </c:ext>
              </c:extLst>
            </c:dLbl>
            <c:dLbl>
              <c:idx val="4"/>
              <c:layout>
                <c:manualLayout>
                  <c:x val="3.1701238006104958E-3"/>
                  <c:y val="2.2510493714506526E-2"/>
                </c:manualLayout>
              </c:layout>
              <c:tx>
                <c:rich>
                  <a:bodyPr/>
                  <a:lstStyle/>
                  <a:p>
                    <a:fld id="{EF989F85-9296-44D9-A066-98A4CD695C50}" type="CATEGORYNAME">
                      <a:rPr lang="ka-GE" dirty="0"/>
                      <a:pPr/>
                      <a:t>[CATEGORY NAME]</a:t>
                    </a:fld>
                    <a:r>
                      <a:rPr lang="ka-GE" baseline="0" dirty="0"/>
                      <a:t>
</a:t>
                    </a:r>
                    <a:r>
                      <a:rPr lang="ka-GE" baseline="0" dirty="0" smtClean="0"/>
                      <a:t>0,2%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930-4F5E-9F08-E1590AEA9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თურქეთი</c:v>
                </c:pt>
                <c:pt idx="1">
                  <c:v>სომხეთი</c:v>
                </c:pt>
                <c:pt idx="2">
                  <c:v>აზერბაიჯანი</c:v>
                </c:pt>
                <c:pt idx="3">
                  <c:v>რუსეთი</c:v>
                </c:pt>
                <c:pt idx="4">
                  <c:v>პორტები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1206858</c:v>
                </c:pt>
                <c:pt idx="1">
                  <c:v>1024845</c:v>
                </c:pt>
                <c:pt idx="2">
                  <c:v>750684</c:v>
                </c:pt>
                <c:pt idx="3">
                  <c:v>576848</c:v>
                </c:pt>
                <c:pt idx="4">
                  <c:v>6756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930-4F5E-9F08-E1590AEA9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Sheet1!$A$2:$A$14</c:f>
              <c:strCache>
                <c:ptCount val="13"/>
                <c:pt idx="0">
                  <c:v>სარფი</c:v>
                </c:pt>
                <c:pt idx="1">
                  <c:v>წითელი ხიდი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ვალე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ბათუმის პორტი</c:v>
                </c:pt>
                <c:pt idx="8">
                  <c:v>კარწახი</c:v>
                </c:pt>
                <c:pt idx="9">
                  <c:v>ფოთის პორტი</c:v>
                </c:pt>
                <c:pt idx="10">
                  <c:v>გუგუთი</c:v>
                </c:pt>
                <c:pt idx="11">
                  <c:v>ახკერპი</c:v>
                </c:pt>
                <c:pt idx="12">
                  <c:v>ვახტანგისი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116357</c:v>
                </c:pt>
                <c:pt idx="1">
                  <c:v>53293</c:v>
                </c:pt>
                <c:pt idx="2">
                  <c:v>35535</c:v>
                </c:pt>
                <c:pt idx="3">
                  <c:v>31882</c:v>
                </c:pt>
                <c:pt idx="4">
                  <c:v>9451</c:v>
                </c:pt>
                <c:pt idx="5">
                  <c:v>8719</c:v>
                </c:pt>
                <c:pt idx="6">
                  <c:v>5866</c:v>
                </c:pt>
                <c:pt idx="7">
                  <c:v>2868</c:v>
                </c:pt>
                <c:pt idx="8">
                  <c:v>485</c:v>
                </c:pt>
                <c:pt idx="9">
                  <c:v>387</c:v>
                </c:pt>
                <c:pt idx="10">
                  <c:v>125</c:v>
                </c:pt>
                <c:pt idx="11">
                  <c:v>5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4-47E0-AAC5-6D577ABE89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FF7C80"/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Sheet1!$A$2:$A$14</c:f>
              <c:strCache>
                <c:ptCount val="13"/>
                <c:pt idx="0">
                  <c:v>სარფი</c:v>
                </c:pt>
                <c:pt idx="1">
                  <c:v>წითელი ხიდი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ვალე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ბათუმის პორტი</c:v>
                </c:pt>
                <c:pt idx="8">
                  <c:v>კარწახი</c:v>
                </c:pt>
                <c:pt idx="9">
                  <c:v>ფოთის პორტი</c:v>
                </c:pt>
                <c:pt idx="10">
                  <c:v>გუგუთი</c:v>
                </c:pt>
                <c:pt idx="11">
                  <c:v>ახკერპი</c:v>
                </c:pt>
                <c:pt idx="12">
                  <c:v>ვახტანგისი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113651</c:v>
                </c:pt>
                <c:pt idx="1">
                  <c:v>46946</c:v>
                </c:pt>
                <c:pt idx="2">
                  <c:v>34244</c:v>
                </c:pt>
                <c:pt idx="3">
                  <c:v>32653</c:v>
                </c:pt>
                <c:pt idx="4">
                  <c:v>13073</c:v>
                </c:pt>
                <c:pt idx="5">
                  <c:v>14942</c:v>
                </c:pt>
                <c:pt idx="6">
                  <c:v>5218</c:v>
                </c:pt>
                <c:pt idx="7">
                  <c:v>1222</c:v>
                </c:pt>
                <c:pt idx="8">
                  <c:v>402</c:v>
                </c:pt>
                <c:pt idx="9">
                  <c:v>105</c:v>
                </c:pt>
                <c:pt idx="10">
                  <c:v>186</c:v>
                </c:pt>
                <c:pt idx="11">
                  <c:v>5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4-47E0-AAC5-6D577ABE8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14560"/>
        <c:axId val="68916352"/>
      </c:barChart>
      <c:catAx>
        <c:axId val="68914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8916352"/>
        <c:crosses val="autoZero"/>
        <c:auto val="1"/>
        <c:lblAlgn val="ctr"/>
        <c:lblOffset val="100"/>
        <c:noMultiLvlLbl val="0"/>
      </c:catAx>
      <c:valAx>
        <c:axId val="6891635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689145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046027714545392E-2"/>
                  <c:y val="-5.2036370281523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D9-4B00-AEC9-76DA529E4D7B}"/>
                </c:ext>
              </c:extLst>
            </c:dLbl>
            <c:dLbl>
              <c:idx val="1"/>
              <c:layout>
                <c:manualLayout>
                  <c:x val="1.8728036952727189E-2"/>
                  <c:y val="-5.5505461633625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D9-4B00-AEC9-76DA529E4D7B}"/>
                </c:ext>
              </c:extLst>
            </c:dLbl>
            <c:dLbl>
              <c:idx val="2"/>
              <c:layout>
                <c:manualLayout>
                  <c:x val="9.3640184763635944E-3"/>
                  <c:y val="-3.469091352101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D9-4B00-AEC9-76DA529E4D7B}"/>
                </c:ext>
              </c:extLst>
            </c:dLbl>
            <c:dLbl>
              <c:idx val="3"/>
              <c:layout>
                <c:manualLayout>
                  <c:x val="1.2485357968484793E-2"/>
                  <c:y val="-3.816000487311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8D-41B2-9641-55A862514A0F}"/>
                </c:ext>
              </c:extLst>
            </c:dLbl>
            <c:dLbl>
              <c:idx val="4"/>
              <c:layout>
                <c:manualLayout>
                  <c:x val="7.8033487303028814E-3"/>
                  <c:y val="-3.8160004873117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89-460E-90FB-D685695A2F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მსუბუქი</c:v>
                </c:pt>
                <c:pt idx="1">
                  <c:v>სატვირთო</c:v>
                </c:pt>
                <c:pt idx="2">
                  <c:v>ავტობუსი</c:v>
                </c:pt>
                <c:pt idx="3">
                  <c:v>სპეც. ტექნიკა</c:v>
                </c:pt>
                <c:pt idx="4">
                  <c:v>მოტოციკლი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180598</c:v>
                </c:pt>
                <c:pt idx="1">
                  <c:v>68300</c:v>
                </c:pt>
                <c:pt idx="2">
                  <c:v>29675</c:v>
                </c:pt>
                <c:pt idx="3">
                  <c:v>2030</c:v>
                </c:pt>
                <c:pt idx="4">
                  <c:v>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62-477F-BFDC-AF82EE0DF0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8138496"/>
        <c:axId val="68141440"/>
        <c:axId val="0"/>
      </c:bar3DChart>
      <c:catAx>
        <c:axId val="6813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41440"/>
        <c:crosses val="autoZero"/>
        <c:auto val="1"/>
        <c:lblAlgn val="ctr"/>
        <c:lblOffset val="100"/>
        <c:noMultiLvlLbl val="0"/>
      </c:catAx>
      <c:valAx>
        <c:axId val="68141440"/>
        <c:scaling>
          <c:orientation val="minMax"/>
          <c:max val="200000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813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 წელი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 პორტი</c:v>
                </c:pt>
                <c:pt idx="1">
                  <c:v>ბათუმი პორტი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3209</c:v>
                </c:pt>
                <c:pt idx="1">
                  <c:v>1224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6-451B-94AE-E528F49A3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 წელი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 პორტი</c:v>
                </c:pt>
                <c:pt idx="1">
                  <c:v>ბათუმი პორტი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3038</c:v>
                </c:pt>
                <c:pt idx="1">
                  <c:v>1440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50-481B-9149-0E12FCC2E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442176"/>
        <c:axId val="69448064"/>
      </c:barChart>
      <c:catAx>
        <c:axId val="69442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9448064"/>
        <c:crosses val="autoZero"/>
        <c:auto val="1"/>
        <c:lblAlgn val="ctr"/>
        <c:lblOffset val="100"/>
        <c:noMultiLvlLbl val="0"/>
      </c:catAx>
      <c:valAx>
        <c:axId val="69448064"/>
        <c:scaling>
          <c:orientation val="minMax"/>
          <c:max val="4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6944217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zero"/>
    <c:showDLblsOverMax val="0"/>
  </c:chart>
  <c:spPr>
    <a:effectLst>
      <a:outerShdw dist="279400" sx="1000" sy="1000" algn="ctr" rotWithShape="0">
        <a:srgbClr val="000000">
          <a:alpha val="49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D8B7-488A-B8DF-F0A233E4362C}"/>
              </c:ext>
            </c:extLst>
          </c:dPt>
          <c:dPt>
            <c:idx val="1"/>
            <c:bubble3D val="0"/>
            <c:spPr>
              <a:solidFill>
                <a:srgbClr val="FF7C80"/>
              </a:solidFill>
              <a:ln>
                <a:solidFill>
                  <a:srgbClr val="FF7C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8B7-488A-B8DF-F0A233E436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უცხოელები</c:v>
                </c:pt>
                <c:pt idx="1">
                  <c:v>საქართველო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11788096</c:v>
                </c:pt>
                <c:pt idx="1">
                  <c:v>6251958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ED-413A-9990-CC38DCCB0D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სამგზავრო შემადგენლობა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Sheet1!$B$1:$E$2</c:f>
              <c:multiLvlStrCache>
                <c:ptCount val="4"/>
                <c:lvl>
                  <c:pt idx="0">
                    <c:v>შემოსვლა</c:v>
                  </c:pt>
                  <c:pt idx="1">
                    <c:v>გასვლა</c:v>
                  </c:pt>
                  <c:pt idx="2">
                    <c:v>შემოსვლა</c:v>
                  </c:pt>
                  <c:pt idx="3">
                    <c:v>გასვლა</c:v>
                  </c:pt>
                </c:lvl>
                <c:lvl>
                  <c:pt idx="0">
                    <c:v>2014</c:v>
                  </c:pt>
                  <c:pt idx="2">
                    <c:v>2015</c:v>
                  </c:pt>
                </c:lvl>
              </c:multiLvlStrCache>
            </c:multiLvl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598</c:v>
                </c:pt>
                <c:pt idx="1">
                  <c:v>598</c:v>
                </c:pt>
                <c:pt idx="2">
                  <c:v>598</c:v>
                </c:pt>
                <c:pt idx="3">
                  <c:v>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D-4915-A066-6D47280B298B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სატვირთო შემადგენლობა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Sheet1!$B$1:$E$2</c:f>
              <c:multiLvlStrCache>
                <c:ptCount val="4"/>
                <c:lvl>
                  <c:pt idx="0">
                    <c:v>შემოსვლა</c:v>
                  </c:pt>
                  <c:pt idx="1">
                    <c:v>გასვლა</c:v>
                  </c:pt>
                  <c:pt idx="2">
                    <c:v>შემოსვლა</c:v>
                  </c:pt>
                  <c:pt idx="3">
                    <c:v>გასვლა</c:v>
                  </c:pt>
                </c:lvl>
                <c:lvl>
                  <c:pt idx="0">
                    <c:v>2014</c:v>
                  </c:pt>
                  <c:pt idx="2">
                    <c:v>2015</c:v>
                  </c:pt>
                </c:lvl>
              </c:multiLvlStrCache>
            </c:multiLvl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4998</c:v>
                </c:pt>
                <c:pt idx="1">
                  <c:v>4026</c:v>
                </c:pt>
                <c:pt idx="2">
                  <c:v>4477</c:v>
                </c:pt>
                <c:pt idx="3">
                  <c:v>3505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D-4915-A066-6D47280B29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8265472"/>
        <c:axId val="1668273376"/>
      </c:barChart>
      <c:catAx>
        <c:axId val="166826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8273376"/>
        <c:crosses val="autoZero"/>
        <c:auto val="1"/>
        <c:lblAlgn val="ctr"/>
        <c:lblOffset val="100"/>
        <c:noMultiLvlLbl val="0"/>
      </c:catAx>
      <c:valAx>
        <c:axId val="1668273376"/>
        <c:scaling>
          <c:orientation val="minMax"/>
          <c:max val="5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8265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57860768315794"/>
          <c:y val="0.12815400540682068"/>
          <c:w val="0.86710101026530051"/>
          <c:h val="0.8022861517917215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rgbClr val="FF99CC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2012 წელი</c:v>
                </c:pt>
                <c:pt idx="1">
                  <c:v>2013 წელი</c:v>
                </c:pt>
                <c:pt idx="2">
                  <c:v>2014 წელი</c:v>
                </c:pt>
                <c:pt idx="3">
                  <c:v>2015 წელი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4432048</c:v>
                </c:pt>
                <c:pt idx="1">
                  <c:v>5391168</c:v>
                </c:pt>
                <c:pt idx="2">
                  <c:v>5516090</c:v>
                </c:pt>
                <c:pt idx="3">
                  <c:v>5901118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4D-41B6-90AA-92D837BD3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en-US"/>
          </a:p>
        </c:txPr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11000000"/>
          <c:min val="5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en-US"/>
          </a:p>
        </c:txPr>
        <c:crossAx val="29228416"/>
        <c:crosses val="autoZero"/>
        <c:crossBetween val="between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Sheet1!$A$2:$A$21</c:f>
              <c:strCache>
                <c:ptCount val="20"/>
                <c:pt idx="0">
                  <c:v>პოლონეთი</c:v>
                </c:pt>
                <c:pt idx="1">
                  <c:v>გერმანია</c:v>
                </c:pt>
                <c:pt idx="2">
                  <c:v>ყაზახეთი</c:v>
                </c:pt>
                <c:pt idx="3">
                  <c:v>ა.შ.შ.</c:v>
                </c:pt>
                <c:pt idx="4">
                  <c:v>ბელარუსი</c:v>
                </c:pt>
                <c:pt idx="5">
                  <c:v>ირანის ისლამური რესპუბლიკა</c:v>
                </c:pt>
                <c:pt idx="6">
                  <c:v>დიდი ბრიტანეთი</c:v>
                </c:pt>
                <c:pt idx="7">
                  <c:v>საბერძნეთი</c:v>
                </c:pt>
                <c:pt idx="8">
                  <c:v>არაბ გაერ საე</c:v>
                </c:pt>
                <c:pt idx="9">
                  <c:v>საფრანგეთი</c:v>
                </c:pt>
                <c:pt idx="10">
                  <c:v>ლიეტუვა</c:v>
                </c:pt>
                <c:pt idx="11">
                  <c:v>ინდოეთი</c:v>
                </c:pt>
                <c:pt idx="12">
                  <c:v>იტალია</c:v>
                </c:pt>
                <c:pt idx="13">
                  <c:v>ბულგარეთი</c:v>
                </c:pt>
                <c:pt idx="14">
                  <c:v>საუდის არაბეთი</c:v>
                </c:pt>
                <c:pt idx="15">
                  <c:v>ერაყი</c:v>
                </c:pt>
                <c:pt idx="16">
                  <c:v>ჩინეთი</c:v>
                </c:pt>
                <c:pt idx="17">
                  <c:v>ნიდერლანდები</c:v>
                </c:pt>
                <c:pt idx="18">
                  <c:v>ფილიპინები</c:v>
                </c:pt>
                <c:pt idx="19">
                  <c:v>ლატვია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41523</c:v>
                </c:pt>
                <c:pt idx="1">
                  <c:v>37048</c:v>
                </c:pt>
                <c:pt idx="2">
                  <c:v>36763</c:v>
                </c:pt>
                <c:pt idx="3">
                  <c:v>31223</c:v>
                </c:pt>
                <c:pt idx="4">
                  <c:v>28935</c:v>
                </c:pt>
                <c:pt idx="5">
                  <c:v>25134</c:v>
                </c:pt>
                <c:pt idx="6">
                  <c:v>19326</c:v>
                </c:pt>
                <c:pt idx="7">
                  <c:v>19310</c:v>
                </c:pt>
                <c:pt idx="8">
                  <c:v>17231</c:v>
                </c:pt>
                <c:pt idx="9">
                  <c:v>14078</c:v>
                </c:pt>
                <c:pt idx="10">
                  <c:v>12381</c:v>
                </c:pt>
                <c:pt idx="11">
                  <c:v>12323</c:v>
                </c:pt>
                <c:pt idx="12">
                  <c:v>12000</c:v>
                </c:pt>
                <c:pt idx="13">
                  <c:v>10859</c:v>
                </c:pt>
                <c:pt idx="14">
                  <c:v>9845</c:v>
                </c:pt>
                <c:pt idx="15">
                  <c:v>9796</c:v>
                </c:pt>
                <c:pt idx="16">
                  <c:v>9696</c:v>
                </c:pt>
                <c:pt idx="17">
                  <c:v>9661</c:v>
                </c:pt>
                <c:pt idx="18">
                  <c:v>9454</c:v>
                </c:pt>
                <c:pt idx="19">
                  <c:v>8907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1E-4C58-A21D-477851FCF8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9786112"/>
        <c:axId val="29787648"/>
      </c:barChart>
      <c:catAx>
        <c:axId val="2978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87648"/>
        <c:crosses val="autoZero"/>
        <c:auto val="1"/>
        <c:lblAlgn val="ctr"/>
        <c:lblOffset val="100"/>
        <c:noMultiLvlLbl val="0"/>
      </c:catAx>
      <c:valAx>
        <c:axId val="29787648"/>
        <c:scaling>
          <c:orientation val="minMax"/>
          <c:max val="250000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9786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 წ.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სომხეთი</c:v>
                </c:pt>
                <c:pt idx="1">
                  <c:v>აზერბაიჯანი</c:v>
                </c:pt>
                <c:pt idx="2">
                  <c:v>თურქეთი</c:v>
                </c:pt>
                <c:pt idx="3">
                  <c:v>რუსეთის ფედერაცია</c:v>
                </c:pt>
                <c:pt idx="4">
                  <c:v>ევროკავშირის ქვეყნები</c:v>
                </c:pt>
                <c:pt idx="5">
                  <c:v>უკრაინა</c:v>
                </c:pt>
                <c:pt idx="6">
                  <c:v>ისრაელი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1325547</c:v>
                </c:pt>
                <c:pt idx="1">
                  <c:v>1283127</c:v>
                </c:pt>
                <c:pt idx="2">
                  <c:v>1442457</c:v>
                </c:pt>
                <c:pt idx="3">
                  <c:v>811834</c:v>
                </c:pt>
                <c:pt idx="4">
                  <c:v>232944</c:v>
                </c:pt>
                <c:pt idx="5">
                  <c:v>143522</c:v>
                </c:pt>
                <c:pt idx="6">
                  <c:v>42403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70-4735-9691-5EFB105B04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 წ.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სომხეთი</c:v>
                </c:pt>
                <c:pt idx="1">
                  <c:v>აზერბაიჯანი</c:v>
                </c:pt>
                <c:pt idx="2">
                  <c:v>თურქეთი</c:v>
                </c:pt>
                <c:pt idx="3">
                  <c:v>რუსეთის ფედერაცია</c:v>
                </c:pt>
                <c:pt idx="4">
                  <c:v>ევროკავშირის ქვეყნები</c:v>
                </c:pt>
                <c:pt idx="5">
                  <c:v>უკრაინა</c:v>
                </c:pt>
                <c:pt idx="6">
                  <c:v>ისრაელი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1468651</c:v>
                </c:pt>
                <c:pt idx="1">
                  <c:v>1393572</c:v>
                </c:pt>
                <c:pt idx="2">
                  <c:v>1384550</c:v>
                </c:pt>
                <c:pt idx="3">
                  <c:v>927441</c:v>
                </c:pt>
                <c:pt idx="4">
                  <c:v>243131</c:v>
                </c:pt>
                <c:pt idx="5">
                  <c:v>144658</c:v>
                </c:pt>
                <c:pt idx="6">
                  <c:v>59487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70-4735-9691-5EFB105B0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381760"/>
        <c:axId val="29383296"/>
      </c:barChart>
      <c:catAx>
        <c:axId val="29381760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383296"/>
        <c:crosses val="autoZero"/>
        <c:auto val="1"/>
        <c:lblAlgn val="ctr"/>
        <c:lblOffset val="100"/>
        <c:noMultiLvlLbl val="0"/>
      </c:catAx>
      <c:valAx>
        <c:axId val="29383296"/>
        <c:scaling>
          <c:orientation val="minMax"/>
          <c:max val="400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9381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263593</c:v>
                </c:pt>
                <c:pt idx="1">
                  <c:v>1052151</c:v>
                </c:pt>
                <c:pt idx="2">
                  <c:v>1567751</c:v>
                </c:pt>
                <c:pt idx="3">
                  <c:v>1048523</c:v>
                </c:pt>
                <c:pt idx="4">
                  <c:v>276419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95-4191-9072-A72EAAB73B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5.7324843639342173E-3"/>
                  <c:y val="-2.378864928640069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32-490B-9A48-54D2AF1F3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262076</c:v>
                </c:pt>
                <c:pt idx="1">
                  <c:v>1049984</c:v>
                </c:pt>
                <c:pt idx="2">
                  <c:v>1565376</c:v>
                </c:pt>
                <c:pt idx="3">
                  <c:v>1047336</c:v>
                </c:pt>
                <c:pt idx="4">
                  <c:v>275895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95-4191-9072-A72EAAB73B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13056"/>
        <c:axId val="29704960"/>
        <c:axId val="0"/>
      </c:bar3DChart>
      <c:catAx>
        <c:axId val="29613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9704960"/>
        <c:crosses val="autoZero"/>
        <c:auto val="1"/>
        <c:lblAlgn val="ctr"/>
        <c:lblOffset val="100"/>
        <c:noMultiLvlLbl val="0"/>
      </c:catAx>
      <c:valAx>
        <c:axId val="29704960"/>
        <c:scaling>
          <c:orientation val="minMax"/>
          <c:max val="25000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296130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108281213113358E-3"/>
                  <c:y val="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7E-4A9A-B201-3AACB0BEFD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206125</c:v>
                </c:pt>
                <c:pt idx="1">
                  <c:v>399673</c:v>
                </c:pt>
                <c:pt idx="2">
                  <c:v>487763</c:v>
                </c:pt>
                <c:pt idx="3">
                  <c:v>423729</c:v>
                </c:pt>
                <c:pt idx="4">
                  <c:v>175391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0F-4B17-B083-A1F8A90E4C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464968727868435E-2"/>
                  <c:y val="-9.515459714560277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7E-4A9A-B201-3AACB0BEFDBA}"/>
                </c:ext>
              </c:extLst>
            </c:dLbl>
            <c:dLbl>
              <c:idx val="4"/>
              <c:layout>
                <c:manualLayout>
                  <c:x val="1.9108281213114058E-3"/>
                  <c:y val="-1.038062142323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0F-4B17-B083-A1F8A90E4C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204712</c:v>
                </c:pt>
                <c:pt idx="1">
                  <c:v>397120</c:v>
                </c:pt>
                <c:pt idx="2">
                  <c:v>486568</c:v>
                </c:pt>
                <c:pt idx="3">
                  <c:v>422972</c:v>
                </c:pt>
                <c:pt idx="4">
                  <c:v>174939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0F-4B17-B083-A1F8A90E4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01952"/>
        <c:axId val="29903488"/>
        <c:axId val="0"/>
      </c:bar3DChart>
      <c:catAx>
        <c:axId val="29901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9903488"/>
        <c:crosses val="autoZero"/>
        <c:auto val="1"/>
        <c:lblAlgn val="ctr"/>
        <c:lblOffset val="100"/>
        <c:noMultiLvlLbl val="0"/>
      </c:catAx>
      <c:valAx>
        <c:axId val="29903488"/>
        <c:scaling>
          <c:orientation val="minMax"/>
          <c:max val="9000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299019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611841720463298E-2"/>
          <c:y val="0"/>
          <c:w val="0.95721992602140105"/>
          <c:h val="0.7422629730718883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1">
                  <a:shade val="9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7.778195268836134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E3-47B4-8876-349D28B57717}"/>
                </c:ext>
              </c:extLst>
            </c:dLbl>
            <c:dLbl>
              <c:idx val="1"/>
              <c:layout>
                <c:manualLayout>
                  <c:x val="5.83364645162716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E3-47B4-8876-349D28B577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3092509</c:v>
                </c:pt>
                <c:pt idx="1">
                  <c:v>3119784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62-477F-BFDC-AF82EE0DF0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2">
                  <a:shade val="9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1.1667292903254255E-2"/>
                  <c:y val="5.31811988130956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E3-47B4-8876-349D28B57717}"/>
                </c:ext>
              </c:extLst>
            </c:dLbl>
            <c:dLbl>
              <c:idx val="1"/>
              <c:layout>
                <c:manualLayout>
                  <c:x val="9.7227440860451781E-3"/>
                  <c:y val="-5.31811988130961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E3-47B4-8876-349D28B577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3103441</c:v>
                </c:pt>
                <c:pt idx="1">
                  <c:v>3132174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62-477F-BFDC-AF82EE0DF0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57555584"/>
        <c:axId val="57565568"/>
        <c:axId val="0"/>
      </c:bar3DChart>
      <c:catAx>
        <c:axId val="57555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65568"/>
        <c:crosses val="autoZero"/>
        <c:auto val="1"/>
        <c:lblAlgn val="ctr"/>
        <c:lblOffset val="100"/>
        <c:noMultiLvlLbl val="0"/>
      </c:catAx>
      <c:valAx>
        <c:axId val="57565568"/>
        <c:scaling>
          <c:orientation val="minMax"/>
          <c:max val="600000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55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82642789640543"/>
          <c:y val="5.7093417827777319E-2"/>
          <c:w val="0.68867765127025682"/>
          <c:h val="0.8513756571158138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92887</c:v>
                </c:pt>
                <c:pt idx="1">
                  <c:v>562777</c:v>
                </c:pt>
                <c:pt idx="2">
                  <c:v>639482</c:v>
                </c:pt>
                <c:pt idx="3">
                  <c:v>369588</c:v>
                </c:pt>
                <c:pt idx="4">
                  <c:v>89025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C1-4383-85C7-719A5719EB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FF99CC"/>
            </a:solidFill>
          </c:spPr>
          <c:invertIfNegative val="0"/>
          <c:dLbls>
            <c:dLbl>
              <c:idx val="2"/>
              <c:layout>
                <c:manualLayout>
                  <c:x val="-1.5045890718987447E-7"/>
                  <c:y val="-3.1141864269696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C1-4383-85C7-719A5719EBE3}"/>
                </c:ext>
              </c:extLst>
            </c:dLbl>
            <c:dLbl>
              <c:idx val="3"/>
              <c:layout>
                <c:manualLayout>
                  <c:x val="5.7324843639342173E-3"/>
                  <c:y val="-3.1141864269696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93-4F88-A1CC-D20005E9732C}"/>
                </c:ext>
              </c:extLst>
            </c:dLbl>
            <c:dLbl>
              <c:idx val="4"/>
              <c:layout>
                <c:manualLayout>
                  <c:x val="0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C1-4383-85C7-719A5719EB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94630</c:v>
                </c:pt>
                <c:pt idx="1">
                  <c:v>565707</c:v>
                </c:pt>
                <c:pt idx="2">
                  <c:v>640003</c:v>
                </c:pt>
                <c:pt idx="3">
                  <c:v>368759</c:v>
                </c:pt>
                <c:pt idx="4">
                  <c:v>88626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C1-4383-85C7-719A5719EB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13120"/>
        <c:axId val="65414656"/>
        <c:axId val="0"/>
      </c:bar3DChart>
      <c:catAx>
        <c:axId val="65413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65414656"/>
        <c:crosses val="autoZero"/>
        <c:auto val="1"/>
        <c:lblAlgn val="ctr"/>
        <c:lblOffset val="100"/>
        <c:noMultiLvlLbl val="0"/>
      </c:catAx>
      <c:valAx>
        <c:axId val="65414656"/>
        <c:scaling>
          <c:orientation val="minMax"/>
          <c:max val="9000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6541312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0.35195</cdr:x>
      <cdr:y>0</cdr:y>
    </cdr:from>
    <cdr:to>
      <cdr:x>0.68517</cdr:x>
      <cdr:y>0.1383</cdr:y>
    </cdr:to>
    <cdr:sp macro="" textlink="">
      <cdr:nvSpPr>
        <cdr:cNvPr id="2" name="Title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424509" y="0"/>
          <a:ext cx="1348719" cy="309195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2">
              <a:lumMod val="40000"/>
              <a:lumOff val="60000"/>
            </a:schemeClr>
          </a:solidFill>
          <a:prstDash val="sysDash"/>
        </a:ln>
      </cdr:spPr>
      <cdr:txBody>
        <a:bodyPr xmlns:a="http://schemas.openxmlformats.org/drawingml/2006/main" vert="horz" lIns="91440" tIns="45720" rIns="91440" bIns="45720" rtlCol="0" anchor="b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/>
          <a:r>
            <a:rPr lang="ka-GE" sz="900" i="1" dirty="0" smtClean="0"/>
            <a:t>პორტები– </a:t>
          </a:r>
        </a:p>
        <a:p xmlns:a="http://schemas.openxmlformats.org/drawingml/2006/main">
          <a:pPr lvl="0" algn="ctr"/>
          <a:r>
            <a:rPr lang="ka-GE" sz="900" b="1" i="1" dirty="0" smtClean="0"/>
            <a:t>6 756-</a:t>
          </a:r>
          <a:r>
            <a:rPr lang="ka-GE" sz="900" i="1" dirty="0" smtClean="0"/>
            <a:t>ჯერ</a:t>
          </a:r>
          <a:endParaRPr lang="en-US" sz="900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5D8BA-589C-4C86-8FAA-DC361E30451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9C2F0-1C49-41AF-915B-8A5729E21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2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33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7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655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44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65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50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89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18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74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63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65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63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9C2F0-1C49-41AF-915B-8A5729E21D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7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2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1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6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3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1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8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0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1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4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8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01685-5A90-4ABD-A358-200BB0725D2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FE97B-9D95-4D5F-921F-3A7F5C98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3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chart" Target="../charts/chart16.xml"/><Relationship Id="rId10" Type="http://schemas.microsoft.com/office/2007/relationships/hdphoto" Target="../media/hdphoto2.wdp"/><Relationship Id="rId4" Type="http://schemas.openxmlformats.org/officeDocument/2006/relationships/chart" Target="../charts/chart15.xm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chart" Target="../charts/chart19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9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3.png"/><Relationship Id="rId5" Type="http://schemas.openxmlformats.org/officeDocument/2006/relationships/chart" Target="../charts/chart12.xml"/><Relationship Id="rId10" Type="http://schemas.openxmlformats.org/officeDocument/2006/relationships/chart" Target="../charts/chart14.xml"/><Relationship Id="rId4" Type="http://schemas.openxmlformats.org/officeDocument/2006/relationships/chart" Target="../charts/chart11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7814553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8160772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8541701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8925619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9339171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9751288" y="0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10169502" y="0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581041" y="0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96059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11809704" y="0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9" name="TextBox 1"/>
          <p:cNvSpPr txBox="1">
            <a:spLocks noChangeArrowheads="1"/>
          </p:cNvSpPr>
          <p:nvPr/>
        </p:nvSpPr>
        <p:spPr bwMode="auto">
          <a:xfrm>
            <a:off x="4965912" y="2200368"/>
            <a:ext cx="697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Body)"/>
              </a:rPr>
              <a:t>საქართველოს სახელმწიფო საზღვრის კვეთის სტატისტიკა</a:t>
            </a:r>
          </a:p>
          <a:p>
            <a:pPr algn="ctr">
              <a:lnSpc>
                <a:spcPct val="150000"/>
              </a:lnSpc>
            </a:pPr>
            <a:r>
              <a:rPr lang="ka-GE" sz="1600" b="1" dirty="0" smtClean="0"/>
              <a:t> </a:t>
            </a:r>
            <a:r>
              <a:rPr lang="ka-GE" sz="16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6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6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 (Headings)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6806666" y="6481417"/>
            <a:ext cx="5257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a-GE" sz="900" dirty="0"/>
              <a:t>© </a:t>
            </a:r>
            <a:r>
              <a:rPr lang="ka-GE" sz="900" dirty="0" smtClean="0"/>
              <a:t>20</a:t>
            </a:r>
            <a:r>
              <a:rPr lang="en-US" sz="900" dirty="0" smtClean="0">
                <a:latin typeface="Sylfaen" panose="010A0502050306030303" pitchFamily="18" charset="0"/>
              </a:rPr>
              <a:t>2</a:t>
            </a:r>
            <a:r>
              <a:rPr lang="ka-GE" sz="900" dirty="0" smtClean="0">
                <a:latin typeface="Sylfaen" panose="010A0502050306030303" pitchFamily="18" charset="0"/>
              </a:rPr>
              <a:t>1</a:t>
            </a:r>
            <a:r>
              <a:rPr lang="ka-GE" sz="900" dirty="0" smtClean="0"/>
              <a:t>, </a:t>
            </a:r>
            <a:r>
              <a:rPr lang="en-US" sz="900" dirty="0" smtClean="0"/>
              <a:t> </a:t>
            </a:r>
            <a:r>
              <a:rPr lang="ka-GE" sz="900" dirty="0"/>
              <a:t>შსს საინფორმაციო-ანალიტიკური დეპარტამენტი</a:t>
            </a:r>
            <a:r>
              <a:rPr lang="en-US" sz="900" dirty="0"/>
              <a:t> - </a:t>
            </a:r>
            <a:r>
              <a:rPr lang="ka-GE" sz="900" dirty="0"/>
              <a:t>საინფორმაციო  ცენტრი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1071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346409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696052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1042063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1427694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1690963" y="0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10178796" y="-4442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581041" y="0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96059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11809704" y="0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8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981093"/>
              </p:ext>
            </p:extLst>
          </p:nvPr>
        </p:nvGraphicFramePr>
        <p:xfrm>
          <a:off x="2183394" y="869088"/>
          <a:ext cx="7154159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4" name="Title 1"/>
          <p:cNvSpPr txBox="1">
            <a:spLocks/>
          </p:cNvSpPr>
          <p:nvPr/>
        </p:nvSpPr>
        <p:spPr>
          <a:xfrm>
            <a:off x="1766672" y="95365"/>
            <a:ext cx="9383156" cy="10089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600" b="1" dirty="0" smtClean="0"/>
          </a:p>
          <a:p>
            <a:pPr>
              <a:lnSpc>
                <a:spcPct val="150000"/>
              </a:lnSpc>
            </a:pPr>
            <a:r>
              <a:rPr lang="ka-GE" sz="3400" b="1" dirty="0" smtClean="0"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3400" b="1" dirty="0" smtClean="0">
                <a:latin typeface="Sylfaen (Headings)"/>
              </a:rPr>
              <a:t>სასაზღვრო-გამტარი პუნქტების მიხედვით</a:t>
            </a:r>
            <a:r>
              <a:rPr lang="ka-GE" sz="3400" b="1" dirty="0" smtClean="0"/>
              <a:t>  </a:t>
            </a:r>
          </a:p>
          <a:p>
            <a:pPr>
              <a:lnSpc>
                <a:spcPct val="150000"/>
              </a:lnSpc>
            </a:pPr>
            <a:r>
              <a:rPr lang="ka-GE" sz="30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30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30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3000" b="1" dirty="0">
              <a:latin typeface="Sylfaen (Headings)"/>
            </a:endParaRPr>
          </a:p>
          <a:p>
            <a:pPr>
              <a:lnSpc>
                <a:spcPct val="150000"/>
              </a:lnSpc>
            </a:pPr>
            <a:endParaRPr lang="en-US" sz="1200" b="1" dirty="0"/>
          </a:p>
        </p:txBody>
      </p:sp>
      <p:graphicFrame>
        <p:nvGraphicFramePr>
          <p:cNvPr id="65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6826988"/>
              </p:ext>
            </p:extLst>
          </p:nvPr>
        </p:nvGraphicFramePr>
        <p:xfrm>
          <a:off x="5372276" y="2425811"/>
          <a:ext cx="4047476" cy="2250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7" name="Title 1"/>
          <p:cNvSpPr txBox="1">
            <a:spLocks/>
          </p:cNvSpPr>
          <p:nvPr/>
        </p:nvSpPr>
        <p:spPr>
          <a:xfrm>
            <a:off x="2041778" y="2749599"/>
            <a:ext cx="2902638" cy="1381328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ka-GE" sz="1200" b="1" dirty="0">
                <a:latin typeface="Sylfaen (Headings)"/>
              </a:rPr>
              <a:t>საავტომობილო ტრანსპორტის </a:t>
            </a:r>
            <a:r>
              <a:rPr lang="ka-GE" sz="1200" b="1" dirty="0" smtClean="0">
                <a:latin typeface="Sylfaen (Headings)"/>
              </a:rPr>
              <a:t>მოძრაობის დინამიკა მოსაზღვრე ქვეყნების მიხედვით </a:t>
            </a:r>
          </a:p>
          <a:p>
            <a:pPr lvl="0">
              <a:lnSpc>
                <a:spcPct val="100000"/>
              </a:lnSpc>
            </a:pPr>
            <a:r>
              <a:rPr lang="ka-GE" sz="1200" dirty="0" smtClean="0">
                <a:latin typeface="Sylfaen (Headings)"/>
              </a:rPr>
              <a:t>კვეთების</a:t>
            </a:r>
            <a:endParaRPr lang="en-US" sz="1200" dirty="0">
              <a:latin typeface="Sylfaen (Headings)"/>
            </a:endParaRPr>
          </a:p>
          <a:p>
            <a:pPr lvl="0">
              <a:lnSpc>
                <a:spcPct val="100000"/>
              </a:lnSpc>
            </a:pPr>
            <a:r>
              <a:rPr lang="ka-GE" sz="1200" dirty="0" smtClean="0">
                <a:latin typeface="Sylfaen (Headings)"/>
              </a:rPr>
              <a:t>რაოდენობა </a:t>
            </a:r>
            <a:r>
              <a:rPr lang="ka-GE" sz="1200" dirty="0">
                <a:latin typeface="Sylfaen (Headings)"/>
              </a:rPr>
              <a:t>ორივე </a:t>
            </a:r>
            <a:r>
              <a:rPr lang="ka-GE" sz="1200" dirty="0" smtClean="0">
                <a:latin typeface="Sylfaen (Headings)"/>
              </a:rPr>
              <a:t>მიმართულებით:  </a:t>
            </a:r>
            <a:endParaRPr lang="en-US" sz="1200" dirty="0" smtClean="0">
              <a:latin typeface="Sylfaen (Headings)"/>
            </a:endParaRPr>
          </a:p>
          <a:p>
            <a:pPr lvl="0">
              <a:lnSpc>
                <a:spcPct val="100000"/>
              </a:lnSpc>
            </a:pPr>
            <a:r>
              <a:rPr lang="ka-GE" sz="1200" b="1" dirty="0" smtClean="0">
                <a:solidFill>
                  <a:srgbClr val="FF0000"/>
                </a:solidFill>
                <a:latin typeface="Sylfaen (Headings)"/>
              </a:rPr>
              <a:t>3 565 991</a:t>
            </a:r>
            <a:endParaRPr lang="en-US" sz="1200" b="1" dirty="0">
              <a:solidFill>
                <a:srgbClr val="FF0000"/>
              </a:solidFill>
              <a:latin typeface="Sylfaen (Headings)"/>
            </a:endParaRPr>
          </a:p>
        </p:txBody>
      </p:sp>
      <p:sp>
        <p:nvSpPr>
          <p:cNvPr id="68" name="Title 1"/>
          <p:cNvSpPr txBox="1">
            <a:spLocks/>
          </p:cNvSpPr>
          <p:nvPr/>
        </p:nvSpPr>
        <p:spPr>
          <a:xfrm>
            <a:off x="8204200" y="2616922"/>
            <a:ext cx="1116159" cy="499382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ka-GE" sz="900" i="1" dirty="0"/>
              <a:t>თურქეთისკენ/ თურქეთიდან - </a:t>
            </a:r>
            <a:r>
              <a:rPr lang="ka-GE" sz="900" i="1" dirty="0" smtClean="0"/>
              <a:t>   </a:t>
            </a:r>
            <a:r>
              <a:rPr lang="ka-GE" sz="900" b="1" i="1" dirty="0" smtClean="0"/>
              <a:t>1 206 858-</a:t>
            </a:r>
            <a:r>
              <a:rPr lang="ka-GE" sz="900" i="1" dirty="0" smtClean="0"/>
              <a:t>ჯერ</a:t>
            </a:r>
            <a:endParaRPr lang="ka-GE" sz="900" i="1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7998054" y="4130927"/>
            <a:ext cx="1391188" cy="521874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ka-GE" sz="900" i="1" dirty="0"/>
              <a:t>სომხეთისკენ/</a:t>
            </a:r>
          </a:p>
          <a:p>
            <a:pPr lvl="0"/>
            <a:r>
              <a:rPr lang="ka-GE" sz="900" i="1" dirty="0"/>
              <a:t>სომხეთიდან - </a:t>
            </a:r>
            <a:endParaRPr lang="ka-GE" sz="900" i="1" dirty="0" smtClean="0"/>
          </a:p>
          <a:p>
            <a:pPr lvl="0"/>
            <a:r>
              <a:rPr lang="ka-GE" sz="900" b="1" i="1" dirty="0" smtClean="0"/>
              <a:t>1 024 845-</a:t>
            </a:r>
            <a:r>
              <a:rPr lang="ka-GE" sz="900" i="1" dirty="0" smtClean="0"/>
              <a:t>ჯერ</a:t>
            </a:r>
            <a:endParaRPr lang="en-US" sz="900" i="1" dirty="0"/>
          </a:p>
        </p:txBody>
      </p:sp>
      <p:sp>
        <p:nvSpPr>
          <p:cNvPr id="70" name="Title 1"/>
          <p:cNvSpPr txBox="1">
            <a:spLocks/>
          </p:cNvSpPr>
          <p:nvPr/>
        </p:nvSpPr>
        <p:spPr>
          <a:xfrm>
            <a:off x="5213132" y="3600847"/>
            <a:ext cx="1279738" cy="53008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ka-GE" sz="900" i="1" dirty="0"/>
              <a:t>აზერბაიჯანისკენ</a:t>
            </a:r>
          </a:p>
          <a:p>
            <a:pPr lvl="0"/>
            <a:r>
              <a:rPr lang="ka-GE" sz="900" i="1" dirty="0"/>
              <a:t>/აზერბაიჯანიდან – </a:t>
            </a:r>
            <a:r>
              <a:rPr lang="ka-GE" sz="900" b="1" i="1" dirty="0" smtClean="0"/>
              <a:t>750 684-</a:t>
            </a:r>
            <a:r>
              <a:rPr lang="ka-GE" sz="900" i="1" dirty="0" smtClean="0"/>
              <a:t>ჯერ</a:t>
            </a:r>
            <a:endParaRPr lang="en-US" sz="900" i="1" dirty="0"/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5372276" y="2749599"/>
            <a:ext cx="1378394" cy="529285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ka-GE" sz="900" i="1" dirty="0"/>
              <a:t>რუსეთისკენ/</a:t>
            </a:r>
          </a:p>
          <a:p>
            <a:pPr lvl="0"/>
            <a:r>
              <a:rPr lang="ka-GE" sz="900" i="1" dirty="0"/>
              <a:t>რუსეთიდან – </a:t>
            </a:r>
          </a:p>
          <a:p>
            <a:pPr lvl="0"/>
            <a:r>
              <a:rPr lang="ka-GE" sz="900" b="1" i="1" dirty="0" smtClean="0"/>
              <a:t>576 848-</a:t>
            </a:r>
            <a:r>
              <a:rPr lang="ka-GE" sz="900" i="1" dirty="0" smtClean="0"/>
              <a:t>ჯერ</a:t>
            </a:r>
            <a:endParaRPr lang="en-US" sz="9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99000"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359" y="985651"/>
            <a:ext cx="825769" cy="488573"/>
          </a:xfrm>
          <a:prstGeom prst="rect">
            <a:avLst/>
          </a:prstGeom>
        </p:spPr>
      </p:pic>
      <p:graphicFrame>
        <p:nvGraphicFramePr>
          <p:cNvPr id="78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604653"/>
              </p:ext>
            </p:extLst>
          </p:nvPr>
        </p:nvGraphicFramePr>
        <p:xfrm>
          <a:off x="2282936" y="5095877"/>
          <a:ext cx="7154159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-100000"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449" y="5092535"/>
            <a:ext cx="861083" cy="6251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83394" y="4676027"/>
            <a:ext cx="779926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000" b="1" dirty="0">
                <a:latin typeface="Sylfaen (Body)"/>
              </a:rPr>
              <a:t>საავტომობილო </a:t>
            </a:r>
            <a:r>
              <a:rPr lang="ka-GE" sz="1000" b="1" dirty="0" smtClean="0">
                <a:latin typeface="Sylfaen (Body)"/>
              </a:rPr>
              <a:t>ტრანსპორტის</a:t>
            </a:r>
            <a:r>
              <a:rPr lang="en-US" sz="1000" b="1" dirty="0" smtClean="0">
                <a:latin typeface="Sylfaen (Body)"/>
              </a:rPr>
              <a:t> </a:t>
            </a:r>
            <a:r>
              <a:rPr lang="ka-GE" sz="1000" b="1" dirty="0" smtClean="0">
                <a:latin typeface="Sylfaen (Body)"/>
              </a:rPr>
              <a:t>მისაბმელების მოძრაობის </a:t>
            </a:r>
            <a:r>
              <a:rPr lang="ka-GE" sz="1000" b="1" dirty="0">
                <a:latin typeface="Sylfaen (Body)"/>
              </a:rPr>
              <a:t>დინამიკა </a:t>
            </a:r>
          </a:p>
          <a:p>
            <a:pPr algn="ctr">
              <a:lnSpc>
                <a:spcPct val="150000"/>
              </a:lnSpc>
            </a:pPr>
            <a:r>
              <a:rPr lang="ka-GE" sz="1000" b="1" dirty="0">
                <a:latin typeface="Sylfaen (Body)"/>
              </a:rPr>
              <a:t>სასაზღვრო-გამტარი პუნქტების მიხედვით </a:t>
            </a:r>
            <a:r>
              <a:rPr lang="ka-GE" sz="1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ka-GE" sz="10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0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0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</a:t>
            </a:r>
            <a:r>
              <a:rPr lang="ka-GE" sz="1000" b="1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)</a:t>
            </a:r>
            <a:endParaRPr lang="en-US" sz="1000" b="1" dirty="0">
              <a:latin typeface="Sylfaen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7442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0.00694 L 0.6582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04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5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5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25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25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25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25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25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25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8" grpId="0">
        <p:bldAsOne/>
      </p:bldGraphic>
      <p:bldP spid="64" grpId="0"/>
      <p:bldGraphic spid="65" grpId="0">
        <p:bldAsOne/>
      </p:bldGraphic>
      <p:bldP spid="67" grpId="0" animBg="1"/>
      <p:bldP spid="68" grpId="0" animBg="1"/>
      <p:bldP spid="69" grpId="0" animBg="1"/>
      <p:bldP spid="70" grpId="0" animBg="1"/>
      <p:bldP spid="71" grpId="0" animBg="1"/>
      <p:bldGraphic spid="78" grpId="0">
        <p:bldAsOne/>
      </p:bldGraphic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346409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696052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1037710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9323129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9735246" y="0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10169502" y="0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581041" y="0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96059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11809704" y="0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9" name="Title 1"/>
          <p:cNvSpPr txBox="1">
            <a:spLocks/>
          </p:cNvSpPr>
          <p:nvPr/>
        </p:nvSpPr>
        <p:spPr>
          <a:xfrm>
            <a:off x="2826848" y="372533"/>
            <a:ext cx="7453490" cy="6942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300" b="1" dirty="0" smtClean="0">
                <a:solidFill>
                  <a:srgbClr val="FF0000"/>
                </a:solidFill>
                <a:latin typeface="Sylfaen" panose="010A0502050306030303" pitchFamily="18" charset="0"/>
              </a:rPr>
              <a:t/>
            </a:r>
            <a:br>
              <a:rPr lang="en-US" sz="1300" b="1" dirty="0" smtClean="0">
                <a:solidFill>
                  <a:srgbClr val="FF0000"/>
                </a:solidFill>
                <a:latin typeface="Sylfaen" panose="010A0502050306030303" pitchFamily="18" charset="0"/>
              </a:rPr>
            </a:br>
            <a:endParaRPr lang="en-US" sz="1300" b="1" dirty="0" smtClean="0">
              <a:solidFill>
                <a:srgbClr val="FF0000"/>
              </a:solidFill>
              <a:latin typeface="Sylfaen" panose="010A0502050306030303" pitchFamily="18" charset="0"/>
            </a:endParaRPr>
          </a:p>
          <a:p>
            <a:pPr>
              <a:lnSpc>
                <a:spcPct val="150000"/>
              </a:lnSpc>
            </a:pPr>
            <a:r>
              <a:rPr lang="ka-GE" sz="1400" b="1" dirty="0" smtClean="0">
                <a:latin typeface="Sylfaen (Body)"/>
              </a:rPr>
              <a:t>საავტომობილო </a:t>
            </a:r>
            <a:r>
              <a:rPr lang="ka-GE" sz="1400" b="1" dirty="0">
                <a:latin typeface="Sylfaen (Body)"/>
              </a:rPr>
              <a:t>ტრანსპორტის </a:t>
            </a:r>
            <a:r>
              <a:rPr lang="ka-GE" sz="1400" b="1" dirty="0" smtClean="0">
                <a:latin typeface="Sylfaen (Body)"/>
              </a:rPr>
              <a:t>ტრანზიტული მოძრაობის დინამიკა</a:t>
            </a:r>
            <a:r>
              <a:rPr lang="ka-GE" sz="1400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1300" b="1" dirty="0">
              <a:latin typeface="Sylfaen (Headings)"/>
            </a:endParaRPr>
          </a:p>
        </p:txBody>
      </p:sp>
      <p:graphicFrame>
        <p:nvGraphicFramePr>
          <p:cNvPr id="7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043613"/>
              </p:ext>
            </p:extLst>
          </p:nvPr>
        </p:nvGraphicFramePr>
        <p:xfrm>
          <a:off x="2776660" y="1729714"/>
          <a:ext cx="8137532" cy="3660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4967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694 L 0.6506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96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Graphic spid="70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 descr="Image result for train icon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" y="4979936"/>
            <a:ext cx="1113033" cy="1113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346409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696052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1042063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1427694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1813216" y="0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581041" y="0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96059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2645923" y="369794"/>
            <a:ext cx="60603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400" b="1" dirty="0"/>
              <a:t> </a:t>
            </a:r>
            <a:r>
              <a:rPr lang="ka-GE" sz="1400" b="1" dirty="0">
                <a:latin typeface="Sylfaen (Headings)"/>
              </a:rPr>
              <a:t>სარკინიგზო </a:t>
            </a:r>
            <a:r>
              <a:rPr lang="ka-GE" sz="1400" b="1" dirty="0" smtClean="0">
                <a:latin typeface="Sylfaen (Headings)"/>
              </a:rPr>
              <a:t>ტრანსპორტის </a:t>
            </a:r>
            <a:r>
              <a:rPr lang="ka-GE" sz="1400" b="1" dirty="0">
                <a:latin typeface="Sylfaen (Headings)"/>
              </a:rPr>
              <a:t>მოძრაობის დინამიკა</a:t>
            </a:r>
            <a:r>
              <a:rPr lang="en-US" sz="1400" b="1" dirty="0">
                <a:latin typeface="Sylfaen (Headings)"/>
              </a:rPr>
              <a:t> </a:t>
            </a:r>
            <a:endParaRPr lang="ka-GE" sz="1400" b="1" dirty="0" smtClean="0">
              <a:latin typeface="Sylfaen (Headings)"/>
            </a:endParaRPr>
          </a:p>
          <a:p>
            <a:pPr algn="ctr"/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1200" b="1" dirty="0">
              <a:latin typeface="Sylfaen (Headings)"/>
            </a:endParaRPr>
          </a:p>
          <a:p>
            <a:pPr algn="ctr"/>
            <a:endParaRPr lang="en-US" sz="1400" b="1" dirty="0"/>
          </a:p>
        </p:txBody>
      </p:sp>
      <p:grpSp>
        <p:nvGrpSpPr>
          <p:cNvPr id="79" name="Group 78"/>
          <p:cNvGrpSpPr/>
          <p:nvPr/>
        </p:nvGrpSpPr>
        <p:grpSpPr>
          <a:xfrm>
            <a:off x="-11772770" y="-5124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7" name="Rectangle 66"/>
          <p:cNvSpPr/>
          <p:nvPr/>
        </p:nvSpPr>
        <p:spPr>
          <a:xfrm>
            <a:off x="1889292" y="3385932"/>
            <a:ext cx="727388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400" b="1" dirty="0" smtClean="0">
                <a:latin typeface="Sylfaen (Headings)"/>
              </a:rPr>
              <a:t>საზღვაო რეისების დინამიკა</a:t>
            </a:r>
            <a:r>
              <a:rPr lang="en-US" sz="1400" b="1" dirty="0" smtClean="0">
                <a:latin typeface="Sylfaen (Headings)"/>
              </a:rPr>
              <a:t> </a:t>
            </a:r>
            <a:r>
              <a:rPr lang="en-US" sz="1400" b="1" dirty="0">
                <a:latin typeface="Sylfaen (Headings)"/>
              </a:rPr>
              <a:t>(</a:t>
            </a:r>
            <a:r>
              <a:rPr lang="ka-GE" sz="1400" b="1" dirty="0" smtClean="0">
                <a:latin typeface="Sylfaen (Headings)"/>
              </a:rPr>
              <a:t>შემოსვლა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dirty="0" smtClean="0">
                <a:latin typeface="Sylfaen (Headings)"/>
              </a:rPr>
              <a:t>+</a:t>
            </a:r>
            <a:r>
              <a:rPr lang="ka-GE" sz="1400" b="1" dirty="0" smtClean="0">
                <a:latin typeface="Sylfaen (Headings)"/>
              </a:rPr>
              <a:t> გასვლა</a:t>
            </a:r>
            <a:r>
              <a:rPr lang="en-US" sz="1400" b="1" dirty="0" smtClean="0">
                <a:latin typeface="Sylfaen (Headings)"/>
              </a:rPr>
              <a:t>)</a:t>
            </a:r>
            <a:br>
              <a:rPr lang="en-US" sz="1400" b="1" dirty="0" smtClean="0">
                <a:latin typeface="Sylfaen (Headings)"/>
              </a:rPr>
            </a:br>
            <a:r>
              <a:rPr lang="ka-GE" sz="1400" b="1" dirty="0" smtClean="0"/>
              <a:t> 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1200" b="1" dirty="0" smtClean="0">
              <a:latin typeface="Sylfaen (Headings)"/>
            </a:endParaRPr>
          </a:p>
          <a:p>
            <a:pPr algn="ctr">
              <a:lnSpc>
                <a:spcPct val="150000"/>
              </a:lnSpc>
            </a:pPr>
            <a:endParaRPr lang="en-US" sz="1400" b="1" dirty="0"/>
          </a:p>
        </p:txBody>
      </p:sp>
      <p:graphicFrame>
        <p:nvGraphicFramePr>
          <p:cNvPr id="6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563934"/>
              </p:ext>
            </p:extLst>
          </p:nvPr>
        </p:nvGraphicFramePr>
        <p:xfrm>
          <a:off x="2000159" y="4166700"/>
          <a:ext cx="6771308" cy="240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69" name="Picture 2" descr="Image result for ship icon 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79578" y="5067319"/>
            <a:ext cx="1800760" cy="111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rain icon png"/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994" y="1431896"/>
            <a:ext cx="1522824" cy="152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0" name="Chart 59"/>
          <p:cNvGraphicFramePr/>
          <p:nvPr>
            <p:extLst>
              <p:ext uri="{D42A27DB-BD31-4B8C-83A1-F6EECF244321}">
                <p14:modId xmlns:p14="http://schemas.microsoft.com/office/powerpoint/2010/main" val="914507323"/>
              </p:ext>
            </p:extLst>
          </p:nvPr>
        </p:nvGraphicFramePr>
        <p:xfrm>
          <a:off x="3336834" y="937831"/>
          <a:ext cx="5713797" cy="2435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05280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0.00694 L 0.69063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31" y="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5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7" grpId="0"/>
      <p:bldGraphic spid="68" grpId="0">
        <p:bldAsOne/>
      </p:bldGraphic>
      <p:bldGraphic spid="60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346409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696052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1042063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1427694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1813216" y="0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2181922" y="0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 1"/>
          <p:cNvGrpSpPr/>
          <p:nvPr/>
        </p:nvGrpSpPr>
        <p:grpSpPr>
          <a:xfrm>
            <a:off x="-2542909" y="0"/>
            <a:ext cx="13433598" cy="6858000"/>
            <a:chOff x="-5126499" y="0"/>
            <a:chExt cx="13433598" cy="6858000"/>
          </a:xfrm>
        </p:grpSpPr>
        <p:sp>
          <p:nvSpPr>
            <p:cNvPr id="95" name="Rectangle 94"/>
            <p:cNvSpPr/>
            <p:nvPr/>
          </p:nvSpPr>
          <p:spPr>
            <a:xfrm>
              <a:off x="-5126499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5818731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56037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6240544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295650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3370240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3774494" y="0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1"/>
          <p:cNvSpPr txBox="1">
            <a:spLocks noChangeArrowheads="1"/>
          </p:cNvSpPr>
          <p:nvPr/>
        </p:nvSpPr>
        <p:spPr bwMode="auto">
          <a:xfrm>
            <a:off x="619315" y="2634516"/>
            <a:ext cx="697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Body)"/>
              </a:rPr>
              <a:t>მადლობა </a:t>
            </a:r>
          </a:p>
          <a:p>
            <a:pPr algn="ctr">
              <a:lnSpc>
                <a:spcPct val="150000"/>
              </a:lnSpc>
            </a:pPr>
            <a:r>
              <a:rPr lang="ka-G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Body)"/>
              </a:rPr>
              <a:t>ყურადღებისათვის!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 (Body)"/>
            </a:endParaRPr>
          </a:p>
        </p:txBody>
      </p:sp>
    </p:spTree>
    <p:extLst>
      <p:ext uri="{BB962C8B-B14F-4D97-AF65-F5344CB8AC3E}">
        <p14:creationId xmlns:p14="http://schemas.microsoft.com/office/powerpoint/2010/main" val="12837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7814553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8160772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8541701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8925619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9339171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9751288" y="-1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10169502" y="0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581041" y="0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96059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11809704" y="0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7" name="Rectangle 56"/>
          <p:cNvSpPr/>
          <p:nvPr/>
        </p:nvSpPr>
        <p:spPr>
          <a:xfrm>
            <a:off x="5199520" y="145501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b="1" dirty="0">
                <a:latin typeface="LiteratMT_n" panose="020B7200000000000000" pitchFamily="34" charset="0"/>
              </a:rPr>
              <a:t>საქართველოს სახელმწიფო საზღვარი</a:t>
            </a:r>
            <a:endParaRPr lang="en-US" b="1" dirty="0">
              <a:latin typeface="LiteratMT_n" panose="020B7200000000000000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4549250" y="3814376"/>
            <a:ext cx="1738124" cy="1695579"/>
          </a:xfrm>
          <a:prstGeom prst="round2Same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 rot="10800000">
            <a:off x="4549249" y="4983064"/>
            <a:ext cx="1738123" cy="1762978"/>
          </a:xfrm>
          <a:custGeom>
            <a:avLst/>
            <a:gdLst>
              <a:gd name="connsiteX0" fmla="*/ 1738123 w 1738123"/>
              <a:gd name="connsiteY0" fmla="*/ 2803159 h 2803159"/>
              <a:gd name="connsiteX1" fmla="*/ 1416203 w 1738123"/>
              <a:gd name="connsiteY1" fmla="*/ 2803159 h 2803159"/>
              <a:gd name="connsiteX2" fmla="*/ 869062 w 1738123"/>
              <a:gd name="connsiteY2" fmla="*/ 2256738 h 2803159"/>
              <a:gd name="connsiteX3" fmla="*/ 321921 w 1738123"/>
              <a:gd name="connsiteY3" fmla="*/ 2803159 h 2803159"/>
              <a:gd name="connsiteX4" fmla="*/ 0 w 1738123"/>
              <a:gd name="connsiteY4" fmla="*/ 2803159 h 2803159"/>
              <a:gd name="connsiteX5" fmla="*/ 0 w 1738123"/>
              <a:gd name="connsiteY5" fmla="*/ 289693 h 2803159"/>
              <a:gd name="connsiteX6" fmla="*/ 289693 w 1738123"/>
              <a:gd name="connsiteY6" fmla="*/ 0 h 2803159"/>
              <a:gd name="connsiteX7" fmla="*/ 1448430 w 1738123"/>
              <a:gd name="connsiteY7" fmla="*/ 0 h 2803159"/>
              <a:gd name="connsiteX8" fmla="*/ 1738123 w 1738123"/>
              <a:gd name="connsiteY8" fmla="*/ 289693 h 2803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8123" h="2803159">
                <a:moveTo>
                  <a:pt x="1738123" y="2803159"/>
                </a:moveTo>
                <a:lnTo>
                  <a:pt x="1416203" y="2803159"/>
                </a:lnTo>
                <a:cubicBezTo>
                  <a:pt x="1416203" y="2501379"/>
                  <a:pt x="1171240" y="2256738"/>
                  <a:pt x="869062" y="2256738"/>
                </a:cubicBezTo>
                <a:cubicBezTo>
                  <a:pt x="566884" y="2256738"/>
                  <a:pt x="321921" y="2501379"/>
                  <a:pt x="321921" y="2803159"/>
                </a:cubicBezTo>
                <a:lnTo>
                  <a:pt x="0" y="2803159"/>
                </a:lnTo>
                <a:lnTo>
                  <a:pt x="0" y="289693"/>
                </a:lnTo>
                <a:cubicBezTo>
                  <a:pt x="0" y="129700"/>
                  <a:pt x="129700" y="0"/>
                  <a:pt x="289693" y="0"/>
                </a:cubicBezTo>
                <a:lnTo>
                  <a:pt x="1448430" y="0"/>
                </a:lnTo>
                <a:cubicBezTo>
                  <a:pt x="1608423" y="0"/>
                  <a:pt x="1738123" y="129700"/>
                  <a:pt x="1738123" y="2896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sx="107000" sy="107000" algn="ctr" rotWithShape="0">
              <a:schemeClr val="tx1"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67047" y="4067462"/>
            <a:ext cx="1738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აეროპორტები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7" name="Picture 4" descr="Image result for airport icon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199" y="4505185"/>
            <a:ext cx="561820" cy="505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Rectangle 68"/>
          <p:cNvSpPr/>
          <p:nvPr/>
        </p:nvSpPr>
        <p:spPr>
          <a:xfrm>
            <a:off x="4443478" y="5432225"/>
            <a:ext cx="18722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19526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თბილისის აეროპორტი</a:t>
            </a:r>
            <a:endParaRPr lang="en-US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19526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ბათუმის აეროპორტი</a:t>
            </a:r>
            <a:endParaRPr lang="en-US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19526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ქუთაისის აეროპორტი</a:t>
            </a:r>
            <a:endParaRPr lang="en-US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" name="Round Same Side Corner Rectangle 142"/>
          <p:cNvSpPr/>
          <p:nvPr/>
        </p:nvSpPr>
        <p:spPr>
          <a:xfrm>
            <a:off x="9174901" y="3814375"/>
            <a:ext cx="1738124" cy="1695579"/>
          </a:xfrm>
          <a:prstGeom prst="round2Same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 rot="10800000">
            <a:off x="9174901" y="4913717"/>
            <a:ext cx="1738123" cy="1832324"/>
          </a:xfrm>
          <a:custGeom>
            <a:avLst/>
            <a:gdLst>
              <a:gd name="connsiteX0" fmla="*/ 1738123 w 1738123"/>
              <a:gd name="connsiteY0" fmla="*/ 2803159 h 2803159"/>
              <a:gd name="connsiteX1" fmla="*/ 1416203 w 1738123"/>
              <a:gd name="connsiteY1" fmla="*/ 2803159 h 2803159"/>
              <a:gd name="connsiteX2" fmla="*/ 869062 w 1738123"/>
              <a:gd name="connsiteY2" fmla="*/ 2256738 h 2803159"/>
              <a:gd name="connsiteX3" fmla="*/ 321921 w 1738123"/>
              <a:gd name="connsiteY3" fmla="*/ 2803159 h 2803159"/>
              <a:gd name="connsiteX4" fmla="*/ 0 w 1738123"/>
              <a:gd name="connsiteY4" fmla="*/ 2803159 h 2803159"/>
              <a:gd name="connsiteX5" fmla="*/ 0 w 1738123"/>
              <a:gd name="connsiteY5" fmla="*/ 289693 h 2803159"/>
              <a:gd name="connsiteX6" fmla="*/ 289693 w 1738123"/>
              <a:gd name="connsiteY6" fmla="*/ 0 h 2803159"/>
              <a:gd name="connsiteX7" fmla="*/ 1448430 w 1738123"/>
              <a:gd name="connsiteY7" fmla="*/ 0 h 2803159"/>
              <a:gd name="connsiteX8" fmla="*/ 1738123 w 1738123"/>
              <a:gd name="connsiteY8" fmla="*/ 289693 h 2803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8123" h="2803159">
                <a:moveTo>
                  <a:pt x="1738123" y="2803159"/>
                </a:moveTo>
                <a:lnTo>
                  <a:pt x="1416203" y="2803159"/>
                </a:lnTo>
                <a:cubicBezTo>
                  <a:pt x="1416203" y="2501379"/>
                  <a:pt x="1171240" y="2256738"/>
                  <a:pt x="869062" y="2256738"/>
                </a:cubicBezTo>
                <a:cubicBezTo>
                  <a:pt x="566884" y="2256738"/>
                  <a:pt x="321921" y="2501379"/>
                  <a:pt x="321921" y="2803159"/>
                </a:cubicBezTo>
                <a:lnTo>
                  <a:pt x="0" y="2803159"/>
                </a:lnTo>
                <a:lnTo>
                  <a:pt x="0" y="289693"/>
                </a:lnTo>
                <a:cubicBezTo>
                  <a:pt x="0" y="129700"/>
                  <a:pt x="129700" y="0"/>
                  <a:pt x="289693" y="0"/>
                </a:cubicBezTo>
                <a:lnTo>
                  <a:pt x="1448430" y="0"/>
                </a:lnTo>
                <a:cubicBezTo>
                  <a:pt x="1608423" y="0"/>
                  <a:pt x="1738123" y="129700"/>
                  <a:pt x="1738123" y="2896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sx="107000" sy="107000" algn="ctr" rotWithShape="0">
              <a:schemeClr val="tx1"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9174901" y="4067462"/>
            <a:ext cx="1738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რკინიგზა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9" name="Picture 8" descr="Image result for railway icon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163" y="4538992"/>
            <a:ext cx="917597" cy="559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Round Same Side Corner Rectangle 137"/>
          <p:cNvSpPr/>
          <p:nvPr/>
        </p:nvSpPr>
        <p:spPr>
          <a:xfrm>
            <a:off x="6904200" y="3802172"/>
            <a:ext cx="1738124" cy="1630054"/>
          </a:xfrm>
          <a:prstGeom prst="round2Same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 rot="10800000">
            <a:off x="6904200" y="4901512"/>
            <a:ext cx="1738123" cy="1844529"/>
          </a:xfrm>
          <a:custGeom>
            <a:avLst/>
            <a:gdLst>
              <a:gd name="connsiteX0" fmla="*/ 1738123 w 1738123"/>
              <a:gd name="connsiteY0" fmla="*/ 2803159 h 2803159"/>
              <a:gd name="connsiteX1" fmla="*/ 1416203 w 1738123"/>
              <a:gd name="connsiteY1" fmla="*/ 2803159 h 2803159"/>
              <a:gd name="connsiteX2" fmla="*/ 869062 w 1738123"/>
              <a:gd name="connsiteY2" fmla="*/ 2256738 h 2803159"/>
              <a:gd name="connsiteX3" fmla="*/ 321921 w 1738123"/>
              <a:gd name="connsiteY3" fmla="*/ 2803159 h 2803159"/>
              <a:gd name="connsiteX4" fmla="*/ 0 w 1738123"/>
              <a:gd name="connsiteY4" fmla="*/ 2803159 h 2803159"/>
              <a:gd name="connsiteX5" fmla="*/ 0 w 1738123"/>
              <a:gd name="connsiteY5" fmla="*/ 289693 h 2803159"/>
              <a:gd name="connsiteX6" fmla="*/ 289693 w 1738123"/>
              <a:gd name="connsiteY6" fmla="*/ 0 h 2803159"/>
              <a:gd name="connsiteX7" fmla="*/ 1448430 w 1738123"/>
              <a:gd name="connsiteY7" fmla="*/ 0 h 2803159"/>
              <a:gd name="connsiteX8" fmla="*/ 1738123 w 1738123"/>
              <a:gd name="connsiteY8" fmla="*/ 289693 h 2803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8123" h="2803159">
                <a:moveTo>
                  <a:pt x="1738123" y="2803159"/>
                </a:moveTo>
                <a:lnTo>
                  <a:pt x="1416203" y="2803159"/>
                </a:lnTo>
                <a:cubicBezTo>
                  <a:pt x="1416203" y="2501379"/>
                  <a:pt x="1171240" y="2256738"/>
                  <a:pt x="869062" y="2256738"/>
                </a:cubicBezTo>
                <a:cubicBezTo>
                  <a:pt x="566884" y="2256738"/>
                  <a:pt x="321921" y="2501379"/>
                  <a:pt x="321921" y="2803159"/>
                </a:cubicBezTo>
                <a:lnTo>
                  <a:pt x="0" y="2803159"/>
                </a:lnTo>
                <a:lnTo>
                  <a:pt x="0" y="289693"/>
                </a:lnTo>
                <a:cubicBezTo>
                  <a:pt x="0" y="129700"/>
                  <a:pt x="129700" y="0"/>
                  <a:pt x="289693" y="0"/>
                </a:cubicBezTo>
                <a:lnTo>
                  <a:pt x="1448430" y="0"/>
                </a:lnTo>
                <a:cubicBezTo>
                  <a:pt x="1608423" y="0"/>
                  <a:pt x="1738123" y="129700"/>
                  <a:pt x="1738123" y="2896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sx="107000" sy="107000" algn="ctr" rotWithShape="0">
              <a:schemeClr val="tx1"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6904200" y="4048350"/>
            <a:ext cx="1738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პორტები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8" name="Picture 6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639" y="4551167"/>
            <a:ext cx="689245" cy="419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Rectangle 149"/>
          <p:cNvSpPr/>
          <p:nvPr/>
        </p:nvSpPr>
        <p:spPr>
          <a:xfrm>
            <a:off x="7026014" y="5525899"/>
            <a:ext cx="1752600" cy="89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lvl="1" indent="-90488" defTabSz="488950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ka-GE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ბათუმის პორტი</a:t>
            </a:r>
            <a:endParaRPr lang="en-US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0488" lvl="1" indent="-90488" defTabSz="488950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ფოთის პორტი</a:t>
            </a:r>
            <a:endParaRPr lang="en-US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0488" lvl="1" indent="-90488" defTabSz="488950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ყულევის პორტი</a:t>
            </a:r>
            <a:endParaRPr lang="en-US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9259149" y="5500847"/>
            <a:ext cx="2087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სადახლოს</a:t>
            </a:r>
            <a:r>
              <a: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რკინიგზა</a:t>
            </a:r>
            <a:endParaRPr lang="en-US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გარდაბნის რკინიგზა</a:t>
            </a:r>
            <a:endParaRPr lang="en-US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a-GE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კარწახის რკინიგზა</a:t>
            </a:r>
            <a:endParaRPr lang="en-US" sz="1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CC99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878" y="1230655"/>
            <a:ext cx="3542130" cy="186273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77" name="Group 76"/>
          <p:cNvGrpSpPr/>
          <p:nvPr/>
        </p:nvGrpSpPr>
        <p:grpSpPr>
          <a:xfrm>
            <a:off x="6315686" y="909444"/>
            <a:ext cx="1186126" cy="713606"/>
            <a:chOff x="1796115" y="1237222"/>
            <a:chExt cx="1192585" cy="508426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2636077" y="1247002"/>
              <a:ext cx="352623" cy="498646"/>
            </a:xfrm>
            <a:prstGeom prst="line">
              <a:avLst/>
            </a:prstGeom>
            <a:ln w="12700">
              <a:solidFill>
                <a:srgbClr val="FF7C80">
                  <a:alpha val="7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1796115" y="1237222"/>
              <a:ext cx="839962" cy="9780"/>
            </a:xfrm>
            <a:prstGeom prst="line">
              <a:avLst/>
            </a:prstGeom>
            <a:ln w="12700">
              <a:solidFill>
                <a:srgbClr val="FF7C80">
                  <a:alpha val="7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/>
          <p:cNvSpPr txBox="1"/>
          <p:nvPr/>
        </p:nvSpPr>
        <p:spPr>
          <a:xfrm>
            <a:off x="4089278" y="746058"/>
            <a:ext cx="226168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a-GE" sz="900" b="1" u="sng" dirty="0" smtClean="0">
                <a:solidFill>
                  <a:srgbClr val="FF7C80"/>
                </a:solidFill>
                <a:latin typeface="AcadMtavr" pitchFamily="2" charset="0"/>
              </a:rPr>
              <a:t>რუსეთის ფედერაცია</a:t>
            </a:r>
            <a:r>
              <a:rPr lang="en-US" sz="900" b="1" u="sng" dirty="0" smtClean="0">
                <a:solidFill>
                  <a:srgbClr val="FF7C80"/>
                </a:solidFill>
                <a:latin typeface="AcadMtavr" pitchFamily="2" charset="0"/>
              </a:rPr>
              <a:t> </a:t>
            </a:r>
            <a:r>
              <a:rPr lang="en-US" sz="900" b="1" u="sng" dirty="0" smtClean="0">
                <a:solidFill>
                  <a:srgbClr val="FF7C80"/>
                </a:solidFill>
                <a:latin typeface="AcadMtavr" pitchFamily="2" charset="0"/>
              </a:rPr>
              <a:t>– 894 </a:t>
            </a:r>
            <a:r>
              <a:rPr lang="ka-GE" sz="900" b="1" u="sng" dirty="0" smtClean="0">
                <a:solidFill>
                  <a:srgbClr val="FF7C80"/>
                </a:solidFill>
                <a:latin typeface="AcadMtavr" pitchFamily="2" charset="0"/>
              </a:rPr>
              <a:t>კმ</a:t>
            </a:r>
            <a:r>
              <a:rPr lang="en-US" sz="900" b="1" u="sng" dirty="0" smtClean="0">
                <a:solidFill>
                  <a:srgbClr val="FF7C80"/>
                </a:solidFill>
                <a:latin typeface="AcadMtavr" pitchFamily="2" charset="0"/>
              </a:rPr>
              <a:t>.</a:t>
            </a:r>
            <a:endParaRPr lang="ka-GE" sz="800" b="1" i="1" u="sng" dirty="0">
              <a:solidFill>
                <a:srgbClr val="FF7C80"/>
              </a:solidFill>
            </a:endParaRPr>
          </a:p>
          <a:p>
            <a:pPr marL="457200" lvl="0" indent="-96838">
              <a:buFont typeface="Arial" panose="020B0604020202020204" pitchFamily="34" charset="0"/>
              <a:buChar char="•"/>
            </a:pPr>
            <a:r>
              <a:rPr lang="ka-GE" sz="700" dirty="0"/>
              <a:t>ყაზბეგი</a:t>
            </a:r>
            <a:endParaRPr lang="en-US" sz="700" dirty="0"/>
          </a:p>
          <a:p>
            <a:pPr algn="r"/>
            <a:endParaRPr lang="ru-RU" sz="800" dirty="0"/>
          </a:p>
        </p:txBody>
      </p:sp>
      <p:grpSp>
        <p:nvGrpSpPr>
          <p:cNvPr id="74" name="Group 73"/>
          <p:cNvGrpSpPr/>
          <p:nvPr/>
        </p:nvGrpSpPr>
        <p:grpSpPr>
          <a:xfrm>
            <a:off x="7326455" y="1320660"/>
            <a:ext cx="284198" cy="281539"/>
            <a:chOff x="7477420" y="2661667"/>
            <a:chExt cx="397026" cy="401166"/>
          </a:xfrm>
        </p:grpSpPr>
        <p:sp>
          <p:nvSpPr>
            <p:cNvPr id="75" name="Teardrop 74"/>
            <p:cNvSpPr/>
            <p:nvPr/>
          </p:nvSpPr>
          <p:spPr>
            <a:xfrm rot="8275229">
              <a:off x="7477420" y="2661667"/>
              <a:ext cx="397026" cy="401166"/>
            </a:xfrm>
            <a:prstGeom prst="teardrop">
              <a:avLst>
                <a:gd name="adj" fmla="val 141512"/>
              </a:avLst>
            </a:prstGeom>
            <a:solidFill>
              <a:srgbClr val="FF7C80"/>
            </a:solidFill>
            <a:ln>
              <a:solidFill>
                <a:srgbClr val="FF7C8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lowchart: Connector 75"/>
            <p:cNvSpPr/>
            <p:nvPr/>
          </p:nvSpPr>
          <p:spPr>
            <a:xfrm>
              <a:off x="7589452" y="2779659"/>
              <a:ext cx="172961" cy="174246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8673307" y="2301641"/>
            <a:ext cx="284198" cy="281539"/>
            <a:chOff x="7477420" y="2661667"/>
            <a:chExt cx="397026" cy="401166"/>
          </a:xfrm>
        </p:grpSpPr>
        <p:sp>
          <p:nvSpPr>
            <p:cNvPr id="136" name="Teardrop 135"/>
            <p:cNvSpPr/>
            <p:nvPr/>
          </p:nvSpPr>
          <p:spPr>
            <a:xfrm rot="8275229">
              <a:off x="7477420" y="2661667"/>
              <a:ext cx="397026" cy="401166"/>
            </a:xfrm>
            <a:prstGeom prst="teardrop">
              <a:avLst>
                <a:gd name="adj" fmla="val 141512"/>
              </a:avLst>
            </a:prstGeom>
            <a:solidFill>
              <a:srgbClr val="FF7C80"/>
            </a:solidFill>
            <a:ln>
              <a:solidFill>
                <a:srgbClr val="FF7C8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lowchart: Connector 136"/>
            <p:cNvSpPr/>
            <p:nvPr/>
          </p:nvSpPr>
          <p:spPr>
            <a:xfrm>
              <a:off x="7589452" y="2779659"/>
              <a:ext cx="172961" cy="174246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7668361" y="2389738"/>
            <a:ext cx="284198" cy="281539"/>
            <a:chOff x="7477420" y="2661667"/>
            <a:chExt cx="397026" cy="401166"/>
          </a:xfrm>
        </p:grpSpPr>
        <p:sp>
          <p:nvSpPr>
            <p:cNvPr id="142" name="Teardrop 141"/>
            <p:cNvSpPr/>
            <p:nvPr/>
          </p:nvSpPr>
          <p:spPr>
            <a:xfrm rot="8275229">
              <a:off x="7477420" y="2661667"/>
              <a:ext cx="397026" cy="401166"/>
            </a:xfrm>
            <a:prstGeom prst="teardrop">
              <a:avLst>
                <a:gd name="adj" fmla="val 141512"/>
              </a:avLst>
            </a:prstGeom>
            <a:solidFill>
              <a:srgbClr val="FF7C80"/>
            </a:solidFill>
            <a:ln>
              <a:solidFill>
                <a:srgbClr val="FF7C8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lowchart: Connector 145"/>
            <p:cNvSpPr/>
            <p:nvPr/>
          </p:nvSpPr>
          <p:spPr>
            <a:xfrm>
              <a:off x="7589452" y="2779659"/>
              <a:ext cx="172961" cy="174246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6984998" y="1956519"/>
            <a:ext cx="284198" cy="281539"/>
            <a:chOff x="7477420" y="2661667"/>
            <a:chExt cx="397026" cy="401166"/>
          </a:xfrm>
        </p:grpSpPr>
        <p:sp>
          <p:nvSpPr>
            <p:cNvPr id="152" name="Teardrop 151"/>
            <p:cNvSpPr/>
            <p:nvPr/>
          </p:nvSpPr>
          <p:spPr>
            <a:xfrm rot="8275229">
              <a:off x="7477420" y="2661667"/>
              <a:ext cx="397026" cy="401166"/>
            </a:xfrm>
            <a:prstGeom prst="teardrop">
              <a:avLst>
                <a:gd name="adj" fmla="val 141512"/>
              </a:avLst>
            </a:prstGeom>
            <a:solidFill>
              <a:srgbClr val="FF7C80"/>
            </a:solidFill>
            <a:ln>
              <a:solidFill>
                <a:srgbClr val="FF7C8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lowchart: Connector 152"/>
            <p:cNvSpPr/>
            <p:nvPr/>
          </p:nvSpPr>
          <p:spPr>
            <a:xfrm>
              <a:off x="7589452" y="2779659"/>
              <a:ext cx="172961" cy="174246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4" name="TextBox 153"/>
          <p:cNvSpPr txBox="1"/>
          <p:nvPr/>
        </p:nvSpPr>
        <p:spPr>
          <a:xfrm>
            <a:off x="5052094" y="2196965"/>
            <a:ext cx="1140954" cy="588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800" latinLnBrk="0"/>
            <a:r>
              <a:rPr lang="ka-GE" sz="750" b="1" u="sng" dirty="0" smtClean="0">
                <a:solidFill>
                  <a:srgbClr val="FF7C80"/>
                </a:solidFill>
                <a:latin typeface="AcadMtavr" pitchFamily="2" charset="0"/>
              </a:rPr>
              <a:t>თურქეთი</a:t>
            </a:r>
            <a:r>
              <a:rPr lang="en-US" sz="750" b="1" u="sng" dirty="0" smtClean="0">
                <a:solidFill>
                  <a:srgbClr val="FF7C80"/>
                </a:solidFill>
                <a:latin typeface="AcadMtavr" pitchFamily="2" charset="0"/>
              </a:rPr>
              <a:t> </a:t>
            </a:r>
            <a:r>
              <a:rPr lang="en-US" sz="750" b="1" u="sng" dirty="0">
                <a:solidFill>
                  <a:srgbClr val="FF7C80"/>
                </a:solidFill>
                <a:latin typeface="AcadMtavr" pitchFamily="2" charset="0"/>
              </a:rPr>
              <a:t>– 275 </a:t>
            </a:r>
            <a:r>
              <a:rPr lang="ka-GE" sz="750" b="1" u="sng" dirty="0" smtClean="0">
                <a:solidFill>
                  <a:srgbClr val="FF7C80"/>
                </a:solidFill>
                <a:latin typeface="AcadMtavr" pitchFamily="2" charset="0"/>
              </a:rPr>
              <a:t>კმ</a:t>
            </a:r>
            <a:r>
              <a:rPr lang="en-US" sz="750" b="1" u="sng" dirty="0" smtClean="0">
                <a:solidFill>
                  <a:srgbClr val="FF7C80"/>
                </a:solidFill>
                <a:latin typeface="AcadMtavr" pitchFamily="2" charset="0"/>
              </a:rPr>
              <a:t>.</a:t>
            </a:r>
            <a:endParaRPr lang="ka-GE" sz="675" b="1" i="1" u="sng" dirty="0">
              <a:solidFill>
                <a:srgbClr val="FF7C80"/>
              </a:solidFill>
              <a:latin typeface="Sylfaen" panose="010A0502050306030303" pitchFamily="18" charset="0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სარფი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ვალე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კარწახი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  <a:p>
            <a:pPr algn="r" defTabSz="685800" latinLnBrk="0"/>
            <a:endParaRPr lang="ru-RU" sz="675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155" name="Group 154"/>
          <p:cNvGrpSpPr/>
          <p:nvPr/>
        </p:nvGrpSpPr>
        <p:grpSpPr>
          <a:xfrm rot="10800000" flipV="1">
            <a:off x="6131614" y="2164577"/>
            <a:ext cx="920694" cy="166752"/>
            <a:chOff x="7764240" y="5133982"/>
            <a:chExt cx="1693203" cy="1085191"/>
          </a:xfrm>
        </p:grpSpPr>
        <p:cxnSp>
          <p:nvCxnSpPr>
            <p:cNvPr id="156" name="Straight Connector 155"/>
            <p:cNvCxnSpPr/>
            <p:nvPr/>
          </p:nvCxnSpPr>
          <p:spPr>
            <a:xfrm flipH="1" flipV="1">
              <a:off x="7764240" y="5133982"/>
              <a:ext cx="889671" cy="1085191"/>
            </a:xfrm>
            <a:prstGeom prst="line">
              <a:avLst/>
            </a:prstGeom>
            <a:ln w="12700">
              <a:solidFill>
                <a:srgbClr val="FF7C80">
                  <a:alpha val="7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H="1">
              <a:off x="8650157" y="6205564"/>
              <a:ext cx="807286" cy="0"/>
            </a:xfrm>
            <a:prstGeom prst="line">
              <a:avLst/>
            </a:prstGeom>
            <a:ln w="12700">
              <a:solidFill>
                <a:srgbClr val="FF7C80">
                  <a:alpha val="7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8" name="TextBox 157"/>
          <p:cNvSpPr txBox="1"/>
          <p:nvPr/>
        </p:nvSpPr>
        <p:spPr>
          <a:xfrm>
            <a:off x="6307187" y="2929095"/>
            <a:ext cx="110147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latinLnBrk="0"/>
            <a:r>
              <a:rPr lang="ka-GE" sz="750" b="1" u="sng" dirty="0" smtClean="0">
                <a:solidFill>
                  <a:srgbClr val="FF7C80"/>
                </a:solidFill>
                <a:latin typeface="AcadMtavr" pitchFamily="2" charset="0"/>
              </a:rPr>
              <a:t>სომხეთი</a:t>
            </a:r>
            <a:r>
              <a:rPr lang="en-US" sz="750" b="1" u="sng" dirty="0" smtClean="0">
                <a:solidFill>
                  <a:srgbClr val="FF7C80"/>
                </a:solidFill>
                <a:latin typeface="AcadMtavr" pitchFamily="2" charset="0"/>
              </a:rPr>
              <a:t> </a:t>
            </a:r>
            <a:r>
              <a:rPr lang="en-US" sz="750" b="1" u="sng" dirty="0">
                <a:solidFill>
                  <a:srgbClr val="FF7C80"/>
                </a:solidFill>
                <a:latin typeface="AcadMtavr" pitchFamily="2" charset="0"/>
              </a:rPr>
              <a:t>– 224 </a:t>
            </a:r>
            <a:r>
              <a:rPr lang="ka-GE" sz="750" b="1" u="sng" dirty="0" smtClean="0">
                <a:solidFill>
                  <a:srgbClr val="FF7C80"/>
                </a:solidFill>
                <a:latin typeface="AcadMtavr" pitchFamily="2" charset="0"/>
              </a:rPr>
              <a:t>კმ</a:t>
            </a:r>
            <a:r>
              <a:rPr lang="en-US" sz="750" b="1" u="sng" dirty="0" smtClean="0">
                <a:solidFill>
                  <a:srgbClr val="FF7C80"/>
                </a:solidFill>
                <a:latin typeface="AcadMtavr" pitchFamily="2" charset="0"/>
              </a:rPr>
              <a:t>.</a:t>
            </a:r>
            <a:endParaRPr lang="ka-GE" sz="675" b="1" i="1" u="sng" dirty="0">
              <a:solidFill>
                <a:srgbClr val="FF7C80"/>
              </a:solidFill>
              <a:latin typeface="Sylfaen" panose="010A0502050306030303" pitchFamily="18" charset="0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სადახლო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ახკერპი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გუგუთი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ნინოწმინდა</a:t>
            </a:r>
            <a:r>
              <a:rPr lang="ka-GE" sz="675" i="1" dirty="0">
                <a:solidFill>
                  <a:srgbClr val="FF0000"/>
                </a:solidFill>
                <a:latin typeface="Sylfaen" panose="010A0502050306030303" pitchFamily="18" charset="0"/>
              </a:rPr>
              <a:t>.</a:t>
            </a:r>
            <a:endParaRPr lang="ru-RU" sz="675" i="1" dirty="0">
              <a:solidFill>
                <a:srgbClr val="FF0000"/>
              </a:solidFill>
              <a:latin typeface="Calibri" panose="020F0502020204030204"/>
            </a:endParaRPr>
          </a:p>
          <a:p>
            <a:pPr defTabSz="685800" latinLnBrk="0"/>
            <a:endParaRPr lang="ru-RU" sz="675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159" name="Group 158"/>
          <p:cNvGrpSpPr/>
          <p:nvPr/>
        </p:nvGrpSpPr>
        <p:grpSpPr>
          <a:xfrm rot="10800000" flipV="1">
            <a:off x="7363533" y="2624181"/>
            <a:ext cx="382315" cy="436259"/>
            <a:chOff x="7764240" y="5133982"/>
            <a:chExt cx="1693203" cy="1085191"/>
          </a:xfrm>
        </p:grpSpPr>
        <p:cxnSp>
          <p:nvCxnSpPr>
            <p:cNvPr id="160" name="Straight Connector 159"/>
            <p:cNvCxnSpPr/>
            <p:nvPr/>
          </p:nvCxnSpPr>
          <p:spPr>
            <a:xfrm flipH="1" flipV="1">
              <a:off x="7764240" y="5133982"/>
              <a:ext cx="889671" cy="1085191"/>
            </a:xfrm>
            <a:prstGeom prst="line">
              <a:avLst/>
            </a:prstGeom>
            <a:ln w="12700">
              <a:solidFill>
                <a:srgbClr val="FF7C80">
                  <a:alpha val="7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H="1">
              <a:off x="8650157" y="6205564"/>
              <a:ext cx="807286" cy="0"/>
            </a:xfrm>
            <a:prstGeom prst="line">
              <a:avLst/>
            </a:prstGeom>
            <a:ln w="12700">
              <a:solidFill>
                <a:srgbClr val="FF7C80">
                  <a:alpha val="7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>
            <a:off x="8811211" y="2543533"/>
            <a:ext cx="1045999" cy="385561"/>
            <a:chOff x="7683164" y="5130813"/>
            <a:chExt cx="1696957" cy="1085191"/>
          </a:xfrm>
        </p:grpSpPr>
        <p:cxnSp>
          <p:nvCxnSpPr>
            <p:cNvPr id="163" name="Straight Connector 162"/>
            <p:cNvCxnSpPr/>
            <p:nvPr/>
          </p:nvCxnSpPr>
          <p:spPr>
            <a:xfrm flipH="1" flipV="1">
              <a:off x="7683164" y="5130813"/>
              <a:ext cx="889671" cy="1085191"/>
            </a:xfrm>
            <a:prstGeom prst="line">
              <a:avLst/>
            </a:prstGeom>
            <a:ln w="12700">
              <a:solidFill>
                <a:srgbClr val="FF7C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flipH="1">
              <a:off x="8572835" y="6209794"/>
              <a:ext cx="807286" cy="0"/>
            </a:xfrm>
            <a:prstGeom prst="line">
              <a:avLst/>
            </a:prstGeom>
            <a:ln w="12700">
              <a:solidFill>
                <a:srgbClr val="FF7C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TextBox 164"/>
          <p:cNvSpPr txBox="1"/>
          <p:nvPr/>
        </p:nvSpPr>
        <p:spPr>
          <a:xfrm>
            <a:off x="9746293" y="2856706"/>
            <a:ext cx="135734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latinLnBrk="0"/>
            <a:r>
              <a:rPr lang="ka-GE" sz="750" b="1" u="sng" dirty="0" smtClean="0">
                <a:solidFill>
                  <a:srgbClr val="FF7C80"/>
                </a:solidFill>
                <a:latin typeface="AcadMtavr" pitchFamily="2" charset="0"/>
              </a:rPr>
              <a:t>აზერბაიჯანი</a:t>
            </a:r>
            <a:r>
              <a:rPr lang="en-US" sz="750" b="1" u="sng" dirty="0">
                <a:solidFill>
                  <a:srgbClr val="FF7C80"/>
                </a:solidFill>
                <a:latin typeface="AcadMtavr" pitchFamily="2" charset="0"/>
              </a:rPr>
              <a:t>	 – 446 </a:t>
            </a:r>
            <a:r>
              <a:rPr lang="ka-GE" sz="750" b="1" u="sng" smtClean="0">
                <a:solidFill>
                  <a:srgbClr val="FF7C80"/>
                </a:solidFill>
                <a:latin typeface="AcadMtavr" pitchFamily="2" charset="0"/>
              </a:rPr>
              <a:t>კმ</a:t>
            </a:r>
            <a:r>
              <a:rPr lang="en-US" sz="750" b="1" u="sng" smtClean="0">
                <a:solidFill>
                  <a:srgbClr val="FF7C80"/>
                </a:solidFill>
                <a:latin typeface="AcadMtavr" pitchFamily="2" charset="0"/>
              </a:rPr>
              <a:t>.</a:t>
            </a:r>
            <a:endParaRPr lang="ka-GE" sz="675" b="1" i="1" u="sng" dirty="0">
              <a:solidFill>
                <a:srgbClr val="FF7C80"/>
              </a:solidFill>
              <a:latin typeface="Sylfaen" panose="010A0502050306030303" pitchFamily="18" charset="0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ცოდნა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სამთაწყარო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ვახტანგისი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  <a:p>
            <a:pPr marL="128588" indent="-128588" defTabSz="685800" latinLnBrk="0">
              <a:buFont typeface="Arial" panose="020B0604020202020204" pitchFamily="34" charset="0"/>
              <a:buChar char="•"/>
            </a:pPr>
            <a:r>
              <a:rPr lang="ka-GE" sz="600" dirty="0">
                <a:solidFill>
                  <a:prstClr val="black"/>
                </a:solidFill>
                <a:latin typeface="Sylfaen" panose="010A0502050306030303" pitchFamily="18" charset="0"/>
              </a:rPr>
              <a:t>წითელი ხიდი</a:t>
            </a:r>
            <a:endParaRPr lang="en-US" sz="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8415253" y="741176"/>
            <a:ext cx="3434626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685800" latinLnBrk="0">
              <a:lnSpc>
                <a:spcPct val="200000"/>
              </a:lnSpc>
            </a:pPr>
            <a:r>
              <a:rPr lang="ka-GE" sz="900" i="1" u="sng" dirty="0">
                <a:solidFill>
                  <a:prstClr val="black">
                    <a:lumMod val="85000"/>
                    <a:lumOff val="15000"/>
                  </a:prstClr>
                </a:solidFill>
                <a:latin typeface="Amiran" pitchFamily="34" charset="0"/>
              </a:rPr>
              <a:t>სახელმწიფო საზღვრის სიგრძე მეზობელ სახელმწიფოებთან</a:t>
            </a:r>
          </a:p>
          <a:p>
            <a:pPr defTabSz="685800" latinLnBrk="0">
              <a:lnSpc>
                <a:spcPct val="200000"/>
              </a:lnSpc>
            </a:pPr>
            <a:r>
              <a:rPr lang="ka-GE" sz="900" i="1" u="sng" dirty="0">
                <a:solidFill>
                  <a:prstClr val="black">
                    <a:lumMod val="85000"/>
                    <a:lumOff val="15000"/>
                  </a:prstClr>
                </a:solidFill>
                <a:latin typeface="Amiran" pitchFamily="34" charset="0"/>
              </a:rPr>
              <a:t>სასაზღვრო–გამტარი </a:t>
            </a:r>
            <a:r>
              <a:rPr lang="ka-GE" sz="900" i="1" u="sng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miran" pitchFamily="34" charset="0"/>
              </a:rPr>
              <a:t>პუნქტები</a:t>
            </a:r>
            <a:endParaRPr lang="en-US" sz="900" i="1" u="sng" dirty="0">
              <a:solidFill>
                <a:prstClr val="black">
                  <a:lumMod val="85000"/>
                  <a:lumOff val="15000"/>
                </a:prstClr>
              </a:solidFill>
              <a:latin typeface="Amiran" pitchFamily="34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4592662" y="2977542"/>
            <a:ext cx="1538323" cy="507831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  <a:prstDash val="sysDash"/>
          </a:ln>
        </p:spPr>
        <p:txBody>
          <a:bodyPr wrap="square" anchor="t">
            <a:spAutoFit/>
          </a:bodyPr>
          <a:lstStyle/>
          <a:p>
            <a:pPr defTabSz="685800" latinLnBrk="0">
              <a:lnSpc>
                <a:spcPct val="150000"/>
              </a:lnSpc>
            </a:pPr>
            <a:r>
              <a:rPr lang="ka-GE" sz="900" i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miran" pitchFamily="34" charset="0"/>
              </a:rPr>
              <a:t>საზღვაო საზღვარი</a:t>
            </a:r>
          </a:p>
          <a:p>
            <a:pPr defTabSz="685800" latinLnBrk="0">
              <a:lnSpc>
                <a:spcPct val="150000"/>
              </a:lnSpc>
            </a:pPr>
            <a:r>
              <a:rPr lang="ka-GE" sz="900" i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miran" pitchFamily="34" charset="0"/>
              </a:rPr>
              <a:t>სანაპირო ზოლი - 309 კმ</a:t>
            </a:r>
            <a:endParaRPr lang="en-US" sz="900" i="1" dirty="0">
              <a:solidFill>
                <a:prstClr val="black">
                  <a:lumMod val="85000"/>
                  <a:lumOff val="15000"/>
                </a:prstClr>
              </a:solidFill>
              <a:latin typeface="Amir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20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0 L 0.6388 -0.006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0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5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75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25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25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750"/>
                            </p:stCondLst>
                            <p:childTnLst>
                              <p:par>
                                <p:cTn id="88" presetID="47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350"/>
                            </p:stCondLst>
                            <p:childTnLst>
                              <p:par>
                                <p:cTn id="94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95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550"/>
                            </p:stCondLst>
                            <p:childTnLst>
                              <p:par>
                                <p:cTn id="104" presetID="47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15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275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3350"/>
                            </p:stCondLst>
                            <p:childTnLst>
                              <p:par>
                                <p:cTn id="120" presetID="47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3950"/>
                            </p:stCondLst>
                            <p:childTnLst>
                              <p:par>
                                <p:cTn id="126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455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150"/>
                            </p:stCondLst>
                            <p:childTnLst>
                              <p:par>
                                <p:cTn id="136" presetID="47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750"/>
                            </p:stCondLst>
                            <p:childTnLst>
                              <p:par>
                                <p:cTn id="142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6350"/>
                            </p:stCondLst>
                            <p:childTnLst>
                              <p:par>
                                <p:cTn id="146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6950"/>
                            </p:stCondLst>
                            <p:childTnLst>
                              <p:par>
                                <p:cTn id="152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75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7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" grpId="0" animBg="1"/>
      <p:bldP spid="64" grpId="0" animBg="1"/>
      <p:bldP spid="6" grpId="0"/>
      <p:bldP spid="69" grpId="0"/>
      <p:bldP spid="143" grpId="0" animBg="1"/>
      <p:bldP spid="144" grpId="0" animBg="1"/>
      <p:bldP spid="145" grpId="0"/>
      <p:bldP spid="138" grpId="0" animBg="1"/>
      <p:bldP spid="139" grpId="0" animBg="1"/>
      <p:bldP spid="140" grpId="0"/>
      <p:bldP spid="150" grpId="0"/>
      <p:bldP spid="151" grpId="0"/>
      <p:bldP spid="130" grpId="0"/>
      <p:bldP spid="154" grpId="0"/>
      <p:bldP spid="158" grpId="0"/>
      <p:bldP spid="165" grpId="0"/>
      <p:bldP spid="166" grpId="0"/>
      <p:bldP spid="1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068" y="-111402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8155170" y="-128336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8513202" y="-128336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8885092" y="-128336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9258682" y="-128336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9605489" y="-128336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9944044" y="-128336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302077" y="-128336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645235" y="-128336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030957" y="-128336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11389655" y="-121601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7" name="Title 1"/>
          <p:cNvSpPr txBox="1">
            <a:spLocks/>
          </p:cNvSpPr>
          <p:nvPr/>
        </p:nvSpPr>
        <p:spPr>
          <a:xfrm>
            <a:off x="3076748" y="172978"/>
            <a:ext cx="9144000" cy="13287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a-GE" sz="3400" b="1" dirty="0" smtClean="0">
                <a:latin typeface="Sylfaen (Headings)"/>
              </a:rPr>
              <a:t>საქართველოს სახელმწიფო საზღვრის კვეთის სტატისტიკა</a:t>
            </a:r>
            <a:br>
              <a:rPr lang="ka-GE" sz="3400" b="1" dirty="0" smtClean="0">
                <a:latin typeface="Sylfaen (Headings)"/>
              </a:rPr>
            </a:br>
            <a:r>
              <a:rPr lang="ka-GE" sz="3400" b="1" dirty="0" smtClean="0">
                <a:latin typeface="Sylfaen (Headings)"/>
              </a:rPr>
              <a:t>სასაზღვრო </a:t>
            </a:r>
            <a:r>
              <a:rPr lang="en-US" sz="3400" b="1" dirty="0" smtClean="0">
                <a:latin typeface="Sylfaen (Headings)"/>
              </a:rPr>
              <a:t>- </a:t>
            </a:r>
            <a:r>
              <a:rPr lang="ka-GE" sz="3400" b="1" dirty="0" smtClean="0">
                <a:latin typeface="Sylfaen (Headings)"/>
              </a:rPr>
              <a:t>გამტარი პუნქტების მიხედვით  </a:t>
            </a:r>
          </a:p>
          <a:p>
            <a:pPr>
              <a:lnSpc>
                <a:spcPct val="150000"/>
              </a:lnSpc>
            </a:pPr>
            <a:r>
              <a:rPr lang="ka-GE" sz="25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25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25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r>
              <a:rPr lang="ka-GE" sz="25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sz="25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500" b="1" dirty="0">
              <a:solidFill>
                <a:srgbClr val="FF7C80"/>
              </a:solidFill>
            </a:endParaRPr>
          </a:p>
        </p:txBody>
      </p:sp>
      <p:graphicFrame>
        <p:nvGraphicFramePr>
          <p:cNvPr id="13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899322"/>
              </p:ext>
            </p:extLst>
          </p:nvPr>
        </p:nvGraphicFramePr>
        <p:xfrm>
          <a:off x="3493962" y="2558791"/>
          <a:ext cx="8498491" cy="3842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9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291880"/>
              </p:ext>
            </p:extLst>
          </p:nvPr>
        </p:nvGraphicFramePr>
        <p:xfrm>
          <a:off x="7645568" y="2849511"/>
          <a:ext cx="280831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5" name="Round Same Side Corner Rectangle 144"/>
          <p:cNvSpPr/>
          <p:nvPr/>
        </p:nvSpPr>
        <p:spPr>
          <a:xfrm>
            <a:off x="4470508" y="1662429"/>
            <a:ext cx="6205158" cy="915759"/>
          </a:xfrm>
          <a:prstGeom prst="round2SameRect">
            <a:avLst/>
          </a:prstGeom>
          <a:solidFill>
            <a:schemeClr val="accent1">
              <a:lumMod val="60000"/>
              <a:lumOff val="40000"/>
              <a:alpha val="63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a-GE" sz="140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სულ – სახელმწიფო საზღვრის კვეთა </a:t>
            </a:r>
            <a:r>
              <a:rPr lang="ka-GE" sz="1400" b="1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განხორციელდა </a:t>
            </a:r>
            <a:r>
              <a:rPr lang="ka-GE" sz="1400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 </a:t>
            </a:r>
            <a:r>
              <a:rPr lang="ka-GE" sz="1400" b="1" dirty="0" smtClean="0">
                <a:solidFill>
                  <a:srgbClr val="FF7C8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1</a:t>
            </a:r>
            <a:r>
              <a:rPr lang="en-US" sz="1400" b="1" dirty="0" smtClean="0">
                <a:solidFill>
                  <a:srgbClr val="FF7C8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8</a:t>
            </a:r>
            <a:r>
              <a:rPr lang="ka-GE" sz="1400" b="1" dirty="0" smtClean="0">
                <a:solidFill>
                  <a:srgbClr val="FF7C8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 </a:t>
            </a:r>
            <a:r>
              <a:rPr lang="en-US" sz="1400" b="1" dirty="0" smtClean="0">
                <a:solidFill>
                  <a:srgbClr val="FF7C8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040</a:t>
            </a:r>
            <a:r>
              <a:rPr lang="ka-GE" sz="1400" b="1" dirty="0" smtClean="0">
                <a:solidFill>
                  <a:srgbClr val="FF7C8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 </a:t>
            </a:r>
            <a:r>
              <a:rPr lang="en-US" sz="1400" b="1" dirty="0" smtClean="0">
                <a:solidFill>
                  <a:srgbClr val="FF7C8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054</a:t>
            </a:r>
            <a:r>
              <a:rPr lang="ka-GE" sz="1400" b="1" dirty="0" smtClean="0">
                <a:solidFill>
                  <a:srgbClr val="FF7C8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 </a:t>
            </a:r>
            <a:r>
              <a:rPr lang="ka-GE" sz="1400" b="1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–</a:t>
            </a:r>
            <a:r>
              <a:rPr lang="ka-GE" sz="1400" b="1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 </a:t>
            </a:r>
            <a:r>
              <a:rPr lang="ka-GE" sz="1400" b="1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ჯერ</a:t>
            </a:r>
            <a:r>
              <a:rPr lang="ka-GE" sz="14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 </a:t>
            </a:r>
            <a:r>
              <a:rPr lang="ka-GE" sz="140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(შემოსვლა + გასვლა</a:t>
            </a:r>
            <a:r>
              <a:rPr lang="ka-GE" sz="14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Sylfaen (Body)"/>
              </a:rPr>
              <a:t>)</a:t>
            </a:r>
            <a:endParaRPr lang="en-US" sz="1400" dirty="0">
              <a:solidFill>
                <a:schemeClr val="tx1"/>
              </a:solidFill>
              <a:latin typeface="Sylfaen (Body)"/>
            </a:endParaRPr>
          </a:p>
        </p:txBody>
      </p:sp>
    </p:spTree>
    <p:extLst>
      <p:ext uri="{BB962C8B-B14F-4D97-AF65-F5344CB8AC3E}">
        <p14:creationId xmlns:p14="http://schemas.microsoft.com/office/powerpoint/2010/main" val="189084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64271 -0.006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35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5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Graphic spid="138" grpId="0">
        <p:bldAsOne/>
      </p:bldGraphic>
      <p:bldGraphic spid="139" grpId="0">
        <p:bldAsOne/>
      </p:bldGraphic>
      <p:bldP spid="1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285142" y="17928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8541701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8925619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9339171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9751288" y="-1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581041" y="0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96059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11809704" y="0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itle 1"/>
          <p:cNvSpPr txBox="1">
            <a:spLocks/>
          </p:cNvSpPr>
          <p:nvPr/>
        </p:nvSpPr>
        <p:spPr>
          <a:xfrm>
            <a:off x="2712880" y="132420"/>
            <a:ext cx="9113686" cy="10908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a-GE" sz="1100" b="1" dirty="0" smtClean="0"/>
              <a:t/>
            </a:r>
            <a:br>
              <a:rPr lang="ka-GE" sz="1100" b="1" dirty="0" smtClean="0"/>
            </a:br>
            <a:r>
              <a:rPr lang="ka-GE" sz="1400" b="1" dirty="0" smtClean="0">
                <a:latin typeface="Sylfaen (Headings)"/>
              </a:rPr>
              <a:t>საქართველოს</a:t>
            </a:r>
            <a:r>
              <a:rPr lang="en-US" sz="1400" b="1" dirty="0" smtClean="0">
                <a:latin typeface="Sylfaen (Headings)"/>
              </a:rPr>
              <a:t> </a:t>
            </a:r>
            <a:r>
              <a:rPr lang="ka-GE" sz="1400" b="1" dirty="0" smtClean="0">
                <a:latin typeface="Sylfaen (Headings)"/>
              </a:rPr>
              <a:t>სახელმწიფო</a:t>
            </a:r>
            <a:r>
              <a:rPr lang="en-US" sz="1400" b="1" dirty="0" smtClean="0">
                <a:latin typeface="Sylfaen (Headings)"/>
              </a:rPr>
              <a:t> </a:t>
            </a:r>
            <a:r>
              <a:rPr lang="ka-GE" sz="1400" b="1" dirty="0" smtClean="0">
                <a:latin typeface="Sylfaen (Headings)"/>
              </a:rPr>
              <a:t>საზღვარზე</a:t>
            </a:r>
            <a:r>
              <a:rPr lang="en-US" sz="1400" b="1" dirty="0" smtClean="0">
                <a:latin typeface="Sylfaen (Headings)"/>
              </a:rPr>
              <a:t> </a:t>
            </a:r>
            <a:r>
              <a:rPr lang="ka-GE" sz="1400" b="1" dirty="0" smtClean="0">
                <a:latin typeface="Sylfaen (Headings)"/>
              </a:rPr>
              <a:t>გადაადგილებული  </a:t>
            </a:r>
            <a:br>
              <a:rPr lang="ka-GE" sz="1400" b="1" dirty="0" smtClean="0">
                <a:latin typeface="Sylfaen (Headings)"/>
              </a:rPr>
            </a:br>
            <a:r>
              <a:rPr lang="ka-GE" sz="1400" b="1" dirty="0" smtClean="0">
                <a:latin typeface="Sylfaen (Headings)"/>
              </a:rPr>
              <a:t>უცხო ქვეყნის მოქალაქეები</a:t>
            </a:r>
            <a:r>
              <a:rPr lang="ka-GE" sz="1400" b="1" dirty="0" smtClean="0">
                <a:solidFill>
                  <a:srgbClr val="C00000"/>
                </a:solidFill>
                <a:latin typeface="Sylfaen (Headings)"/>
              </a:rPr>
              <a:t/>
            </a:r>
            <a:br>
              <a:rPr lang="ka-GE" sz="1400" b="1" dirty="0" smtClean="0">
                <a:solidFill>
                  <a:srgbClr val="C00000"/>
                </a:solidFill>
                <a:latin typeface="Sylfaen (Headings)"/>
              </a:rPr>
            </a:br>
            <a:endParaRPr lang="en-US" sz="1400" b="1" dirty="0">
              <a:solidFill>
                <a:srgbClr val="C00000"/>
              </a:solidFill>
              <a:latin typeface="Sylfaen (Headings)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83026" y="1067735"/>
            <a:ext cx="2282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201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)</a:t>
            </a:r>
            <a:endParaRPr lang="en-US" sz="1200" b="1" dirty="0">
              <a:solidFill>
                <a:srgbClr val="FF7C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 (Headings)"/>
            </a:endParaRPr>
          </a:p>
        </p:txBody>
      </p:sp>
      <p:sp>
        <p:nvSpPr>
          <p:cNvPr id="71" name="Round Same Side Corner Rectangle 70"/>
          <p:cNvSpPr/>
          <p:nvPr/>
        </p:nvSpPr>
        <p:spPr>
          <a:xfrm>
            <a:off x="5006166" y="1606568"/>
            <a:ext cx="1361299" cy="1372540"/>
          </a:xfrm>
          <a:prstGeom prst="round2SameRect">
            <a:avLst>
              <a:gd name="adj1" fmla="val 17911"/>
              <a:gd name="adj2" fmla="val 0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 rot="10800000">
            <a:off x="5006167" y="2013110"/>
            <a:ext cx="1361298" cy="1369335"/>
          </a:xfrm>
          <a:custGeom>
            <a:avLst/>
            <a:gdLst>
              <a:gd name="connsiteX0" fmla="*/ 1738123 w 1738123"/>
              <a:gd name="connsiteY0" fmla="*/ 2803159 h 2803159"/>
              <a:gd name="connsiteX1" fmla="*/ 1416203 w 1738123"/>
              <a:gd name="connsiteY1" fmla="*/ 2803159 h 2803159"/>
              <a:gd name="connsiteX2" fmla="*/ 869062 w 1738123"/>
              <a:gd name="connsiteY2" fmla="*/ 2256738 h 2803159"/>
              <a:gd name="connsiteX3" fmla="*/ 321921 w 1738123"/>
              <a:gd name="connsiteY3" fmla="*/ 2803159 h 2803159"/>
              <a:gd name="connsiteX4" fmla="*/ 0 w 1738123"/>
              <a:gd name="connsiteY4" fmla="*/ 2803159 h 2803159"/>
              <a:gd name="connsiteX5" fmla="*/ 0 w 1738123"/>
              <a:gd name="connsiteY5" fmla="*/ 289693 h 2803159"/>
              <a:gd name="connsiteX6" fmla="*/ 289693 w 1738123"/>
              <a:gd name="connsiteY6" fmla="*/ 0 h 2803159"/>
              <a:gd name="connsiteX7" fmla="*/ 1448430 w 1738123"/>
              <a:gd name="connsiteY7" fmla="*/ 0 h 2803159"/>
              <a:gd name="connsiteX8" fmla="*/ 1738123 w 1738123"/>
              <a:gd name="connsiteY8" fmla="*/ 289693 h 2803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8123" h="2803159">
                <a:moveTo>
                  <a:pt x="1738123" y="2803159"/>
                </a:moveTo>
                <a:lnTo>
                  <a:pt x="1416203" y="2803159"/>
                </a:lnTo>
                <a:cubicBezTo>
                  <a:pt x="1416203" y="2501379"/>
                  <a:pt x="1171240" y="2256738"/>
                  <a:pt x="869062" y="2256738"/>
                </a:cubicBezTo>
                <a:cubicBezTo>
                  <a:pt x="566884" y="2256738"/>
                  <a:pt x="321921" y="2501379"/>
                  <a:pt x="321921" y="2803159"/>
                </a:cubicBezTo>
                <a:lnTo>
                  <a:pt x="0" y="2803159"/>
                </a:lnTo>
                <a:lnTo>
                  <a:pt x="0" y="289693"/>
                </a:lnTo>
                <a:cubicBezTo>
                  <a:pt x="0" y="129700"/>
                  <a:pt x="129700" y="0"/>
                  <a:pt x="289693" y="0"/>
                </a:cubicBezTo>
                <a:lnTo>
                  <a:pt x="1448430" y="0"/>
                </a:lnTo>
                <a:cubicBezTo>
                  <a:pt x="1608423" y="0"/>
                  <a:pt x="1738123" y="129700"/>
                  <a:pt x="1738123" y="289693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127000" sx="107000" sy="107000" algn="ctr" rotWithShape="0">
              <a:schemeClr val="tx1"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756045" y="1688705"/>
            <a:ext cx="1738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/>
              <a:t>+</a:t>
            </a:r>
            <a:r>
              <a:rPr lang="en-US" sz="2000" b="1" dirty="0" smtClean="0"/>
              <a:t>2,9</a:t>
            </a:r>
            <a:r>
              <a:rPr lang="ka-GE" sz="2000" b="1" dirty="0" smtClean="0"/>
              <a:t>%</a:t>
            </a:r>
            <a:endParaRPr lang="en-US" sz="2000" b="1" dirty="0"/>
          </a:p>
        </p:txBody>
      </p:sp>
      <p:sp>
        <p:nvSpPr>
          <p:cNvPr id="75" name="Round Same Side Corner Rectangle 74"/>
          <p:cNvSpPr/>
          <p:nvPr/>
        </p:nvSpPr>
        <p:spPr>
          <a:xfrm>
            <a:off x="7891145" y="1606568"/>
            <a:ext cx="1361299" cy="1527408"/>
          </a:xfrm>
          <a:prstGeom prst="round2Same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10800000">
            <a:off x="7891145" y="1944276"/>
            <a:ext cx="1361298" cy="1438169"/>
          </a:xfrm>
          <a:custGeom>
            <a:avLst/>
            <a:gdLst>
              <a:gd name="connsiteX0" fmla="*/ 1738123 w 1738123"/>
              <a:gd name="connsiteY0" fmla="*/ 2803159 h 2803159"/>
              <a:gd name="connsiteX1" fmla="*/ 1416203 w 1738123"/>
              <a:gd name="connsiteY1" fmla="*/ 2803159 h 2803159"/>
              <a:gd name="connsiteX2" fmla="*/ 869062 w 1738123"/>
              <a:gd name="connsiteY2" fmla="*/ 2256738 h 2803159"/>
              <a:gd name="connsiteX3" fmla="*/ 321921 w 1738123"/>
              <a:gd name="connsiteY3" fmla="*/ 2803159 h 2803159"/>
              <a:gd name="connsiteX4" fmla="*/ 0 w 1738123"/>
              <a:gd name="connsiteY4" fmla="*/ 2803159 h 2803159"/>
              <a:gd name="connsiteX5" fmla="*/ 0 w 1738123"/>
              <a:gd name="connsiteY5" fmla="*/ 289693 h 2803159"/>
              <a:gd name="connsiteX6" fmla="*/ 289693 w 1738123"/>
              <a:gd name="connsiteY6" fmla="*/ 0 h 2803159"/>
              <a:gd name="connsiteX7" fmla="*/ 1448430 w 1738123"/>
              <a:gd name="connsiteY7" fmla="*/ 0 h 2803159"/>
              <a:gd name="connsiteX8" fmla="*/ 1738123 w 1738123"/>
              <a:gd name="connsiteY8" fmla="*/ 289693 h 2803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8123" h="2803159">
                <a:moveTo>
                  <a:pt x="1738123" y="2803159"/>
                </a:moveTo>
                <a:lnTo>
                  <a:pt x="1416203" y="2803159"/>
                </a:lnTo>
                <a:cubicBezTo>
                  <a:pt x="1416203" y="2501379"/>
                  <a:pt x="1171240" y="2256738"/>
                  <a:pt x="869062" y="2256738"/>
                </a:cubicBezTo>
                <a:cubicBezTo>
                  <a:pt x="566884" y="2256738"/>
                  <a:pt x="321921" y="2501379"/>
                  <a:pt x="321921" y="2803159"/>
                </a:cubicBezTo>
                <a:lnTo>
                  <a:pt x="0" y="2803159"/>
                </a:lnTo>
                <a:lnTo>
                  <a:pt x="0" y="289693"/>
                </a:lnTo>
                <a:cubicBezTo>
                  <a:pt x="0" y="129700"/>
                  <a:pt x="129700" y="0"/>
                  <a:pt x="289693" y="0"/>
                </a:cubicBezTo>
                <a:lnTo>
                  <a:pt x="1448430" y="0"/>
                </a:lnTo>
                <a:cubicBezTo>
                  <a:pt x="1608423" y="0"/>
                  <a:pt x="1738123" y="129700"/>
                  <a:pt x="1738123" y="289693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127000" sx="107000" sy="107000" algn="ctr" rotWithShape="0">
              <a:schemeClr val="tx1"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7808536" y="1652079"/>
            <a:ext cx="1542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/>
              <a:t>+</a:t>
            </a:r>
            <a:r>
              <a:rPr lang="en-US" sz="2000" b="1" dirty="0" smtClean="0"/>
              <a:t>0,8</a:t>
            </a:r>
            <a:r>
              <a:rPr lang="ka-GE" sz="2000" b="1" dirty="0" smtClean="0"/>
              <a:t>%</a:t>
            </a:r>
            <a:endParaRPr lang="en-US" sz="2000" b="1" dirty="0"/>
          </a:p>
        </p:txBody>
      </p:sp>
      <p:sp>
        <p:nvSpPr>
          <p:cNvPr id="78" name="Rectangle 77"/>
          <p:cNvSpPr/>
          <p:nvPr/>
        </p:nvSpPr>
        <p:spPr>
          <a:xfrm>
            <a:off x="7955920" y="2488662"/>
            <a:ext cx="12317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a-GE" sz="1000" b="1" dirty="0" smtClean="0"/>
              <a:t>სხვა</a:t>
            </a:r>
          </a:p>
          <a:p>
            <a:pPr lvl="0" algn="ctr"/>
            <a:r>
              <a:rPr lang="ka-GE" sz="1000" b="1" dirty="0" smtClean="0"/>
              <a:t>(24 საათამდე</a:t>
            </a:r>
            <a:r>
              <a:rPr lang="ka-GE" sz="1000" b="1" dirty="0"/>
              <a:t>) </a:t>
            </a:r>
            <a:endParaRPr lang="en-US" sz="1000" b="1" dirty="0"/>
          </a:p>
        </p:txBody>
      </p:sp>
      <p:sp>
        <p:nvSpPr>
          <p:cNvPr id="150" name="Freeform 149"/>
          <p:cNvSpPr/>
          <p:nvPr/>
        </p:nvSpPr>
        <p:spPr>
          <a:xfrm>
            <a:off x="9389536" y="1852134"/>
            <a:ext cx="2023801" cy="1273056"/>
          </a:xfrm>
          <a:custGeom>
            <a:avLst/>
            <a:gdLst>
              <a:gd name="connsiteX0" fmla="*/ 226888 w 1361299"/>
              <a:gd name="connsiteY0" fmla="*/ 0 h 1917119"/>
              <a:gd name="connsiteX1" fmla="*/ 1134411 w 1361299"/>
              <a:gd name="connsiteY1" fmla="*/ 0 h 1917119"/>
              <a:gd name="connsiteX2" fmla="*/ 1361299 w 1361299"/>
              <a:gd name="connsiteY2" fmla="*/ 226888 h 1917119"/>
              <a:gd name="connsiteX3" fmla="*/ 1361299 w 1361299"/>
              <a:gd name="connsiteY3" fmla="*/ 393999 h 1917119"/>
              <a:gd name="connsiteX4" fmla="*/ 1361299 w 1361299"/>
              <a:gd name="connsiteY4" fmla="*/ 1657544 h 1917119"/>
              <a:gd name="connsiteX5" fmla="*/ 1361299 w 1361299"/>
              <a:gd name="connsiteY5" fmla="*/ 1759712 h 1917119"/>
              <a:gd name="connsiteX6" fmla="*/ 1134411 w 1361299"/>
              <a:gd name="connsiteY6" fmla="*/ 1917119 h 1917119"/>
              <a:gd name="connsiteX7" fmla="*/ 226889 w 1361299"/>
              <a:gd name="connsiteY7" fmla="*/ 1917119 h 1917119"/>
              <a:gd name="connsiteX8" fmla="*/ 1 w 1361299"/>
              <a:gd name="connsiteY8" fmla="*/ 1759712 h 1917119"/>
              <a:gd name="connsiteX9" fmla="*/ 1 w 1361299"/>
              <a:gd name="connsiteY9" fmla="*/ 1657544 h 1917119"/>
              <a:gd name="connsiteX10" fmla="*/ 0 w 1361299"/>
              <a:gd name="connsiteY10" fmla="*/ 1657544 h 1917119"/>
              <a:gd name="connsiteX11" fmla="*/ 0 w 1361299"/>
              <a:gd name="connsiteY11" fmla="*/ 226888 h 1917119"/>
              <a:gd name="connsiteX12" fmla="*/ 226888 w 1361299"/>
              <a:gd name="connsiteY12" fmla="*/ 0 h 1917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61299" h="1917119">
                <a:moveTo>
                  <a:pt x="226888" y="0"/>
                </a:moveTo>
                <a:lnTo>
                  <a:pt x="1134411" y="0"/>
                </a:lnTo>
                <a:cubicBezTo>
                  <a:pt x="1259718" y="0"/>
                  <a:pt x="1361299" y="101581"/>
                  <a:pt x="1361299" y="226888"/>
                </a:cubicBezTo>
                <a:lnTo>
                  <a:pt x="1361299" y="393999"/>
                </a:lnTo>
                <a:lnTo>
                  <a:pt x="1361299" y="1657544"/>
                </a:lnTo>
                <a:lnTo>
                  <a:pt x="1361299" y="1759712"/>
                </a:lnTo>
                <a:cubicBezTo>
                  <a:pt x="1361299" y="1846646"/>
                  <a:pt x="1259718" y="1917119"/>
                  <a:pt x="1134411" y="1917119"/>
                </a:cubicBezTo>
                <a:lnTo>
                  <a:pt x="226889" y="1917119"/>
                </a:lnTo>
                <a:cubicBezTo>
                  <a:pt x="101582" y="1917119"/>
                  <a:pt x="1" y="1846646"/>
                  <a:pt x="1" y="1759712"/>
                </a:cubicBezTo>
                <a:lnTo>
                  <a:pt x="1" y="1657544"/>
                </a:lnTo>
                <a:lnTo>
                  <a:pt x="0" y="1657544"/>
                </a:lnTo>
                <a:lnTo>
                  <a:pt x="0" y="226888"/>
                </a:lnTo>
                <a:cubicBezTo>
                  <a:pt x="0" y="101581"/>
                  <a:pt x="101581" y="0"/>
                  <a:pt x="226888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1" name="TextBox 150"/>
          <p:cNvSpPr txBox="1"/>
          <p:nvPr/>
        </p:nvSpPr>
        <p:spPr>
          <a:xfrm>
            <a:off x="9365523" y="1900728"/>
            <a:ext cx="2176201" cy="1246495"/>
          </a:xfrm>
          <a:prstGeom prst="rect">
            <a:avLst/>
          </a:prstGeom>
          <a:noFill/>
          <a:ln>
            <a:noFill/>
          </a:ln>
          <a:effectLst>
            <a:outerShdw sx="1000" sy="1000" algn="l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000" b="1" dirty="0" smtClean="0">
                <a:latin typeface="+mj-lt"/>
              </a:rPr>
              <a:t>შემოსვლების საერთო რაოდენობა - </a:t>
            </a:r>
            <a:r>
              <a:rPr lang="en-US" sz="1000" b="1" dirty="0" smtClean="0">
                <a:solidFill>
                  <a:srgbClr val="FF7C80"/>
                </a:solidFill>
                <a:latin typeface="+mj-lt"/>
              </a:rPr>
              <a:t>5 901 118</a:t>
            </a:r>
            <a:endParaRPr lang="ka-GE" sz="1000" b="1" dirty="0" smtClean="0">
              <a:solidFill>
                <a:srgbClr val="FF7C80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000" b="1" dirty="0" smtClean="0">
                <a:latin typeface="+mj-lt"/>
              </a:rPr>
              <a:t>24 საათი და მეტი - </a:t>
            </a:r>
            <a:r>
              <a:rPr lang="en-US" sz="1000" b="1" dirty="0" smtClean="0">
                <a:solidFill>
                  <a:srgbClr val="FF7C80"/>
                </a:solidFill>
                <a:latin typeface="+mj-lt"/>
              </a:rPr>
              <a:t>2 250 019</a:t>
            </a:r>
            <a:endParaRPr lang="ka-GE" sz="1000" b="1" dirty="0" smtClean="0">
              <a:solidFill>
                <a:srgbClr val="FF7C80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000" b="1" dirty="0" smtClean="0">
                <a:latin typeface="+mj-lt"/>
              </a:rPr>
              <a:t>ტრანზიტი - </a:t>
            </a:r>
            <a:r>
              <a:rPr lang="en-US" sz="1000" b="1" dirty="0" smtClean="0">
                <a:solidFill>
                  <a:srgbClr val="FF7C80"/>
                </a:solidFill>
                <a:latin typeface="+mj-lt"/>
              </a:rPr>
              <a:t>1 505 558</a:t>
            </a:r>
            <a:endParaRPr lang="ka-GE" sz="1000" b="1" dirty="0" smtClean="0">
              <a:solidFill>
                <a:srgbClr val="FF7C80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000" b="1" dirty="0" smtClean="0">
                <a:latin typeface="+mj-lt"/>
              </a:rPr>
              <a:t>სხვა - </a:t>
            </a:r>
            <a:r>
              <a:rPr lang="en-US" sz="1000" b="1" dirty="0" smtClean="0">
                <a:solidFill>
                  <a:srgbClr val="FF7C80"/>
                </a:solidFill>
                <a:latin typeface="+mj-lt"/>
              </a:rPr>
              <a:t>2 145</a:t>
            </a:r>
            <a:r>
              <a:rPr lang="ka-GE" sz="1000" b="1" dirty="0" smtClean="0">
                <a:solidFill>
                  <a:srgbClr val="FF7C80"/>
                </a:solidFill>
                <a:latin typeface="+mj-lt"/>
              </a:rPr>
              <a:t> </a:t>
            </a:r>
            <a:r>
              <a:rPr lang="en-US" sz="1000" b="1" dirty="0" smtClean="0">
                <a:solidFill>
                  <a:srgbClr val="FF7C80"/>
                </a:solidFill>
                <a:latin typeface="+mj-lt"/>
              </a:rPr>
              <a:t>541</a:t>
            </a:r>
            <a:endParaRPr lang="ka-GE" sz="1000" b="1" dirty="0" smtClean="0">
              <a:solidFill>
                <a:srgbClr val="FF7C80"/>
              </a:solidFill>
              <a:latin typeface="+mj-lt"/>
            </a:endParaRPr>
          </a:p>
        </p:txBody>
      </p:sp>
      <p:graphicFrame>
        <p:nvGraphicFramePr>
          <p:cNvPr id="147" name="Chart 146"/>
          <p:cNvGraphicFramePr/>
          <p:nvPr>
            <p:extLst>
              <p:ext uri="{D42A27DB-BD31-4B8C-83A1-F6EECF244321}">
                <p14:modId xmlns:p14="http://schemas.microsoft.com/office/powerpoint/2010/main" val="1786911791"/>
              </p:ext>
            </p:extLst>
          </p:nvPr>
        </p:nvGraphicFramePr>
        <p:xfrm>
          <a:off x="3190109" y="3428998"/>
          <a:ext cx="7689558" cy="3124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6483412" y="2545890"/>
            <a:ext cx="1542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a-GE" sz="1600" b="1" dirty="0" smtClean="0"/>
              <a:t>- 7,2%</a:t>
            </a:r>
            <a:endParaRPr lang="en-US" sz="1600" b="1" dirty="0"/>
          </a:p>
        </p:txBody>
      </p:sp>
      <p:sp>
        <p:nvSpPr>
          <p:cNvPr id="153" name="Rectangle 152"/>
          <p:cNvSpPr/>
          <p:nvPr/>
        </p:nvSpPr>
        <p:spPr>
          <a:xfrm>
            <a:off x="4981769" y="2399643"/>
            <a:ext cx="12317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a-GE" sz="1000" b="1" dirty="0" smtClean="0">
                <a:latin typeface="Sylfaen" panose="010A0502050306030303" pitchFamily="18" charset="0"/>
              </a:rPr>
              <a:t>ვიზიტორი</a:t>
            </a:r>
          </a:p>
          <a:p>
            <a:pPr lvl="0" algn="ctr"/>
            <a:r>
              <a:rPr lang="ka-GE" sz="1000" b="1" dirty="0">
                <a:latin typeface="Sylfaen" panose="010A0502050306030303" pitchFamily="18" charset="0"/>
              </a:rPr>
              <a:t>(</a:t>
            </a:r>
            <a:r>
              <a:rPr lang="en-US" sz="1000" b="1" dirty="0" smtClean="0">
                <a:latin typeface="Sylfaen" panose="010A0502050306030303" pitchFamily="18" charset="0"/>
              </a:rPr>
              <a:t>24 </a:t>
            </a:r>
            <a:r>
              <a:rPr lang="ka-GE" sz="1000" b="1" dirty="0"/>
              <a:t>საათი და </a:t>
            </a:r>
            <a:r>
              <a:rPr lang="ka-GE" sz="1000" b="1" dirty="0" smtClean="0"/>
              <a:t>მეტი)</a:t>
            </a:r>
            <a:endParaRPr lang="en-US" sz="1000" b="1" dirty="0">
              <a:latin typeface="Sylfaen" panose="010A0502050306030303" pitchFamily="18" charset="0"/>
            </a:endParaRPr>
          </a:p>
        </p:txBody>
      </p:sp>
      <p:sp>
        <p:nvSpPr>
          <p:cNvPr id="155" name="Round Same Side Corner Rectangle 154"/>
          <p:cNvSpPr/>
          <p:nvPr/>
        </p:nvSpPr>
        <p:spPr>
          <a:xfrm>
            <a:off x="3557677" y="1595692"/>
            <a:ext cx="1361299" cy="1436178"/>
          </a:xfrm>
          <a:prstGeom prst="round2SameRect">
            <a:avLst>
              <a:gd name="adj1" fmla="val 17911"/>
              <a:gd name="adj2" fmla="val 0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 rot="10800000">
            <a:off x="3557677" y="1971695"/>
            <a:ext cx="1365380" cy="1410750"/>
          </a:xfrm>
          <a:custGeom>
            <a:avLst/>
            <a:gdLst>
              <a:gd name="connsiteX0" fmla="*/ 1738123 w 1738123"/>
              <a:gd name="connsiteY0" fmla="*/ 2803159 h 2803159"/>
              <a:gd name="connsiteX1" fmla="*/ 1416203 w 1738123"/>
              <a:gd name="connsiteY1" fmla="*/ 2803159 h 2803159"/>
              <a:gd name="connsiteX2" fmla="*/ 869062 w 1738123"/>
              <a:gd name="connsiteY2" fmla="*/ 2256738 h 2803159"/>
              <a:gd name="connsiteX3" fmla="*/ 321921 w 1738123"/>
              <a:gd name="connsiteY3" fmla="*/ 2803159 h 2803159"/>
              <a:gd name="connsiteX4" fmla="*/ 0 w 1738123"/>
              <a:gd name="connsiteY4" fmla="*/ 2803159 h 2803159"/>
              <a:gd name="connsiteX5" fmla="*/ 0 w 1738123"/>
              <a:gd name="connsiteY5" fmla="*/ 289693 h 2803159"/>
              <a:gd name="connsiteX6" fmla="*/ 289693 w 1738123"/>
              <a:gd name="connsiteY6" fmla="*/ 0 h 2803159"/>
              <a:gd name="connsiteX7" fmla="*/ 1448430 w 1738123"/>
              <a:gd name="connsiteY7" fmla="*/ 0 h 2803159"/>
              <a:gd name="connsiteX8" fmla="*/ 1738123 w 1738123"/>
              <a:gd name="connsiteY8" fmla="*/ 289693 h 2803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8123" h="2803159">
                <a:moveTo>
                  <a:pt x="1738123" y="2803159"/>
                </a:moveTo>
                <a:lnTo>
                  <a:pt x="1416203" y="2803159"/>
                </a:lnTo>
                <a:cubicBezTo>
                  <a:pt x="1416203" y="2501379"/>
                  <a:pt x="1171240" y="2256738"/>
                  <a:pt x="869062" y="2256738"/>
                </a:cubicBezTo>
                <a:cubicBezTo>
                  <a:pt x="566884" y="2256738"/>
                  <a:pt x="321921" y="2501379"/>
                  <a:pt x="321921" y="2803159"/>
                </a:cubicBezTo>
                <a:lnTo>
                  <a:pt x="0" y="2803159"/>
                </a:lnTo>
                <a:lnTo>
                  <a:pt x="0" y="289693"/>
                </a:lnTo>
                <a:cubicBezTo>
                  <a:pt x="0" y="129700"/>
                  <a:pt x="129700" y="0"/>
                  <a:pt x="289693" y="0"/>
                </a:cubicBezTo>
                <a:lnTo>
                  <a:pt x="1448430" y="0"/>
                </a:lnTo>
                <a:cubicBezTo>
                  <a:pt x="1608423" y="0"/>
                  <a:pt x="1738123" y="129700"/>
                  <a:pt x="1738123" y="289693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127000" sx="107000" sy="107000" algn="ctr" rotWithShape="0">
              <a:schemeClr val="tx1"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Rectangle 155"/>
          <p:cNvSpPr/>
          <p:nvPr/>
        </p:nvSpPr>
        <p:spPr>
          <a:xfrm>
            <a:off x="3565409" y="2414234"/>
            <a:ext cx="12317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a-GE" sz="1000" b="1" dirty="0" smtClean="0">
                <a:latin typeface="Sylfaen" panose="010A0502050306030303" pitchFamily="18" charset="0"/>
              </a:rPr>
              <a:t>შემოსვლების საერთო რაოდენობა</a:t>
            </a:r>
            <a:endParaRPr lang="en-US" sz="1000" b="1" dirty="0">
              <a:latin typeface="Sylfaen" panose="010A0502050306030303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369264" y="1700673"/>
            <a:ext cx="1738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 smtClean="0"/>
              <a:t>+</a:t>
            </a:r>
            <a:r>
              <a:rPr lang="ka-GE" sz="2000" b="1" dirty="0" smtClean="0"/>
              <a:t>7%</a:t>
            </a:r>
            <a:endParaRPr lang="en-US" sz="2000" b="1" dirty="0"/>
          </a:p>
        </p:txBody>
      </p:sp>
      <p:sp>
        <p:nvSpPr>
          <p:cNvPr id="158" name="Round Same Side Corner Rectangle 157"/>
          <p:cNvSpPr/>
          <p:nvPr/>
        </p:nvSpPr>
        <p:spPr>
          <a:xfrm>
            <a:off x="6447238" y="1606568"/>
            <a:ext cx="1347182" cy="1361664"/>
          </a:xfrm>
          <a:prstGeom prst="round2SameRect">
            <a:avLst>
              <a:gd name="adj1" fmla="val 17911"/>
              <a:gd name="adj2" fmla="val 0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 rot="10800000">
            <a:off x="6447236" y="2130806"/>
            <a:ext cx="1361299" cy="1251640"/>
          </a:xfrm>
          <a:custGeom>
            <a:avLst/>
            <a:gdLst>
              <a:gd name="connsiteX0" fmla="*/ 1738123 w 1738123"/>
              <a:gd name="connsiteY0" fmla="*/ 2803159 h 2803159"/>
              <a:gd name="connsiteX1" fmla="*/ 1416203 w 1738123"/>
              <a:gd name="connsiteY1" fmla="*/ 2803159 h 2803159"/>
              <a:gd name="connsiteX2" fmla="*/ 869062 w 1738123"/>
              <a:gd name="connsiteY2" fmla="*/ 2256738 h 2803159"/>
              <a:gd name="connsiteX3" fmla="*/ 321921 w 1738123"/>
              <a:gd name="connsiteY3" fmla="*/ 2803159 h 2803159"/>
              <a:gd name="connsiteX4" fmla="*/ 0 w 1738123"/>
              <a:gd name="connsiteY4" fmla="*/ 2803159 h 2803159"/>
              <a:gd name="connsiteX5" fmla="*/ 0 w 1738123"/>
              <a:gd name="connsiteY5" fmla="*/ 289693 h 2803159"/>
              <a:gd name="connsiteX6" fmla="*/ 289693 w 1738123"/>
              <a:gd name="connsiteY6" fmla="*/ 0 h 2803159"/>
              <a:gd name="connsiteX7" fmla="*/ 1448430 w 1738123"/>
              <a:gd name="connsiteY7" fmla="*/ 0 h 2803159"/>
              <a:gd name="connsiteX8" fmla="*/ 1738123 w 1738123"/>
              <a:gd name="connsiteY8" fmla="*/ 289693 h 2803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8123" h="2803159">
                <a:moveTo>
                  <a:pt x="1738123" y="2803159"/>
                </a:moveTo>
                <a:lnTo>
                  <a:pt x="1416203" y="2803159"/>
                </a:lnTo>
                <a:cubicBezTo>
                  <a:pt x="1416203" y="2501379"/>
                  <a:pt x="1171240" y="2256738"/>
                  <a:pt x="869062" y="2256738"/>
                </a:cubicBezTo>
                <a:cubicBezTo>
                  <a:pt x="566884" y="2256738"/>
                  <a:pt x="321921" y="2501379"/>
                  <a:pt x="321921" y="2803159"/>
                </a:cubicBezTo>
                <a:lnTo>
                  <a:pt x="0" y="2803159"/>
                </a:lnTo>
                <a:lnTo>
                  <a:pt x="0" y="289693"/>
                </a:lnTo>
                <a:cubicBezTo>
                  <a:pt x="0" y="129700"/>
                  <a:pt x="129700" y="0"/>
                  <a:pt x="289693" y="0"/>
                </a:cubicBezTo>
                <a:lnTo>
                  <a:pt x="1448430" y="0"/>
                </a:lnTo>
                <a:cubicBezTo>
                  <a:pt x="1608423" y="0"/>
                  <a:pt x="1738123" y="129700"/>
                  <a:pt x="1738123" y="289693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127000" sx="107000" sy="107000" algn="ctr" rotWithShape="0">
              <a:schemeClr val="tx1"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6217796" y="1669895"/>
            <a:ext cx="1738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/>
              <a:t>+</a:t>
            </a:r>
            <a:r>
              <a:rPr lang="en-US" sz="2000" b="1" dirty="0" smtClean="0"/>
              <a:t>25,3</a:t>
            </a:r>
            <a:r>
              <a:rPr lang="ka-GE" sz="2000" b="1" dirty="0" smtClean="0"/>
              <a:t>%</a:t>
            </a:r>
            <a:endParaRPr lang="en-US" sz="2000" b="1" dirty="0"/>
          </a:p>
        </p:txBody>
      </p:sp>
      <p:sp>
        <p:nvSpPr>
          <p:cNvPr id="162" name="Rectangle 161"/>
          <p:cNvSpPr/>
          <p:nvPr/>
        </p:nvSpPr>
        <p:spPr>
          <a:xfrm>
            <a:off x="6461353" y="2363488"/>
            <a:ext cx="133306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00" b="1" dirty="0" smtClean="0">
                <a:latin typeface="Sylfaen" panose="010A0502050306030303" pitchFamily="18" charset="0"/>
              </a:rPr>
              <a:t>ტ</a:t>
            </a:r>
            <a:r>
              <a:rPr lang="ka-GE" sz="1000" b="1" dirty="0" err="1" smtClean="0">
                <a:latin typeface="Sylfaen" panose="010A0502050306030303" pitchFamily="18" charset="0"/>
              </a:rPr>
              <a:t>რანზიტი</a:t>
            </a:r>
            <a:r>
              <a:rPr lang="ka-GE" sz="1000" b="1" dirty="0" smtClean="0">
                <a:latin typeface="Sylfaen" panose="010A0502050306030303" pitchFamily="18" charset="0"/>
              </a:rPr>
              <a:t> </a:t>
            </a:r>
          </a:p>
          <a:p>
            <a:pPr lvl="0" algn="ctr"/>
            <a:r>
              <a:rPr lang="ka-GE" sz="1000" b="1" dirty="0" smtClean="0">
                <a:latin typeface="Sylfaen" panose="010A0502050306030303" pitchFamily="18" charset="0"/>
              </a:rPr>
              <a:t>(24 საათზე ნაკლებ დროში სხვადასხვა ქვეყანასთან საზღვრის კვეთა)</a:t>
            </a:r>
            <a:endParaRPr lang="en-US" sz="10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77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63724 -0.006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62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2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75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25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75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3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3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25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1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2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2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2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3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3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4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15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29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65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450"/>
                                        <p:tgtEl>
                                          <p:spTgt spid="14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350"/>
                            </p:stCondLst>
                            <p:childTnLst>
                              <p:par>
                                <p:cTn id="118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47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100"/>
                            </p:stCondLst>
                            <p:childTnLst>
                              <p:par>
                                <p:cTn id="1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47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600"/>
                            </p:stCondLst>
                            <p:childTnLst>
                              <p:par>
                                <p:cTn id="1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47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61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47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8" grpId="0"/>
      <p:bldP spid="71" grpId="0" animBg="1"/>
      <p:bldP spid="72" grpId="0" animBg="1"/>
      <p:bldP spid="73" grpId="0"/>
      <p:bldP spid="75" grpId="0" animBg="1"/>
      <p:bldP spid="76" grpId="0" animBg="1"/>
      <p:bldP spid="77" grpId="0"/>
      <p:bldP spid="78" grpId="0"/>
      <p:bldP spid="150" grpId="0" animBg="1"/>
      <p:bldP spid="151" grpId="0"/>
      <p:bldGraphic spid="147" grpId="0" uiExpand="1">
        <p:bldSub>
          <a:bldChart bld="categoryEl"/>
        </p:bldSub>
      </p:bldGraphic>
      <p:bldP spid="130" grpId="0"/>
      <p:bldP spid="153" grpId="0"/>
      <p:bldP spid="155" grpId="0" animBg="1"/>
      <p:bldP spid="67" grpId="0" animBg="1"/>
      <p:bldP spid="156" grpId="0"/>
      <p:bldP spid="157" grpId="0"/>
      <p:bldP spid="158" grpId="0" animBg="1"/>
      <p:bldP spid="143" grpId="0" animBg="1"/>
      <p:bldP spid="161" grpId="0"/>
      <p:bldP spid="1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346409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442661" y="-33020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8925619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9339171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9751288" y="0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10169502" y="0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581041" y="0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96059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11809704" y="0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4" name="Title 1"/>
          <p:cNvSpPr txBox="1">
            <a:spLocks/>
          </p:cNvSpPr>
          <p:nvPr/>
        </p:nvSpPr>
        <p:spPr>
          <a:xfrm>
            <a:off x="2419932" y="759207"/>
            <a:ext cx="9144000" cy="6275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300" b="1" dirty="0" smtClean="0">
                <a:solidFill>
                  <a:srgbClr val="FF0000"/>
                </a:solidFill>
                <a:latin typeface="Sylfaen" panose="010A0502050306030303" pitchFamily="18" charset="0"/>
              </a:rPr>
              <a:t/>
            </a:r>
            <a:br>
              <a:rPr lang="en-US" sz="1300" b="1" dirty="0" smtClean="0">
                <a:solidFill>
                  <a:srgbClr val="FF0000"/>
                </a:solidFill>
                <a:latin typeface="Sylfaen" panose="010A0502050306030303" pitchFamily="18" charset="0"/>
              </a:rPr>
            </a:br>
            <a:r>
              <a:rPr lang="en-US" sz="1300" b="1" dirty="0" smtClean="0">
                <a:solidFill>
                  <a:srgbClr val="FF0000"/>
                </a:solidFill>
                <a:latin typeface="Sylfaen" panose="010A0502050306030303" pitchFamily="18" charset="0"/>
              </a:rPr>
              <a:t/>
            </a:r>
            <a:br>
              <a:rPr lang="en-US" sz="1300" b="1" dirty="0" smtClean="0">
                <a:solidFill>
                  <a:srgbClr val="FF0000"/>
                </a:solidFill>
                <a:latin typeface="Sylfaen" panose="010A0502050306030303" pitchFamily="18" charset="0"/>
              </a:rPr>
            </a:br>
            <a:r>
              <a:rPr lang="ka-GE" sz="1200" b="1" dirty="0" smtClean="0">
                <a:latin typeface="Sylfaen (Headings)"/>
              </a:rPr>
              <a:t>ქვეყნების</a:t>
            </a:r>
            <a:r>
              <a:rPr lang="ka-GE" sz="1200" b="1" dirty="0" smtClean="0">
                <a:solidFill>
                  <a:srgbClr val="FF0000"/>
                </a:solidFill>
                <a:latin typeface="Sylfaen (Headings)"/>
              </a:rPr>
              <a:t> </a:t>
            </a:r>
            <a:r>
              <a:rPr lang="ka-GE" sz="1200" b="1" dirty="0" smtClean="0">
                <a:latin typeface="Sylfaen (Headings)"/>
              </a:rPr>
              <a:t>პირველი ექვსეული და ევროკავშირი კვეთების რაოდენობის მიხედვით</a:t>
            </a:r>
            <a:r>
              <a:rPr lang="en-US" sz="1200" b="1" dirty="0">
                <a:latin typeface="Sylfaen (Headings)"/>
              </a:rPr>
              <a:t> </a:t>
            </a:r>
            <a:r>
              <a:rPr lang="en-US" sz="1200" b="1" dirty="0" smtClean="0">
                <a:latin typeface="Sylfaen (Headings)"/>
              </a:rPr>
              <a:t>(</a:t>
            </a:r>
            <a:r>
              <a:rPr lang="ka-GE" sz="1200" b="1" dirty="0" smtClean="0">
                <a:latin typeface="Sylfaen (Headings)"/>
              </a:rPr>
              <a:t>შემოსვლა</a:t>
            </a:r>
            <a:r>
              <a:rPr lang="en-US" sz="1200" b="1" dirty="0" smtClean="0">
                <a:latin typeface="Sylfaen (Headings)"/>
              </a:rPr>
              <a:t>)</a:t>
            </a:r>
            <a:endParaRPr lang="ka-GE" sz="1200" b="1" dirty="0" smtClean="0">
              <a:latin typeface="Sylfaen (Headings)"/>
            </a:endParaRPr>
          </a:p>
          <a:p>
            <a:pPr>
              <a:lnSpc>
                <a:spcPct val="150000"/>
              </a:lnSpc>
            </a:pPr>
            <a:r>
              <a:rPr lang="ru-RU" sz="1300" b="1" dirty="0" smtClean="0">
                <a:latin typeface="Sylfaen" panose="010A0502050306030303" pitchFamily="18" charset="0"/>
              </a:rPr>
              <a:t> 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r>
              <a:rPr lang="ru-RU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/>
            </a:r>
            <a:br>
              <a:rPr lang="ru-RU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</a:br>
            <a:endParaRPr lang="en-US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 (Headings)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4347691" y="1867606"/>
            <a:ext cx="99425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>
                <a:solidFill>
                  <a:schemeClr val="accent1">
                    <a:lumMod val="50000"/>
                  </a:schemeClr>
                </a:solidFill>
              </a:rPr>
              <a:t>+11%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5251555" y="2002401"/>
            <a:ext cx="947583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ka-GE" sz="1050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ka-GE" sz="1050" dirty="0" smtClean="0">
                <a:solidFill>
                  <a:schemeClr val="accent1">
                    <a:lumMod val="50000"/>
                  </a:schemeClr>
                </a:solidFill>
              </a:rPr>
              <a:t>%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6081760" y="1994564"/>
            <a:ext cx="943805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>
                <a:solidFill>
                  <a:schemeClr val="accent1">
                    <a:lumMod val="50000"/>
                  </a:schemeClr>
                </a:solidFill>
              </a:rPr>
              <a:t> -</a:t>
            </a:r>
            <a:r>
              <a:rPr lang="ka-GE" sz="1050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ka-GE" sz="1050" dirty="0" smtClean="0">
                <a:solidFill>
                  <a:schemeClr val="accent1">
                    <a:lumMod val="50000"/>
                  </a:schemeClr>
                </a:solidFill>
              </a:rPr>
              <a:t>%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6914379" y="2085997"/>
            <a:ext cx="913964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1050" dirty="0" smtClean="0">
                <a:solidFill>
                  <a:schemeClr val="accent1">
                    <a:lumMod val="50000"/>
                  </a:schemeClr>
                </a:solidFill>
              </a:rPr>
              <a:t>+14%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809283" y="2256317"/>
            <a:ext cx="950853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>
                <a:solidFill>
                  <a:schemeClr val="accent1">
                    <a:lumMod val="50000"/>
                  </a:schemeClr>
                </a:solidFill>
              </a:rPr>
              <a:t>+4%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9507601" y="2303037"/>
            <a:ext cx="918325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>
                <a:solidFill>
                  <a:schemeClr val="accent1">
                    <a:lumMod val="50000"/>
                  </a:schemeClr>
                </a:solidFill>
              </a:rPr>
              <a:t>+40%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7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851924"/>
              </p:ext>
            </p:extLst>
          </p:nvPr>
        </p:nvGraphicFramePr>
        <p:xfrm>
          <a:off x="3312000" y="4140995"/>
          <a:ext cx="7979905" cy="2546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2" name="Title 1"/>
          <p:cNvSpPr txBox="1">
            <a:spLocks/>
          </p:cNvSpPr>
          <p:nvPr/>
        </p:nvSpPr>
        <p:spPr>
          <a:xfrm rot="10800000" flipV="1">
            <a:off x="3512423" y="3769345"/>
            <a:ext cx="7144695" cy="6614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FF0000"/>
                </a:solidFill>
                <a:latin typeface="Sylfaen" panose="010A0502050306030303" pitchFamily="18" charset="0"/>
              </a:rPr>
              <a:t/>
            </a:r>
            <a:br>
              <a:rPr lang="en-US" sz="1200" b="1" dirty="0" smtClean="0">
                <a:solidFill>
                  <a:srgbClr val="FF0000"/>
                </a:solidFill>
                <a:latin typeface="Sylfaen" panose="010A0502050306030303" pitchFamily="18" charset="0"/>
              </a:rPr>
            </a:br>
            <a:r>
              <a:rPr lang="en-US" sz="1200" b="1" dirty="0" smtClean="0">
                <a:solidFill>
                  <a:srgbClr val="FF0000"/>
                </a:solidFill>
                <a:latin typeface="Sylfaen" panose="010A0502050306030303" pitchFamily="18" charset="0"/>
              </a:rPr>
              <a:t/>
            </a:r>
            <a:br>
              <a:rPr lang="en-US" sz="1200" b="1" dirty="0" smtClean="0">
                <a:solidFill>
                  <a:srgbClr val="FF0000"/>
                </a:solidFill>
                <a:latin typeface="Sylfaen" panose="010A0502050306030303" pitchFamily="18" charset="0"/>
              </a:rPr>
            </a:br>
            <a:r>
              <a:rPr lang="ka-GE" sz="1200" b="1" dirty="0" smtClean="0">
                <a:latin typeface="Sylfaen (Headings)"/>
              </a:rPr>
              <a:t>ქვეყნების</a:t>
            </a:r>
            <a:r>
              <a:rPr lang="en-US" sz="1200" b="1" dirty="0" smtClean="0">
                <a:latin typeface="Sylfaen (Headings)"/>
              </a:rPr>
              <a:t> </a:t>
            </a:r>
            <a:r>
              <a:rPr lang="ka-GE" sz="1200" b="1" dirty="0" smtClean="0">
                <a:latin typeface="Sylfaen (Headings)"/>
              </a:rPr>
              <a:t>ოცეული (პირველი ექვსეულის შემდეგ) კვეთების რაოდენობის მიხედვით</a:t>
            </a:r>
            <a:r>
              <a:rPr lang="en-US" sz="1200" b="1" dirty="0" smtClean="0">
                <a:latin typeface="Sylfaen (Headings)"/>
              </a:rPr>
              <a:t> (</a:t>
            </a:r>
            <a:r>
              <a:rPr lang="ka-GE" sz="1200" b="1" dirty="0" smtClean="0">
                <a:latin typeface="Sylfaen (Headings)"/>
              </a:rPr>
              <a:t>შემოსვლა</a:t>
            </a:r>
            <a:r>
              <a:rPr lang="en-US" sz="1200" b="1" dirty="0" smtClean="0">
                <a:latin typeface="Sylfaen (Headings)"/>
              </a:rPr>
              <a:t>)</a:t>
            </a:r>
            <a:endParaRPr lang="ka-GE" sz="1200" b="1" dirty="0" smtClean="0">
              <a:latin typeface="Sylfaen (Headings)"/>
            </a:endParaRP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1200" b="1" dirty="0">
              <a:latin typeface="Sylfaen (Headings)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709724" y="2286061"/>
            <a:ext cx="918325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>
                <a:solidFill>
                  <a:schemeClr val="accent1">
                    <a:lumMod val="50000"/>
                  </a:schemeClr>
                </a:solidFill>
              </a:rPr>
              <a:t>+1%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8" name="Chart 67"/>
          <p:cNvGraphicFramePr/>
          <p:nvPr>
            <p:extLst>
              <p:ext uri="{D42A27DB-BD31-4B8C-83A1-F6EECF244321}">
                <p14:modId xmlns:p14="http://schemas.microsoft.com/office/powerpoint/2010/main" val="3971205818"/>
              </p:ext>
            </p:extLst>
          </p:nvPr>
        </p:nvGraphicFramePr>
        <p:xfrm>
          <a:off x="3649781" y="1396662"/>
          <a:ext cx="6955840" cy="2001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8963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0 L 0.64558 -0.006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79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75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7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7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7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7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7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5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66" grpId="0"/>
      <p:bldP spid="167" grpId="0"/>
      <p:bldP spid="168" grpId="0"/>
      <p:bldP spid="169" grpId="0"/>
      <p:bldP spid="170" grpId="0"/>
      <p:bldP spid="171" grpId="0"/>
      <p:bldGraphic spid="173" grpId="0">
        <p:bldAsOne/>
      </p:bldGraphic>
      <p:bldP spid="172" grpId="0"/>
      <p:bldP spid="67" grpId="0"/>
      <p:bldGraphic spid="6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346409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696052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1042063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1427694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1813216" y="0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2181922" y="0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 1"/>
          <p:cNvGrpSpPr/>
          <p:nvPr/>
        </p:nvGrpSpPr>
        <p:grpSpPr>
          <a:xfrm>
            <a:off x="-2470182" y="-14470"/>
            <a:ext cx="13433598" cy="6858000"/>
            <a:chOff x="-5126499" y="0"/>
            <a:chExt cx="13433598" cy="6858000"/>
          </a:xfrm>
        </p:grpSpPr>
        <p:sp>
          <p:nvSpPr>
            <p:cNvPr id="95" name="Rectangle 94"/>
            <p:cNvSpPr/>
            <p:nvPr/>
          </p:nvSpPr>
          <p:spPr>
            <a:xfrm>
              <a:off x="-5126499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5818731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56037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6240544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79872" y="16042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 3"/>
          <p:cNvSpPr/>
          <p:nvPr/>
        </p:nvSpPr>
        <p:spPr>
          <a:xfrm>
            <a:off x="1882844" y="130371"/>
            <a:ext cx="72738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/>
              <a:t> </a:t>
            </a:r>
            <a:r>
              <a:rPr lang="ka-GE" sz="1200" b="1" dirty="0">
                <a:latin typeface="Sylfaen (Body)"/>
              </a:rPr>
              <a:t>საქართველოს სახელმწიფო </a:t>
            </a:r>
            <a:r>
              <a:rPr lang="ka-GE" sz="1200" b="1" dirty="0" smtClean="0">
                <a:latin typeface="Sylfaen (Body)"/>
              </a:rPr>
              <a:t>საზღვარზე გადაადგილებულ უცხო ქვეყნის მოქალაქეთა </a:t>
            </a:r>
            <a:endParaRPr lang="en-US" sz="1200" b="1" dirty="0" smtClean="0">
              <a:latin typeface="Sylfaen (Body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latin typeface="Sylfaen (Body)"/>
              </a:rPr>
              <a:t>საზღვრის კვეთის სტატისტიკური მონაცემები სქესის და ასაკის მიხედვით</a:t>
            </a:r>
            <a:endParaRPr lang="ka-GE" sz="1200" b="1" dirty="0">
              <a:latin typeface="Sylfaen (Body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1400" b="1" dirty="0">
              <a:latin typeface="Sylfaen (Headings)"/>
            </a:endParaRPr>
          </a:p>
          <a:p>
            <a:pPr algn="ctr">
              <a:lnSpc>
                <a:spcPct val="150000"/>
              </a:lnSpc>
            </a:pPr>
            <a:endParaRPr lang="en-US" sz="1200" b="1" dirty="0"/>
          </a:p>
        </p:txBody>
      </p:sp>
      <p:grpSp>
        <p:nvGrpSpPr>
          <p:cNvPr id="79" name="Group 78"/>
          <p:cNvGrpSpPr/>
          <p:nvPr/>
        </p:nvGrpSpPr>
        <p:grpSpPr>
          <a:xfrm>
            <a:off x="-11778071" y="16042"/>
            <a:ext cx="13464758" cy="6858000"/>
            <a:chOff x="0" y="-16042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-16042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6" name="Picture 65" descr="manblu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3553" y="1570567"/>
            <a:ext cx="846555" cy="1295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0" name="Picture 69" descr="womanblu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57021" y="4197021"/>
            <a:ext cx="851646" cy="126020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72991751"/>
              </p:ext>
            </p:extLst>
          </p:nvPr>
        </p:nvGraphicFramePr>
        <p:xfrm>
          <a:off x="2872870" y="1054831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4" name="Chart 63"/>
          <p:cNvGraphicFramePr/>
          <p:nvPr>
            <p:extLst>
              <p:ext uri="{D42A27DB-BD31-4B8C-83A1-F6EECF244321}">
                <p14:modId xmlns:p14="http://schemas.microsoft.com/office/powerpoint/2010/main" val="831190849"/>
              </p:ext>
            </p:extLst>
          </p:nvPr>
        </p:nvGraphicFramePr>
        <p:xfrm>
          <a:off x="2872870" y="3770028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7061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.00694 L 0.66211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12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346409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696052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1037710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9323129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9735246" y="0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10169502" y="0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581041" y="0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96059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  <a:endParaRPr lang="en-US" sz="1600" dirty="0">
                <a:solidFill>
                  <a:schemeClr val="bg1"/>
                </a:solidFill>
                <a:latin typeface="Sylfaen" panose="010A0502050306030303" pitchFamily="18" charset="0"/>
              </a:endParaRP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11809704" y="0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9" name="Title 1"/>
          <p:cNvSpPr txBox="1">
            <a:spLocks/>
          </p:cNvSpPr>
          <p:nvPr/>
        </p:nvSpPr>
        <p:spPr>
          <a:xfrm>
            <a:off x="2455319" y="262331"/>
            <a:ext cx="7453490" cy="6275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300" b="1" dirty="0" smtClean="0">
                <a:solidFill>
                  <a:srgbClr val="FF0000"/>
                </a:solidFill>
                <a:latin typeface="Sylfaen" panose="010A0502050306030303" pitchFamily="18" charset="0"/>
              </a:rPr>
              <a:t/>
            </a:r>
            <a:br>
              <a:rPr lang="en-US" sz="1300" b="1" dirty="0" smtClean="0">
                <a:solidFill>
                  <a:srgbClr val="FF0000"/>
                </a:solidFill>
                <a:latin typeface="Sylfaen" panose="010A0502050306030303" pitchFamily="18" charset="0"/>
              </a:rPr>
            </a:br>
            <a:r>
              <a:rPr lang="ka-GE" sz="1300" b="1" dirty="0" smtClean="0">
                <a:latin typeface="Sylfaen (Body)"/>
              </a:rPr>
              <a:t>საქართველოს მოქალაქეთა საზღვრის კვეთა</a:t>
            </a:r>
          </a:p>
          <a:p>
            <a:pPr>
              <a:lnSpc>
                <a:spcPct val="150000"/>
              </a:lnSpc>
            </a:pPr>
            <a:r>
              <a:rPr lang="ka-GE" sz="1300" b="1" dirty="0" smtClean="0">
                <a:latin typeface="Sylfaen" panose="010A0502050306030303" pitchFamily="18" charset="0"/>
              </a:rPr>
              <a:t> 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1300" b="1" dirty="0">
              <a:latin typeface="Sylfaen (Headings)"/>
            </a:endParaRPr>
          </a:p>
        </p:txBody>
      </p:sp>
      <p:graphicFrame>
        <p:nvGraphicFramePr>
          <p:cNvPr id="7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712502"/>
              </p:ext>
            </p:extLst>
          </p:nvPr>
        </p:nvGraphicFramePr>
        <p:xfrm>
          <a:off x="2916441" y="1519851"/>
          <a:ext cx="8137532" cy="3660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5" name="Picture 74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CC99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213" y="1783865"/>
            <a:ext cx="2658533" cy="1115054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1026" name="Picture 2" descr="Image result for walking man icon 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517290" y="1644680"/>
            <a:ext cx="383631" cy="64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2" descr="Image result for walking man icon 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263344" y="2168601"/>
            <a:ext cx="383631" cy="64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18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694 L 0.6506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96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5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25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Graphic spid="7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346409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696052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1042063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1427694" y="0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-1813216" y="0"/>
            <a:ext cx="13464758" cy="6858000"/>
            <a:chOff x="0" y="0"/>
            <a:chExt cx="13464758" cy="6858000"/>
          </a:xfrm>
        </p:grpSpPr>
        <p:sp>
          <p:nvSpPr>
            <p:cNvPr id="105" name="Rectangle 10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2181922" y="0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 1"/>
          <p:cNvGrpSpPr/>
          <p:nvPr/>
        </p:nvGrpSpPr>
        <p:grpSpPr>
          <a:xfrm>
            <a:off x="-2470182" y="-14470"/>
            <a:ext cx="13433598" cy="6858000"/>
            <a:chOff x="-5126499" y="0"/>
            <a:chExt cx="13433598" cy="6858000"/>
          </a:xfrm>
        </p:grpSpPr>
        <p:sp>
          <p:nvSpPr>
            <p:cNvPr id="95" name="Rectangle 94"/>
            <p:cNvSpPr/>
            <p:nvPr/>
          </p:nvSpPr>
          <p:spPr>
            <a:xfrm>
              <a:off x="-5126499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5818731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56037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6240544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79872" y="16042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 3"/>
          <p:cNvSpPr/>
          <p:nvPr/>
        </p:nvSpPr>
        <p:spPr>
          <a:xfrm>
            <a:off x="1882844" y="130371"/>
            <a:ext cx="72738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/>
              <a:t> </a:t>
            </a:r>
            <a:r>
              <a:rPr lang="ka-GE" sz="1200" b="1" dirty="0">
                <a:latin typeface="Sylfaen (Headings)"/>
              </a:rPr>
              <a:t>საქართველოს სახელმწიფო </a:t>
            </a:r>
            <a:r>
              <a:rPr lang="ka-GE" sz="1200" b="1" dirty="0" smtClean="0">
                <a:latin typeface="Sylfaen (Headings)"/>
              </a:rPr>
              <a:t>საზღვარზე გადაადგილებულ საქართველოს მოქალაქეთა </a:t>
            </a:r>
            <a:endParaRPr lang="en-US" sz="1200" b="1" dirty="0" smtClean="0">
              <a:latin typeface="Sylfaen (Headings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latin typeface="Sylfaen (Headings)"/>
              </a:rPr>
              <a:t>საზღვრის კვეთის სტატისტიკური მონაცემები სქესის და ასაკის მიხედვით</a:t>
            </a:r>
            <a:endParaRPr lang="ka-GE" sz="1200" b="1" dirty="0">
              <a:latin typeface="Sylfaen (Headings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12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1400" b="1" dirty="0">
              <a:latin typeface="Sylfaen (Headings)"/>
            </a:endParaRPr>
          </a:p>
          <a:p>
            <a:pPr algn="ctr">
              <a:lnSpc>
                <a:spcPct val="150000"/>
              </a:lnSpc>
            </a:pPr>
            <a:endParaRPr lang="en-US" sz="1200" b="1" dirty="0"/>
          </a:p>
        </p:txBody>
      </p:sp>
      <p:grpSp>
        <p:nvGrpSpPr>
          <p:cNvPr id="79" name="Group 78"/>
          <p:cNvGrpSpPr/>
          <p:nvPr/>
        </p:nvGrpSpPr>
        <p:grpSpPr>
          <a:xfrm>
            <a:off x="-11778071" y="16042"/>
            <a:ext cx="13464758" cy="6858000"/>
            <a:chOff x="0" y="-16042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-16042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6" name="Picture 65" descr="manblu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3553" y="1570567"/>
            <a:ext cx="846555" cy="1295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0" name="Picture 69" descr="womanblu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57021" y="4197021"/>
            <a:ext cx="851646" cy="126020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016428197"/>
              </p:ext>
            </p:extLst>
          </p:nvPr>
        </p:nvGraphicFramePr>
        <p:xfrm>
          <a:off x="2907494" y="1054831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4" name="Chart 63"/>
          <p:cNvGraphicFramePr/>
          <p:nvPr>
            <p:extLst>
              <p:ext uri="{D42A27DB-BD31-4B8C-83A1-F6EECF244321}">
                <p14:modId xmlns:p14="http://schemas.microsoft.com/office/powerpoint/2010/main" val="1160884561"/>
              </p:ext>
            </p:extLst>
          </p:nvPr>
        </p:nvGraphicFramePr>
        <p:xfrm>
          <a:off x="2902363" y="3763923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25349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.00694 L 0.66211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12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2974" y="0"/>
            <a:ext cx="13464758" cy="6858000"/>
            <a:chOff x="-14493398" y="569494"/>
            <a:chExt cx="13464758" cy="6858000"/>
          </a:xfrm>
        </p:grpSpPr>
        <p:sp>
          <p:nvSpPr>
            <p:cNvPr id="132" name="Rectangle 131"/>
            <p:cNvSpPr/>
            <p:nvPr/>
          </p:nvSpPr>
          <p:spPr>
            <a:xfrm>
              <a:off x="-14493398" y="569494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-3517008" y="2878742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-3763185" y="3952126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35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3126355" y="3951941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4" name="Group 123"/>
          <p:cNvGrpSpPr/>
          <p:nvPr/>
        </p:nvGrpSpPr>
        <p:grpSpPr>
          <a:xfrm>
            <a:off x="-346409" y="0"/>
            <a:ext cx="13464758" cy="6858000"/>
            <a:chOff x="0" y="0"/>
            <a:chExt cx="13464758" cy="6858000"/>
          </a:xfrm>
        </p:grpSpPr>
        <p:sp>
          <p:nvSpPr>
            <p:cNvPr id="125" name="Rectangle 1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2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9" name="Group 118"/>
          <p:cNvGrpSpPr/>
          <p:nvPr/>
        </p:nvGrpSpPr>
        <p:grpSpPr>
          <a:xfrm>
            <a:off x="-696052" y="0"/>
            <a:ext cx="13464758" cy="6858000"/>
            <a:chOff x="0" y="0"/>
            <a:chExt cx="13464758" cy="6858000"/>
          </a:xfrm>
        </p:grpSpPr>
        <p:sp>
          <p:nvSpPr>
            <p:cNvPr id="120" name="Rectangle 1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2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400381" y="3350302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4" name="Group 113"/>
          <p:cNvGrpSpPr/>
          <p:nvPr/>
        </p:nvGrpSpPr>
        <p:grpSpPr>
          <a:xfrm>
            <a:off x="-1042063" y="0"/>
            <a:ext cx="13464758" cy="6858000"/>
            <a:chOff x="0" y="0"/>
            <a:chExt cx="13464758" cy="6858000"/>
          </a:xfrm>
        </p:grpSpPr>
        <p:sp>
          <p:nvSpPr>
            <p:cNvPr id="115" name="Rectangle 1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0730211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oup 108"/>
          <p:cNvGrpSpPr/>
          <p:nvPr/>
        </p:nvGrpSpPr>
        <p:grpSpPr>
          <a:xfrm>
            <a:off x="-1220957" y="-78698"/>
            <a:ext cx="13464758" cy="6858000"/>
            <a:chOff x="0" y="0"/>
            <a:chExt cx="13464758" cy="6858000"/>
          </a:xfrm>
        </p:grpSpPr>
        <p:sp>
          <p:nvSpPr>
            <p:cNvPr id="110" name="Rectangle 10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1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9" name="Group 98"/>
          <p:cNvGrpSpPr/>
          <p:nvPr/>
        </p:nvGrpSpPr>
        <p:grpSpPr>
          <a:xfrm>
            <a:off x="-10178796" y="-4442"/>
            <a:ext cx="13464758" cy="6858000"/>
            <a:chOff x="0" y="0"/>
            <a:chExt cx="13464758" cy="6858000"/>
          </a:xfrm>
        </p:grpSpPr>
        <p:sp>
          <p:nvSpPr>
            <p:cNvPr id="100" name="Rectangle 9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10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/>
          <p:cNvGrpSpPr/>
          <p:nvPr/>
        </p:nvGrpSpPr>
        <p:grpSpPr>
          <a:xfrm>
            <a:off x="-10581041" y="0"/>
            <a:ext cx="13464758" cy="6858000"/>
            <a:chOff x="0" y="0"/>
            <a:chExt cx="13464758" cy="6858000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-10971642" y="0"/>
            <a:ext cx="13464758" cy="6858000"/>
            <a:chOff x="0" y="0"/>
            <a:chExt cx="13464758" cy="6858000"/>
          </a:xfrm>
        </p:grpSpPr>
        <p:sp>
          <p:nvSpPr>
            <p:cNvPr id="90" name="Rectangle 8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0730212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9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-11396059" y="0"/>
            <a:ext cx="13464758" cy="6858000"/>
            <a:chOff x="0" y="0"/>
            <a:chExt cx="13464758" cy="6858000"/>
          </a:xfrm>
        </p:grpSpPr>
        <p:sp>
          <p:nvSpPr>
            <p:cNvPr id="85" name="Rectangle 8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rgbClr val="CC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8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 78"/>
          <p:cNvGrpSpPr/>
          <p:nvPr/>
        </p:nvGrpSpPr>
        <p:grpSpPr>
          <a:xfrm>
            <a:off x="-11809704" y="0"/>
            <a:ext cx="13464758" cy="6858000"/>
            <a:chOff x="0" y="0"/>
            <a:chExt cx="13464758" cy="6858000"/>
          </a:xfrm>
        </p:grpSpPr>
        <p:sp>
          <p:nvSpPr>
            <p:cNvPr id="80" name="Rectangle 7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0976390" y="2309248"/>
              <a:ext cx="2488368" cy="2501835"/>
            </a:xfrm>
            <a:custGeom>
              <a:avLst/>
              <a:gdLst>
                <a:gd name="connsiteX0" fmla="*/ 2488367 w 2488368"/>
                <a:gd name="connsiteY0" fmla="*/ 1250897 h 2501835"/>
                <a:gd name="connsiteX1" fmla="*/ 2488368 w 2488368"/>
                <a:gd name="connsiteY1" fmla="*/ 1250917 h 2501835"/>
                <a:gd name="connsiteX2" fmla="*/ 2488367 w 2488368"/>
                <a:gd name="connsiteY2" fmla="*/ 1250937 h 2501835"/>
                <a:gd name="connsiteX3" fmla="*/ 1229194 w 2488368"/>
                <a:gd name="connsiteY3" fmla="*/ 0 h 2501835"/>
                <a:gd name="connsiteX4" fmla="*/ 1229194 w 2488368"/>
                <a:gd name="connsiteY4" fmla="*/ 2501835 h 2501835"/>
                <a:gd name="connsiteX5" fmla="*/ 1116974 w 2488368"/>
                <a:gd name="connsiteY5" fmla="*/ 2496134 h 2501835"/>
                <a:gd name="connsiteX6" fmla="*/ 0 w 2488368"/>
                <a:gd name="connsiteY6" fmla="*/ 1250917 h 2501835"/>
                <a:gd name="connsiteX7" fmla="*/ 1116974 w 2488368"/>
                <a:gd name="connsiteY7" fmla="*/ 5700 h 250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8368" h="2501835">
                  <a:moveTo>
                    <a:pt x="2488367" y="1250897"/>
                  </a:moveTo>
                  <a:lnTo>
                    <a:pt x="2488368" y="1250917"/>
                  </a:lnTo>
                  <a:lnTo>
                    <a:pt x="2488367" y="1250937"/>
                  </a:lnTo>
                  <a:close/>
                  <a:moveTo>
                    <a:pt x="1229194" y="0"/>
                  </a:moveTo>
                  <a:lnTo>
                    <a:pt x="1229194" y="2501835"/>
                  </a:lnTo>
                  <a:lnTo>
                    <a:pt x="1116974" y="2496134"/>
                  </a:lnTo>
                  <a:cubicBezTo>
                    <a:pt x="489586" y="2432035"/>
                    <a:pt x="0" y="1898995"/>
                    <a:pt x="0" y="1250917"/>
                  </a:cubicBezTo>
                  <a:cubicBezTo>
                    <a:pt x="0" y="602839"/>
                    <a:pt x="489586" y="69799"/>
                    <a:pt x="1116974" y="57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10730213" y="3382632"/>
              <a:ext cx="2518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ylfaen" panose="010A0502050306030303" pitchFamily="18" charset="0"/>
                </a:rPr>
                <a:t>Border</a:t>
              </a:r>
            </a:p>
          </p:txBody>
        </p:sp>
        <p:pic>
          <p:nvPicPr>
            <p:cNvPr id="83" name="Picture 8" descr="Image result for Border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367043" y="3382447"/>
              <a:ext cx="419726" cy="419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8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246241"/>
              </p:ext>
            </p:extLst>
          </p:nvPr>
        </p:nvGraphicFramePr>
        <p:xfrm>
          <a:off x="2274851" y="849893"/>
          <a:ext cx="7154159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837806"/>
              </p:ext>
            </p:extLst>
          </p:nvPr>
        </p:nvGraphicFramePr>
        <p:xfrm>
          <a:off x="2331184" y="3730027"/>
          <a:ext cx="7176193" cy="124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61" name="Picture 2" descr="Image result for car sedan icon 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872" y="1019049"/>
            <a:ext cx="1005926" cy="60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 descr="Image result for car truck icon 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09006" y="2309248"/>
            <a:ext cx="724228" cy="461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" descr="Related image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3103" y="3794986"/>
            <a:ext cx="905956" cy="45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itle 1"/>
          <p:cNvSpPr txBox="1">
            <a:spLocks/>
          </p:cNvSpPr>
          <p:nvPr/>
        </p:nvSpPr>
        <p:spPr>
          <a:xfrm>
            <a:off x="1766672" y="95365"/>
            <a:ext cx="9383156" cy="10089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600" b="1" dirty="0" smtClean="0"/>
          </a:p>
          <a:p>
            <a:pPr>
              <a:lnSpc>
                <a:spcPct val="150000"/>
              </a:lnSpc>
            </a:pPr>
            <a:r>
              <a:rPr lang="ka-GE" sz="3400" b="1" dirty="0" smtClean="0"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3400" b="1" dirty="0" smtClean="0">
                <a:latin typeface="Sylfaen (Headings)"/>
              </a:rPr>
              <a:t>სასაზღვრო-გამტარი პუნქტების მიხედვით  </a:t>
            </a:r>
          </a:p>
          <a:p>
            <a:pPr>
              <a:lnSpc>
                <a:spcPct val="150000"/>
              </a:lnSpc>
            </a:pPr>
            <a:r>
              <a:rPr lang="ka-GE" sz="30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(201</a:t>
            </a:r>
            <a:r>
              <a:rPr lang="en-US" sz="30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5</a:t>
            </a:r>
            <a:r>
              <a:rPr lang="ka-GE" sz="3000" b="1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rPr>
              <a:t> წელი)</a:t>
            </a:r>
            <a:endParaRPr lang="en-US" sz="3000" b="1" dirty="0">
              <a:latin typeface="Sylfaen (Headings)"/>
            </a:endParaRPr>
          </a:p>
          <a:p>
            <a:pPr>
              <a:lnSpc>
                <a:spcPct val="150000"/>
              </a:lnSpc>
            </a:pPr>
            <a:endParaRPr lang="en-US" sz="1200" b="1" dirty="0"/>
          </a:p>
        </p:txBody>
      </p:sp>
      <p:graphicFrame>
        <p:nvGraphicFramePr>
          <p:cNvPr id="65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979725"/>
              </p:ext>
            </p:extLst>
          </p:nvPr>
        </p:nvGraphicFramePr>
        <p:xfrm>
          <a:off x="2355464" y="2478653"/>
          <a:ext cx="7026180" cy="115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174479"/>
              </p:ext>
            </p:extLst>
          </p:nvPr>
        </p:nvGraphicFramePr>
        <p:xfrm>
          <a:off x="2319220" y="5146955"/>
          <a:ext cx="7003198" cy="118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pic>
        <p:nvPicPr>
          <p:cNvPr id="66" name="Picture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520" y="4916615"/>
            <a:ext cx="961344" cy="79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97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0.00694 L 0.6582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04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1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85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85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85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95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8" grpId="0">
        <p:bldAsOne/>
      </p:bldGraphic>
      <p:bldGraphic spid="60" grpId="0">
        <p:bldAsOne/>
      </p:bldGraphic>
      <p:bldP spid="64" grpId="0"/>
      <p:bldGraphic spid="65" grpId="0">
        <p:bldAsOne/>
      </p:bldGraphic>
      <p:bldGraphic spid="59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17189</TotalTime>
  <Words>508</Words>
  <Application>Microsoft Office PowerPoint</Application>
  <PresentationFormat>Widescreen</PresentationFormat>
  <Paragraphs>268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AcadMtavr</vt:lpstr>
      <vt:lpstr>Amiran</vt:lpstr>
      <vt:lpstr>Arial</vt:lpstr>
      <vt:lpstr>Calibri</vt:lpstr>
      <vt:lpstr>Calibri Light</vt:lpstr>
      <vt:lpstr>LiteratMT_n</vt:lpstr>
      <vt:lpstr>Sylfaen</vt:lpstr>
      <vt:lpstr>Sylfaen (Body)</vt:lpstr>
      <vt:lpstr>Sylfaen (Headings)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super</dc:creator>
  <cp:lastModifiedBy>khatuna qveladze</cp:lastModifiedBy>
  <cp:revision>1664</cp:revision>
  <cp:lastPrinted>2020-09-14T11:28:53Z</cp:lastPrinted>
  <dcterms:created xsi:type="dcterms:W3CDTF">2018-07-08T13:18:12Z</dcterms:created>
  <dcterms:modified xsi:type="dcterms:W3CDTF">2025-06-19T17:58:09Z</dcterms:modified>
</cp:coreProperties>
</file>