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83" r:id="rId2"/>
    <p:sldId id="288" r:id="rId3"/>
    <p:sldId id="285" r:id="rId4"/>
    <p:sldId id="286" r:id="rId5"/>
    <p:sldId id="287" r:id="rId6"/>
    <p:sldId id="279" r:id="rId7"/>
    <p:sldId id="259" r:id="rId8"/>
    <p:sldId id="281" r:id="rId9"/>
    <p:sldId id="271" r:id="rId10"/>
    <p:sldId id="272" r:id="rId11"/>
    <p:sldId id="261" r:id="rId12"/>
    <p:sldId id="284" r:id="rId13"/>
  </p:sldIdLst>
  <p:sldSz cx="12192000" cy="6858000"/>
  <p:notesSz cx="6954838" cy="92471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08" autoAdjust="0"/>
    <p:restoredTop sz="91628" autoAdjust="0"/>
  </p:normalViewPr>
  <p:slideViewPr>
    <p:cSldViewPr snapToGrid="0">
      <p:cViewPr varScale="1">
        <p:scale>
          <a:sx n="105" d="100"/>
          <a:sy n="105" d="100"/>
        </p:scale>
        <p:origin x="1122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535181502006419E-2"/>
          <c:y val="6.8176214883539865E-2"/>
          <c:w val="0.92815012275925945"/>
          <c:h val="0.5902048775564638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საქართველოს სისხლის სამართლის კოდექსი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>
              <a:contourClr>
                <a:schemeClr val="accent1">
                  <a:lumMod val="50000"/>
                </a:schemeClr>
              </a:contourClr>
            </a:sp3d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581-4F80-A2BE-3D1305D6ED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3418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59-489F-9E71-700C95881C0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საქართველოს ადმინისტრაციულ სამართალდარღვევათა კოდექსი              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1162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59-489F-9E71-700C95881C0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მიგრანტი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59-489F-9E71-700C95881C0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საქართველოს სამოქალაქო საპროცესო კოდექსის 212-ე მუხლი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solidFill>
                <a:schemeClr val="accent1"/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>
              <a:contourClr>
                <a:schemeClr val="accent1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4F-4AE8-9159-DA68727364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660544"/>
        <c:axId val="77664640"/>
        <c:axId val="0"/>
      </c:bar3DChart>
      <c:catAx>
        <c:axId val="7766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77664640"/>
        <c:crosses val="autoZero"/>
        <c:auto val="1"/>
        <c:lblAlgn val="ctr"/>
        <c:lblOffset val="100"/>
        <c:noMultiLvlLbl val="0"/>
      </c:catAx>
      <c:valAx>
        <c:axId val="77664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Sylfaen" panose="010A0502050306030303" pitchFamily="18" charset="0"/>
                <a:ea typeface="+mn-ea"/>
                <a:cs typeface="+mn-cs"/>
              </a:defRPr>
            </a:pPr>
            <a:endParaRPr lang="ka-GE"/>
          </a:p>
        </c:txPr>
        <c:crossAx val="77660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ka-G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2494922534608472E-2"/>
          <c:y val="0.1554888888888889"/>
          <c:w val="0.88868067050334443"/>
          <c:h val="0.588251443569553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სქესი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მდედრობითი</c:v>
                </c:pt>
                <c:pt idx="1">
                  <c:v>მამრობითი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362</c:v>
                </c:pt>
                <c:pt idx="1">
                  <c:v>14636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A8-4B62-B7A3-64E760879AA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2413312"/>
        <c:axId val="22416000"/>
        <c:axId val="0"/>
      </c:bar3DChart>
      <c:catAx>
        <c:axId val="2241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2416000"/>
        <c:crosses val="autoZero"/>
        <c:auto val="1"/>
        <c:lblAlgn val="ctr"/>
        <c:lblOffset val="100"/>
        <c:noMultiLvlLbl val="0"/>
      </c:catAx>
      <c:valAx>
        <c:axId val="22416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2413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ka-G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163017052538615E-2"/>
          <c:y val="0.23053578071268943"/>
          <c:w val="0.90483470772546792"/>
          <c:h val="0.513181723312481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ასაკის დიაპაზონი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&lt;18</c:v>
                </c:pt>
                <c:pt idx="1">
                  <c:v>18-24</c:v>
                </c:pt>
                <c:pt idx="2">
                  <c:v>25-44</c:v>
                </c:pt>
                <c:pt idx="3">
                  <c:v>&gt;44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191</c:v>
                </c:pt>
                <c:pt idx="1">
                  <c:v>2045</c:v>
                </c:pt>
                <c:pt idx="2">
                  <c:v>9219</c:v>
                </c:pt>
                <c:pt idx="3">
                  <c:v>3543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B8-4117-85A6-6CC4002A19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160320"/>
        <c:axId val="23164800"/>
        <c:axId val="0"/>
      </c:bar3DChart>
      <c:catAx>
        <c:axId val="23160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164800"/>
        <c:crosses val="autoZero"/>
        <c:auto val="1"/>
        <c:lblAlgn val="ctr"/>
        <c:lblOffset val="100"/>
        <c:noMultiLvlLbl val="0"/>
      </c:catAx>
      <c:valAx>
        <c:axId val="23164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160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7603988954492553"/>
          <c:y val="1.33333333333333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ka-G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117413688270837E-2"/>
          <c:y val="0.1407338747734001"/>
          <c:w val="0.93378480060195634"/>
          <c:h val="0.6318713301552875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მოქალაქეობა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საქართველოს მოქალაქე</c:v>
                </c:pt>
                <c:pt idx="1">
                  <c:v>უცხო ქვეყნის მოქალაქე</c:v>
                </c:pt>
                <c:pt idx="2">
                  <c:v>მოქალაქეობის არმქონე პირი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13453</c:v>
                </c:pt>
                <c:pt idx="1">
                  <c:v>1542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35-4EE7-BE12-72087A016D4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075840"/>
        <c:axId val="23078784"/>
        <c:axId val="0"/>
      </c:bar3DChart>
      <c:catAx>
        <c:axId val="23075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078784"/>
        <c:crosses val="autoZero"/>
        <c:auto val="1"/>
        <c:lblAlgn val="ctr"/>
        <c:lblOffset val="100"/>
        <c:noMultiLvlLbl val="0"/>
      </c:catAx>
      <c:valAx>
        <c:axId val="23078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075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659983180537054E-2"/>
          <c:y val="3.5029722584378351E-2"/>
          <c:w val="0.96056869915375687"/>
          <c:h val="0.7919778005009764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114300" dist="19050" dir="5400000" sx="105000" sy="105000" algn="ctr" rotWithShape="0">
                <a:srgbClr val="000000">
                  <a:alpha val="56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უცხოელთა და მოქალაქეობის არმქონე პირთა სამართლებრივი მდგომარეობის შესახებ საქართველოს კანონის 64-ე მუხლი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88"/>
        <c:gapDepth val="490"/>
        <c:shape val="box"/>
        <c:axId val="22613376"/>
        <c:axId val="22619648"/>
        <c:axId val="24561856"/>
      </c:bar3DChart>
      <c:catAx>
        <c:axId val="2261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2619648"/>
        <c:crosses val="autoZero"/>
        <c:auto val="1"/>
        <c:lblAlgn val="ctr"/>
        <c:lblOffset val="100"/>
        <c:noMultiLvlLbl val="0"/>
      </c:catAx>
      <c:valAx>
        <c:axId val="22619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2613376"/>
        <c:crosses val="autoZero"/>
        <c:crossBetween val="between"/>
      </c:valAx>
      <c:serAx>
        <c:axId val="24561856"/>
        <c:scaling>
          <c:orientation val="minMax"/>
        </c:scaling>
        <c:delete val="1"/>
        <c:axPos val="b"/>
        <c:majorTickMark val="out"/>
        <c:minorTickMark val="none"/>
        <c:tickLblPos val="nextTo"/>
        <c:crossAx val="22619648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5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1453824649939049E-2"/>
          <c:y val="1.8913976358254671E-2"/>
          <c:w val="0.96056869915375687"/>
          <c:h val="0.8221974145249939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1"/>
                <c:pt idx="0">
                  <c:v>საქართველოს სისხლის სამართლის საპროცესო კოდექსის 171-ე მუხლის საფუძველზე დაკავებული ძებნილი პირები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27-4DC1-A850-D6CAE518F57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72"/>
        <c:gapDepth val="498"/>
        <c:shape val="box"/>
        <c:axId val="22658432"/>
        <c:axId val="22784256"/>
        <c:axId val="0"/>
      </c:bar3DChart>
      <c:catAx>
        <c:axId val="22658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2784256"/>
        <c:crosses val="autoZero"/>
        <c:auto val="1"/>
        <c:lblAlgn val="ctr"/>
        <c:lblOffset val="100"/>
        <c:noMultiLvlLbl val="0"/>
      </c:catAx>
      <c:valAx>
        <c:axId val="22784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2658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3002023028795659E-2"/>
          <c:y val="2.1233194101335527E-2"/>
          <c:w val="0.96056869915375687"/>
          <c:h val="0.7919778005009764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2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DBF7-4415-9370-194E801CB2BC}"/>
              </c:ext>
            </c:extLst>
          </c:dPt>
          <c:dPt>
            <c:idx val="25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1E4E-4DE3-8919-EEF9CC89CB9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Sheet1!$A$3:$A$28</c:f>
              <c:strCache>
                <c:ptCount val="25"/>
                <c:pt idx="0">
                  <c:v>166-173</c:v>
                </c:pt>
                <c:pt idx="1">
                  <c:v>173</c:v>
                </c:pt>
                <c:pt idx="2">
                  <c:v>116</c:v>
                </c:pt>
                <c:pt idx="3">
                  <c:v>166</c:v>
                </c:pt>
                <c:pt idx="4">
                  <c:v>121</c:v>
                </c:pt>
                <c:pt idx="5">
                  <c:v>116-173</c:v>
                </c:pt>
                <c:pt idx="6">
                  <c:v>116-166-173</c:v>
                </c:pt>
                <c:pt idx="7">
                  <c:v>173-174¹</c:v>
                </c:pt>
                <c:pt idx="8">
                  <c:v>173-45</c:v>
                </c:pt>
                <c:pt idx="9">
                  <c:v>116-123</c:v>
                </c:pt>
                <c:pt idx="10">
                  <c:v>166-167</c:v>
                </c:pt>
                <c:pt idx="11">
                  <c:v>166¹-173</c:v>
                </c:pt>
                <c:pt idx="12">
                  <c:v>166-166¹</c:v>
                </c:pt>
                <c:pt idx="13">
                  <c:v>166-181¹</c:v>
                </c:pt>
                <c:pt idx="14">
                  <c:v>166-173-45</c:v>
                </c:pt>
                <c:pt idx="15">
                  <c:v>166-173-45¹</c:v>
                </c:pt>
                <c:pt idx="16">
                  <c:v>166-166¹-173</c:v>
                </c:pt>
                <c:pt idx="17">
                  <c:v>166-173-181¹</c:v>
                </c:pt>
                <c:pt idx="18">
                  <c:v>45</c:v>
                </c:pt>
                <c:pt idx="19">
                  <c:v>123</c:v>
                </c:pt>
                <c:pt idx="20">
                  <c:v>173-45¹</c:v>
                </c:pt>
                <c:pt idx="21">
                  <c:v>173-181</c:v>
                </c:pt>
                <c:pt idx="22">
                  <c:v>173-174¹⁵</c:v>
                </c:pt>
                <c:pt idx="23">
                  <c:v>173¹-181-167</c:v>
                </c:pt>
                <c:pt idx="24">
                  <c:v>სულ</c:v>
                </c:pt>
              </c:strCache>
            </c:strRef>
          </c:cat>
          <c:val>
            <c:numRef>
              <c:f>Sheet1!$B$3:$B$28</c:f>
              <c:numCache>
                <c:formatCode>General</c:formatCode>
                <c:ptCount val="26"/>
                <c:pt idx="0">
                  <c:v>2030</c:v>
                </c:pt>
                <c:pt idx="1">
                  <c:v>1437</c:v>
                </c:pt>
                <c:pt idx="2">
                  <c:v>1343</c:v>
                </c:pt>
                <c:pt idx="3">
                  <c:v>245</c:v>
                </c:pt>
                <c:pt idx="4">
                  <c:v>22</c:v>
                </c:pt>
                <c:pt idx="5">
                  <c:v>14</c:v>
                </c:pt>
                <c:pt idx="6">
                  <c:v>6</c:v>
                </c:pt>
                <c:pt idx="7">
                  <c:v>8</c:v>
                </c:pt>
                <c:pt idx="8">
                  <c:v>3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1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5</c:v>
                </c:pt>
                <c:pt idx="18">
                  <c:v>3</c:v>
                </c:pt>
                <c:pt idx="19">
                  <c:v>1</c:v>
                </c:pt>
                <c:pt idx="20">
                  <c:v>2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5136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Column12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Sheet1!$A$3:$A$28</c:f>
              <c:strCache>
                <c:ptCount val="25"/>
                <c:pt idx="0">
                  <c:v>166-173</c:v>
                </c:pt>
                <c:pt idx="1">
                  <c:v>173</c:v>
                </c:pt>
                <c:pt idx="2">
                  <c:v>116</c:v>
                </c:pt>
                <c:pt idx="3">
                  <c:v>166</c:v>
                </c:pt>
                <c:pt idx="4">
                  <c:v>121</c:v>
                </c:pt>
                <c:pt idx="5">
                  <c:v>116-173</c:v>
                </c:pt>
                <c:pt idx="6">
                  <c:v>116-166-173</c:v>
                </c:pt>
                <c:pt idx="7">
                  <c:v>173-174¹</c:v>
                </c:pt>
                <c:pt idx="8">
                  <c:v>173-45</c:v>
                </c:pt>
                <c:pt idx="9">
                  <c:v>116-123</c:v>
                </c:pt>
                <c:pt idx="10">
                  <c:v>166-167</c:v>
                </c:pt>
                <c:pt idx="11">
                  <c:v>166¹-173</c:v>
                </c:pt>
                <c:pt idx="12">
                  <c:v>166-166¹</c:v>
                </c:pt>
                <c:pt idx="13">
                  <c:v>166-181¹</c:v>
                </c:pt>
                <c:pt idx="14">
                  <c:v>166-173-45</c:v>
                </c:pt>
                <c:pt idx="15">
                  <c:v>166-173-45¹</c:v>
                </c:pt>
                <c:pt idx="16">
                  <c:v>166-166¹-173</c:v>
                </c:pt>
                <c:pt idx="17">
                  <c:v>166-173-181¹</c:v>
                </c:pt>
                <c:pt idx="18">
                  <c:v>45</c:v>
                </c:pt>
                <c:pt idx="19">
                  <c:v>123</c:v>
                </c:pt>
                <c:pt idx="20">
                  <c:v>173-45¹</c:v>
                </c:pt>
                <c:pt idx="21">
                  <c:v>173-181</c:v>
                </c:pt>
                <c:pt idx="22">
                  <c:v>173-174¹⁵</c:v>
                </c:pt>
                <c:pt idx="23">
                  <c:v>173¹-181-167</c:v>
                </c:pt>
                <c:pt idx="24">
                  <c:v>სულ</c:v>
                </c:pt>
              </c:strCache>
            </c:strRef>
          </c:cat>
          <c:val>
            <c:numRef>
              <c:f>Sheet1!$C$3:$C$28</c:f>
              <c:numCache>
                <c:formatCode>General</c:formatCode>
                <c:ptCount val="26"/>
              </c:numCache>
            </c:numRef>
          </c:val>
          <c:extLst>
            <c:ext xmlns:c16="http://schemas.microsoft.com/office/drawing/2014/chart" uri="{C3380CC4-5D6E-409C-BE32-E72D297353CC}">
              <c16:uniqueId val="{00000002-48F2-44BB-AE42-0A8CF05F482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488832"/>
        <c:axId val="26491520"/>
        <c:axId val="0"/>
      </c:bar3DChart>
      <c:catAx>
        <c:axId val="2648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6491520"/>
        <c:crosses val="autoZero"/>
        <c:auto val="1"/>
        <c:lblAlgn val="ctr"/>
        <c:lblOffset val="100"/>
        <c:noMultiLvlLbl val="0"/>
      </c:catAx>
      <c:valAx>
        <c:axId val="26491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6488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519749180463977E-2"/>
          <c:y val="1.4659563423935758E-2"/>
          <c:w val="0.91088271236903795"/>
          <c:h val="0.463465730382796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დაზიანებები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22B2-447B-9CAE-EFFC3B185764}"/>
              </c:ext>
            </c:extLst>
          </c:dPt>
          <c:dPt>
            <c:idx val="1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0F50-482D-B8CA-4D8BF2EDD93A}"/>
              </c:ext>
            </c:extLst>
          </c:dPt>
          <c:dPt>
            <c:idx val="1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10D8-41A8-9E9E-FDF2420CDBF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 დაკავებისას - არ განმარტა</c:v>
                </c:pt>
                <c:pt idx="9">
                  <c:v>დაკავებამდე-დაკავებისას-არ განმარტა</c:v>
                </c:pt>
                <c:pt idx="10">
                  <c:v>დაკავებამდე-დაკავებისას-დაკავების შემდეგ</c:v>
                </c:pt>
                <c:pt idx="11">
                  <c:v>დაკავებისას-დაკავების შემდეგ-არ განმარტა</c:v>
                </c:pt>
                <c:pt idx="12">
                  <c:v>დაკავებისას-დაკავების შემდეგ </c:v>
                </c:pt>
                <c:pt idx="13">
                  <c:v>პრეტენზია პოლიციის თანამშრომლის მიმართ</c:v>
                </c:pt>
                <c:pt idx="14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9860</c:v>
                </c:pt>
                <c:pt idx="1">
                  <c:v>8976</c:v>
                </c:pt>
                <c:pt idx="2">
                  <c:v>287</c:v>
                </c:pt>
                <c:pt idx="3">
                  <c:v>243</c:v>
                </c:pt>
                <c:pt idx="4">
                  <c:v>121</c:v>
                </c:pt>
                <c:pt idx="5">
                  <c:v>95</c:v>
                </c:pt>
                <c:pt idx="6">
                  <c:v>53</c:v>
                </c:pt>
                <c:pt idx="7">
                  <c:v>40</c:v>
                </c:pt>
                <c:pt idx="8">
                  <c:v>9</c:v>
                </c:pt>
                <c:pt idx="9">
                  <c:v>9</c:v>
                </c:pt>
                <c:pt idx="10">
                  <c:v>14</c:v>
                </c:pt>
                <c:pt idx="11">
                  <c:v>1</c:v>
                </c:pt>
                <c:pt idx="12">
                  <c:v>12</c:v>
                </c:pt>
                <c:pt idx="13">
                  <c:v>484</c:v>
                </c:pt>
                <c:pt idx="14">
                  <c:v>439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03-42A6-91E9-46D9C7E3EE9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 დაკავებისას - არ განმარტა</c:v>
                </c:pt>
                <c:pt idx="9">
                  <c:v>დაკავებამდე-დაკავებისას-არ განმარტა</c:v>
                </c:pt>
                <c:pt idx="10">
                  <c:v>დაკავებამდე-დაკავებისას-დაკავების შემდეგ</c:v>
                </c:pt>
                <c:pt idx="11">
                  <c:v>დაკავებისას-დაკავების შემდეგ-არ განმარტა</c:v>
                </c:pt>
                <c:pt idx="12">
                  <c:v>დაკავებისას-დაკავების შემდეგ </c:v>
                </c:pt>
                <c:pt idx="13">
                  <c:v>პრეტენზია პოლიციის თანამშრომლის მიმართ</c:v>
                </c:pt>
                <c:pt idx="14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</c:numCache>
            </c:numRef>
          </c:val>
          <c:extLst>
            <c:ext xmlns:c16="http://schemas.microsoft.com/office/drawing/2014/chart" uri="{C3380CC4-5D6E-409C-BE32-E72D297353CC}">
              <c16:uniqueId val="{00000004-7A5E-4622-A85F-A952D44FAAB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 დაკავებისას - არ განმარტა</c:v>
                </c:pt>
                <c:pt idx="9">
                  <c:v>დაკავებამდე-დაკავებისას-არ განმარტა</c:v>
                </c:pt>
                <c:pt idx="10">
                  <c:v>დაკავებამდე-დაკავებისას-დაკავების შემდეგ</c:v>
                </c:pt>
                <c:pt idx="11">
                  <c:v>დაკავებისას-დაკავების შემდეგ-არ განმარტა</c:v>
                </c:pt>
                <c:pt idx="12">
                  <c:v>დაკავებისას-დაკავების შემდეგ </c:v>
                </c:pt>
                <c:pt idx="13">
                  <c:v>პრეტენზია პოლიციის თანამშრომლის მიმართ</c:v>
                </c:pt>
                <c:pt idx="14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</c:numCache>
            </c:numRef>
          </c:val>
          <c:extLst>
            <c:ext xmlns:c16="http://schemas.microsoft.com/office/drawing/2014/chart" uri="{C3380CC4-5D6E-409C-BE32-E72D297353CC}">
              <c16:uniqueId val="{00000005-7A5E-4622-A85F-A952D44FAAB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3104896"/>
        <c:axId val="23132416"/>
      </c:barChart>
      <c:lineChart>
        <c:grouping val="standard"/>
        <c:varyColors val="0"/>
        <c:ser>
          <c:idx val="3"/>
          <c:order val="3"/>
          <c:tx>
            <c:strRef>
              <c:f>Sheet1!$E$1</c:f>
              <c:strCache>
                <c:ptCount val="1"/>
                <c:pt idx="0">
                  <c:v>Column3</c:v>
                </c:pt>
              </c:strCache>
            </c:strRef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 დაკავებისას - არ განმარტა</c:v>
                </c:pt>
                <c:pt idx="9">
                  <c:v>დაკავებამდე-დაკავებისას-არ განმარტა</c:v>
                </c:pt>
                <c:pt idx="10">
                  <c:v>დაკავებამდე-დაკავებისას-დაკავების შემდეგ</c:v>
                </c:pt>
                <c:pt idx="11">
                  <c:v>დაკავებისას-დაკავების შემდეგ-არ განმარტა</c:v>
                </c:pt>
                <c:pt idx="12">
                  <c:v>დაკავებისას-დაკავების შემდეგ </c:v>
                </c:pt>
                <c:pt idx="13">
                  <c:v>პრეტენზია პოლიციის თანამშრომლის მიმართ</c:v>
                </c:pt>
                <c:pt idx="14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A5E-4622-A85F-A952D44FAAB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Column4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 დაკავებისას - არ განმარტა</c:v>
                </c:pt>
                <c:pt idx="9">
                  <c:v>დაკავებამდე-დაკავებისას-არ განმარტა</c:v>
                </c:pt>
                <c:pt idx="10">
                  <c:v>დაკავებამდე-დაკავებისას-დაკავების შემდეგ</c:v>
                </c:pt>
                <c:pt idx="11">
                  <c:v>დაკავებისას-დაკავების შემდეგ-არ განმარტა</c:v>
                </c:pt>
                <c:pt idx="12">
                  <c:v>დაკავებისას-დაკავების შემდეგ </c:v>
                </c:pt>
                <c:pt idx="13">
                  <c:v>პრეტენზია პოლიციის თანამშრომლის მიმართ</c:v>
                </c:pt>
                <c:pt idx="14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A5E-4622-A85F-A952D44FAA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104896"/>
        <c:axId val="23132416"/>
      </c:lineChart>
      <c:catAx>
        <c:axId val="23104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132416"/>
        <c:crosses val="autoZero"/>
        <c:auto val="1"/>
        <c:lblAlgn val="ctr"/>
        <c:lblOffset val="100"/>
        <c:noMultiLvlLbl val="0"/>
      </c:catAx>
      <c:valAx>
        <c:axId val="23132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104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2645939754966888E-2"/>
          <c:y val="5.0897928697189898E-2"/>
          <c:w val="0.94985323612467776"/>
          <c:h val="0.8033873138070742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გადაყვანილი პირები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0-0FB3-4A2A-B816-8AEDF359E93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1791</c:v>
                </c:pt>
                <c:pt idx="1">
                  <c:v>47</c:v>
                </c:pt>
                <c:pt idx="2">
                  <c:v>41</c:v>
                </c:pt>
                <c:pt idx="3">
                  <c:v>61</c:v>
                </c:pt>
                <c:pt idx="4">
                  <c:v>25</c:v>
                </c:pt>
                <c:pt idx="5">
                  <c:v>668</c:v>
                </c:pt>
                <c:pt idx="6">
                  <c:v>27</c:v>
                </c:pt>
                <c:pt idx="7">
                  <c:v>137</c:v>
                </c:pt>
                <c:pt idx="8">
                  <c:v>27</c:v>
                </c:pt>
                <c:pt idx="9">
                  <c:v>2</c:v>
                </c:pt>
                <c:pt idx="10">
                  <c:v>639</c:v>
                </c:pt>
                <c:pt idx="11">
                  <c:v>5</c:v>
                </c:pt>
                <c:pt idx="12">
                  <c:v>44</c:v>
                </c:pt>
                <c:pt idx="13">
                  <c:v>8</c:v>
                </c:pt>
                <c:pt idx="14">
                  <c:v>6</c:v>
                </c:pt>
                <c:pt idx="15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Sheet1!$C$2:$C$17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0-EEC3-41B2-8B72-A4C30F72699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Sheet1!$D$2:$D$17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1-EEC3-41B2-8B72-A4C30F72699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Column3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Sheet1!$E$2:$E$17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2-EEC3-41B2-8B72-A4C30F72699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Column4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Sheet1!$F$2:$F$17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3-EEC3-41B2-8B72-A4C30F72699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215104"/>
        <c:axId val="23603072"/>
        <c:axId val="0"/>
      </c:bar3DChart>
      <c:catAx>
        <c:axId val="2321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603072"/>
        <c:crosses val="autoZero"/>
        <c:auto val="1"/>
        <c:lblAlgn val="ctr"/>
        <c:lblOffset val="100"/>
        <c:noMultiLvlLbl val="0"/>
      </c:catAx>
      <c:valAx>
        <c:axId val="23603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215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3763" cy="463966"/>
          </a:xfrm>
          <a:prstGeom prst="rect">
            <a:avLst/>
          </a:prstGeom>
        </p:spPr>
        <p:txBody>
          <a:bodyPr vert="horz" lIns="93039" tIns="46520" rIns="93039" bIns="465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7" y="0"/>
            <a:ext cx="3013763" cy="463966"/>
          </a:xfrm>
          <a:prstGeom prst="rect">
            <a:avLst/>
          </a:prstGeom>
        </p:spPr>
        <p:txBody>
          <a:bodyPr vert="horz" lIns="93039" tIns="46520" rIns="93039" bIns="46520" rtlCol="0"/>
          <a:lstStyle>
            <a:lvl1pPr algn="r">
              <a:defRPr sz="1200"/>
            </a:lvl1pPr>
          </a:lstStyle>
          <a:p>
            <a:fld id="{1E5612CB-532A-44D7-8AF3-D43F4CF95EF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5700"/>
            <a:ext cx="5548312" cy="3121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9" tIns="46520" rIns="93039" bIns="465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5" y="4450208"/>
            <a:ext cx="5563870" cy="3641081"/>
          </a:xfrm>
          <a:prstGeom prst="rect">
            <a:avLst/>
          </a:prstGeom>
        </p:spPr>
        <p:txBody>
          <a:bodyPr vert="horz" lIns="93039" tIns="46520" rIns="93039" bIns="465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83227"/>
            <a:ext cx="3013763" cy="463965"/>
          </a:xfrm>
          <a:prstGeom prst="rect">
            <a:avLst/>
          </a:prstGeom>
        </p:spPr>
        <p:txBody>
          <a:bodyPr vert="horz" lIns="93039" tIns="46520" rIns="93039" bIns="465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7" y="8783227"/>
            <a:ext cx="3013763" cy="463965"/>
          </a:xfrm>
          <a:prstGeom prst="rect">
            <a:avLst/>
          </a:prstGeom>
        </p:spPr>
        <p:txBody>
          <a:bodyPr vert="horz" lIns="93039" tIns="46520" rIns="93039" bIns="46520" rtlCol="0" anchor="b"/>
          <a:lstStyle>
            <a:lvl1pPr algn="r">
              <a:defRPr sz="1200"/>
            </a:lvl1pPr>
          </a:lstStyle>
          <a:p>
            <a:fld id="{34272B40-B300-4817-BB89-7DBA758ED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58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72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73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535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514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1540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799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97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06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33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72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94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16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544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445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11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71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278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7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bg1">
              <a:lumMod val="65000"/>
              <a:lumOff val="3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479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4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42" y="2667785"/>
            <a:ext cx="10361420" cy="1982034"/>
          </a:xfrm>
        </p:spPr>
        <p:txBody>
          <a:bodyPr>
            <a:normAutofit/>
          </a:bodyPr>
          <a:lstStyle/>
          <a:p>
            <a:pPr algn="ctr"/>
            <a:r>
              <a:rPr lang="ka-GE" sz="2000" b="1" dirty="0"/>
              <a:t>საქართველოს შინაგან საქმეთა სამინისტროს  </a:t>
            </a:r>
            <a:br>
              <a:rPr lang="ka-GE" sz="2000" b="1" dirty="0"/>
            </a:br>
            <a:r>
              <a:rPr lang="ka-GE" sz="2000" b="1" dirty="0"/>
              <a:t>დროებითი მოთავსების უზრუნველყოფის დეპარტამენტი</a:t>
            </a:r>
            <a:endParaRPr lang="en-US" sz="2000" b="1" dirty="0"/>
          </a:p>
        </p:txBody>
      </p:sp>
      <p:pic>
        <p:nvPicPr>
          <p:cNvPr id="7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4508841" y="705650"/>
            <a:ext cx="2273774" cy="1962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55530" y="4629920"/>
            <a:ext cx="6994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b="1" dirty="0"/>
              <a:t>202</a:t>
            </a:r>
            <a:r>
              <a:rPr lang="en-US" b="1" dirty="0"/>
              <a:t>4</a:t>
            </a:r>
            <a:r>
              <a:rPr lang="ka-GE" b="1" dirty="0"/>
              <a:t> </a:t>
            </a:r>
            <a:r>
              <a:rPr lang="ka-GE" b="1" dirty="0" smtClean="0"/>
              <a:t>წელი</a:t>
            </a:r>
          </a:p>
          <a:p>
            <a:pPr algn="ctr"/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3781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70340"/>
            <a:ext cx="11084168" cy="915906"/>
          </a:xfrm>
        </p:spPr>
        <p:txBody>
          <a:bodyPr>
            <a:normAutofit/>
          </a:bodyPr>
          <a:lstStyle/>
          <a:p>
            <a:pPr algn="ctr"/>
            <a:r>
              <a:rPr lang="ka-GE" sz="1600" b="1" dirty="0" smtClean="0"/>
              <a:t>202</a:t>
            </a:r>
            <a:r>
              <a:rPr lang="en-US" sz="1600" b="1" dirty="0" smtClean="0"/>
              <a:t>4</a:t>
            </a:r>
            <a:r>
              <a:rPr lang="ka-GE" sz="1600" b="1" dirty="0" smtClean="0"/>
              <a:t> წელს სხეულზე არსებული დაზიანებებით და პრეტენზიით მოთავსებულ პირთა რაოდენობა</a:t>
            </a:r>
            <a:endParaRPr lang="en-US" sz="16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6218491"/>
              </p:ext>
            </p:extLst>
          </p:nvPr>
        </p:nvGraphicFramePr>
        <p:xfrm>
          <a:off x="-1" y="869577"/>
          <a:ext cx="12192001" cy="6347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283464" y="6429080"/>
            <a:ext cx="11320932" cy="4289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ka-GE" sz="800" dirty="0"/>
              <a:t>* დაკავებამდე მიღებული დაზიანება - სხეულზე არსებული დაზიანება ან დაზიანების კვალი, რომელიც პიროვნებას თავისი </a:t>
            </a:r>
            <a:r>
              <a:rPr lang="ka-GE" sz="800" dirty="0" smtClean="0"/>
              <a:t>გადმოცემით</a:t>
            </a:r>
            <a:r>
              <a:rPr lang="en-US" sz="800" dirty="0" smtClean="0"/>
              <a:t>,</a:t>
            </a:r>
            <a:r>
              <a:rPr lang="ka-GE" sz="800" dirty="0" smtClean="0"/>
              <a:t> </a:t>
            </a:r>
            <a:r>
              <a:rPr lang="ka-GE" sz="800" dirty="0"/>
              <a:t>მიღებული აქვს დაკავებამდე, მათ შორის რამდენიმე წლით ადრე მიღებული დაზიანებები, პოსტოპერაციული ნაწიბურები და სხვა.</a:t>
            </a:r>
            <a:endParaRPr lang="en-US" sz="1200" b="1" dirty="0"/>
          </a:p>
        </p:txBody>
      </p:sp>
      <p:pic>
        <p:nvPicPr>
          <p:cNvPr id="5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1" y="-13073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378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141029"/>
            <a:ext cx="10512552" cy="949569"/>
          </a:xfrm>
        </p:spPr>
        <p:txBody>
          <a:bodyPr>
            <a:normAutofit/>
          </a:bodyPr>
          <a:lstStyle/>
          <a:p>
            <a:pPr algn="ctr"/>
            <a:r>
              <a:rPr lang="ka-GE" sz="1600" b="1" dirty="0" smtClean="0">
                <a:latin typeface="+mn-lt"/>
              </a:rPr>
              <a:t>202</a:t>
            </a:r>
            <a:r>
              <a:rPr lang="en-US" sz="1600" b="1" dirty="0">
                <a:latin typeface="+mn-lt"/>
              </a:rPr>
              <a:t>4</a:t>
            </a:r>
            <a:r>
              <a:rPr lang="ka-GE" sz="1600" b="1" dirty="0" smtClean="0">
                <a:latin typeface="+mn-lt"/>
              </a:rPr>
              <a:t> წელს ადმინისტრაციული წესით დაკავებულ პირთა რაოდენობა, შეფარდებული პატიმრობის დღეების მიხედვით</a:t>
            </a:r>
            <a:endParaRPr lang="en-US" sz="1600" b="1" dirty="0">
              <a:latin typeface="+mn-lt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6771370"/>
              </p:ext>
            </p:extLst>
          </p:nvPr>
        </p:nvGraphicFramePr>
        <p:xfrm>
          <a:off x="167052" y="1150083"/>
          <a:ext cx="11852031" cy="5483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131885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08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4683831" y="2270316"/>
            <a:ext cx="2273774" cy="1962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8358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184" y="223838"/>
            <a:ext cx="10515600" cy="733913"/>
          </a:xfrm>
        </p:spPr>
        <p:txBody>
          <a:bodyPr>
            <a:normAutofit/>
          </a:bodyPr>
          <a:lstStyle/>
          <a:p>
            <a:pPr algn="ctr"/>
            <a:r>
              <a:rPr lang="ka-GE" sz="1600" b="1" smtClean="0"/>
              <a:t>2024 წელს</a:t>
            </a:r>
            <a:r>
              <a:rPr lang="en-US" sz="1600" b="1" smtClean="0"/>
              <a:t> </a:t>
            </a:r>
            <a:r>
              <a:rPr lang="ka-GE" sz="1600" b="1" dirty="0"/>
              <a:t>იზოლატორებში სულ მოთავსებულია - </a:t>
            </a:r>
            <a:r>
              <a:rPr lang="ka-GE" sz="1600" b="1" dirty="0" smtClean="0">
                <a:latin typeface="Sylfaen" panose="010A0502050306030303" pitchFamily="18" charset="0"/>
              </a:rPr>
              <a:t>14998</a:t>
            </a:r>
            <a:r>
              <a:rPr lang="en-US" sz="1600" b="1" dirty="0" smtClean="0"/>
              <a:t> </a:t>
            </a:r>
            <a:r>
              <a:rPr lang="ka-GE" sz="1600" b="1" dirty="0"/>
              <a:t>პირი</a:t>
            </a:r>
            <a:r>
              <a:rPr lang="en-US" sz="1600" b="1" dirty="0"/>
              <a:t/>
            </a:r>
            <a:br>
              <a:rPr lang="en-US" sz="1600" b="1" dirty="0"/>
            </a:br>
            <a:endParaRPr lang="en-US" sz="16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200" y="1032119"/>
          <a:ext cx="11684251" cy="5548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0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569797"/>
              </p:ext>
            </p:extLst>
          </p:nvPr>
        </p:nvGraphicFramePr>
        <p:xfrm>
          <a:off x="389965" y="4773706"/>
          <a:ext cx="11019819" cy="1623903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6998800">
                  <a:extLst>
                    <a:ext uri="{9D8B030D-6E8A-4147-A177-3AD203B41FA5}">
                      <a16:colId xmlns:a16="http://schemas.microsoft.com/office/drawing/2014/main" val="1711477163"/>
                    </a:ext>
                  </a:extLst>
                </a:gridCol>
                <a:gridCol w="4021019">
                  <a:extLst>
                    <a:ext uri="{9D8B030D-6E8A-4147-A177-3AD203B41FA5}">
                      <a16:colId xmlns:a16="http://schemas.microsoft.com/office/drawing/2014/main" val="3489416449"/>
                    </a:ext>
                  </a:extLst>
                </a:gridCol>
              </a:tblGrid>
              <a:tr h="401521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/>
                        </a:buClr>
                        <a:buSzPct val="130000"/>
                        <a:buFont typeface="Wingdings" panose="05000000000000000000" pitchFamily="2" charset="2"/>
                        <a:buChar char="§"/>
                      </a:pPr>
                      <a:r>
                        <a:rPr lang="ka-GE" sz="1400" b="0" dirty="0" smtClean="0"/>
                        <a:t>საქართველოს სისხლის სამართლის კოდექსი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b="0" dirty="0" smtClean="0">
                          <a:solidFill>
                            <a:schemeClr val="tx1"/>
                          </a:solidFill>
                        </a:rPr>
                        <a:t>9787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3566422"/>
                  </a:ext>
                </a:extLst>
              </a:tr>
              <a:tr h="419340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2"/>
                        </a:buClr>
                        <a:buSzPct val="120000"/>
                        <a:buFont typeface="Wingdings" panose="05000000000000000000" pitchFamily="2" charset="2"/>
                        <a:buChar char="§"/>
                      </a:pPr>
                      <a:r>
                        <a:rPr lang="ka-GE" sz="1400" b="0" dirty="0" smtClean="0"/>
                        <a:t>საქართველოს ადმინისტრაციულ სამართალდარღვევათა კოდექსი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dirty="0" smtClean="0">
                          <a:solidFill>
                            <a:schemeClr val="tx1"/>
                          </a:solidFill>
                        </a:rPr>
                        <a:t>5136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5188089"/>
                  </a:ext>
                </a:extLst>
              </a:tr>
              <a:tr h="401521"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FFFF00"/>
                        </a:buClr>
                        <a:buSzPct val="120000"/>
                        <a:buFont typeface="Wingdings" panose="05000000000000000000" pitchFamily="2" charset="2"/>
                        <a:buChar char="§"/>
                      </a:pPr>
                      <a:r>
                        <a:rPr lang="ka-GE" sz="1400" b="0" dirty="0" smtClean="0"/>
                        <a:t>მიგრანტი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dirty="0" smtClean="0">
                          <a:solidFill>
                            <a:schemeClr val="tx1"/>
                          </a:solidFill>
                        </a:rPr>
                        <a:t>74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8733151"/>
                  </a:ext>
                </a:extLst>
              </a:tr>
              <a:tr h="401521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Wingdings" panose="05000000000000000000" pitchFamily="2" charset="2"/>
                        <a:buChar char="§"/>
                      </a:pPr>
                      <a:r>
                        <a:rPr lang="ka-GE" sz="1400" b="0" dirty="0" smtClean="0"/>
                        <a:t>საქართველოს სამოქალაქო საპროცესო კოდექსის 212-ე მუხლი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9987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642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"/>
            <a:ext cx="12192000" cy="367552"/>
          </a:xfrm>
          <a:noFill/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200" b="1" dirty="0">
                <a:latin typeface="Sylfaen" panose="010A0502050306030303" pitchFamily="18" charset="0"/>
              </a:rPr>
              <a:t>   </a:t>
            </a:r>
            <a:r>
              <a:rPr lang="ka-GE" sz="1200" b="1" dirty="0">
                <a:latin typeface="Sylfaen" panose="010A0502050306030303" pitchFamily="18" charset="0"/>
              </a:rPr>
              <a:t>202</a:t>
            </a:r>
            <a:r>
              <a:rPr lang="en-US" sz="1200" b="1" dirty="0">
                <a:latin typeface="Sylfaen" panose="010A0502050306030303" pitchFamily="18" charset="0"/>
              </a:rPr>
              <a:t>4 </a:t>
            </a:r>
            <a:r>
              <a:rPr lang="ka-GE" sz="1200" b="1" dirty="0" smtClean="0">
                <a:latin typeface="Sylfaen" panose="010A0502050306030303" pitchFamily="18" charset="0"/>
              </a:rPr>
              <a:t>წელს </a:t>
            </a:r>
            <a:r>
              <a:rPr lang="ka-GE" sz="1200" b="1" dirty="0">
                <a:latin typeface="Sylfaen" panose="010A0502050306030303" pitchFamily="18" charset="0"/>
              </a:rPr>
              <a:t>საქართველოს 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200" b="1" dirty="0">
              <a:latin typeface="Sylfaen" panose="010A0502050306030303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46692"/>
              </p:ext>
            </p:extLst>
          </p:nvPr>
        </p:nvGraphicFramePr>
        <p:xfrm>
          <a:off x="896471" y="390806"/>
          <a:ext cx="2980585" cy="6504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534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14051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57509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108-25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21541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108-19-236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108-19-236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4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19-108-109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1530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19-108-118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2101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19-108-236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5416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19-151-108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109-147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19-109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109-19-236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19-109-25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11-109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11¹-109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11¹-109-19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19-109-236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9770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115-151¹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115-126-150-151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11-117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1994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117-120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0137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117-126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1751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117-143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2194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117-179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117-236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1910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11¹-117-126¹-151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254383" y="-73771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9810839"/>
              </p:ext>
            </p:extLst>
          </p:nvPr>
        </p:nvGraphicFramePr>
        <p:xfrm>
          <a:off x="4777965" y="383456"/>
          <a:ext cx="2928141" cy="6504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081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2470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11-118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118-120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118-126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118-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11¹-118-151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120-126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120-126¹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120-160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120-173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120-177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120-187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120-239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120-353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120-150-151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11¹-120-151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120-11¹-236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11¹-120-126-151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2039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479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126¹-126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126-141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126-150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126¹-137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126-139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126-160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126-177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1951563"/>
              </p:ext>
            </p:extLst>
          </p:nvPr>
        </p:nvGraphicFramePr>
        <p:xfrm>
          <a:off x="8753319" y="390806"/>
          <a:ext cx="2960145" cy="6509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377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29768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17647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მუხლი</a:t>
                      </a:r>
                      <a:endParaRPr lang="ka-GE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126-178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126-179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126-181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126-187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126-254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126-259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126-265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126-353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126-360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868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126-370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126¹-150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126¹-151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126¹-151¹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126¹-177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126¹-187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126¹-236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126¹-265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126¹-372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126¹-381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126¹-381¹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11¹-126-381¹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11-126¹-381¹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11¹-126¹-381¹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11¹-126-151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11¹-126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11¹-126¹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11¹-126¹-137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9830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11¹-126¹-150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11¹-126¹-150¹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11¹-126¹-151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11¹-126¹-151¹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709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"/>
            <a:ext cx="12192000" cy="367552"/>
          </a:xfrm>
          <a:noFill/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1200" b="1" dirty="0"/>
              <a:t>   </a:t>
            </a:r>
            <a:r>
              <a:rPr lang="ka-GE" sz="1200" b="1" dirty="0"/>
              <a:t>202</a:t>
            </a:r>
            <a:r>
              <a:rPr lang="en-US" sz="1200" b="1" dirty="0"/>
              <a:t>4 </a:t>
            </a:r>
            <a:r>
              <a:rPr lang="ka-GE" sz="1200" b="1" dirty="0" smtClean="0"/>
              <a:t>წელს </a:t>
            </a:r>
            <a:r>
              <a:rPr lang="ka-GE" sz="1200" b="1" dirty="0"/>
              <a:t>საქართველოს 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96471" y="386814"/>
          <a:ext cx="2980585" cy="6469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534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14051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57509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6774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11-126¹-151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126-126¹-151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126-140-141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126-140-151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4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126-140-144³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1530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126-150-151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2101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126-150-151¹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5416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126-150¹-151¹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126-151-151¹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126-151-160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126-150-181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126-151-178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126-151-151¹-157¹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126-177-178-185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11¹-126¹-137-151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11¹-126¹-137-151-177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11¹-126¹-150-151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11¹-126¹-151¹-151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88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11¹-126¹-151-177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11¹-126¹-151-181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11¹-126¹-151-187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11¹-126-151-236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11¹-126¹-151-265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1994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11¹-126-126¹-151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11¹-126-126¹-151-236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0137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11¹-126¹-151-360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1751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11¹-126¹-151-381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89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11¹-126-187-381¹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1910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11¹-126¹-151¹-381¹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11¹-126¹-151-178-381¹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254383" y="-73771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/>
          </p:nvPr>
        </p:nvGraphicFramePr>
        <p:xfrm>
          <a:off x="4816827" y="380056"/>
          <a:ext cx="2928141" cy="6477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081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2470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128-276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19-137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137-138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137-139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137-143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11¹-137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11¹-137-19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11¹-137-25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11¹-137-151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11¹-137-138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137-140-157¹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137-160-19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11¹-137-138-141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138-141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11¹-138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138-157¹-181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139-157¹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139-151¹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140-141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140-177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479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11¹-140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11¹-141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11¹-141-151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143²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143-181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/>
          </p:nvPr>
        </p:nvGraphicFramePr>
        <p:xfrm>
          <a:off x="8753319" y="390806"/>
          <a:ext cx="2578710" cy="6521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852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89858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17647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2225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143¹-143²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143-144¹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144³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150-353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150¹-151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11¹-150¹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11¹-150-151-187-381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2205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151-160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151-177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151-178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151-180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151-185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151-187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151-260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151-265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151-238¹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151-366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151-160-187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151-185-187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405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"/>
            <a:ext cx="12192000" cy="367552"/>
          </a:xfrm>
          <a:noFill/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200" b="1" dirty="0">
                <a:latin typeface="Sylfaen" panose="010A0502050306030303" pitchFamily="18" charset="0"/>
              </a:rPr>
              <a:t>   </a:t>
            </a:r>
            <a:r>
              <a:rPr lang="ka-GE" sz="1200" b="1" dirty="0"/>
              <a:t>202</a:t>
            </a:r>
            <a:r>
              <a:rPr lang="en-US" sz="1200" b="1" dirty="0"/>
              <a:t>4 </a:t>
            </a:r>
            <a:r>
              <a:rPr lang="ka-GE" sz="1200" b="1" dirty="0" smtClean="0"/>
              <a:t>წელს </a:t>
            </a:r>
            <a:r>
              <a:rPr lang="ka-GE" sz="1200" b="1" dirty="0"/>
              <a:t>საქართველოს 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96471" y="390806"/>
          <a:ext cx="2980585" cy="6504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534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14051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57509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151-151¹-187-381¹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151-157¹-284-286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151-187-236-260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21541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11¹-151-381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11¹-151-187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4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1530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2101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11¹-151¹-381¹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5416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11¹-151-187-19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11-11¹-151¹-381¹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11¹-151-236-273¹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11¹-151-265-273¹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160-177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160-260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9770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199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013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175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219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191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254383" y="-73771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/>
          </p:nvPr>
        </p:nvGraphicFramePr>
        <p:xfrm>
          <a:off x="4816827" y="380056"/>
          <a:ext cx="2928141" cy="6504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081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2470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20399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4795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164³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223³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/>
          </p:nvPr>
        </p:nvGraphicFramePr>
        <p:xfrm>
          <a:off x="8753319" y="390806"/>
          <a:ext cx="2960145" cy="6509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377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29768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17647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223⁴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255²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868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11¹-381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11¹-187-381¹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11¹-236-381¹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11¹-260-381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18-229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18-260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19-18-273¹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19-180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19-214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19-273¹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9830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19-344¹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19-378¹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19-177-178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131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bg1">
              <a:lumMod val="65000"/>
              <a:lumOff val="3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"/>
            <a:ext cx="12192000" cy="367552"/>
          </a:xfrm>
          <a:noFill/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200" b="1" dirty="0" smtClean="0">
                <a:latin typeface="Sylfaen" panose="010A0502050306030303" pitchFamily="18" charset="0"/>
              </a:rPr>
              <a:t>   </a:t>
            </a:r>
            <a:r>
              <a:rPr lang="ka-GE" sz="1200" b="1" dirty="0"/>
              <a:t>202</a:t>
            </a:r>
            <a:r>
              <a:rPr lang="en-US" sz="1200" b="1" dirty="0"/>
              <a:t>4 </a:t>
            </a:r>
            <a:r>
              <a:rPr lang="ka-GE" sz="1200" b="1" dirty="0" smtClean="0"/>
              <a:t>წელს</a:t>
            </a:r>
            <a:r>
              <a:rPr lang="en-US" sz="1200" b="1" dirty="0" smtClean="0"/>
              <a:t>  </a:t>
            </a:r>
            <a:r>
              <a:rPr lang="ka-GE" sz="1200" b="1" dirty="0"/>
              <a:t>საქართველოს 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2007608"/>
              </p:ext>
            </p:extLst>
          </p:nvPr>
        </p:nvGraphicFramePr>
        <p:xfrm>
          <a:off x="896471" y="386814"/>
          <a:ext cx="2980585" cy="6466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534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14051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57509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19-177-238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19-180-362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19-344-362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19-177-238¹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4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19-177-353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1530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19-177-353¹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2101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19-25-260-378¹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5416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19-180-210-362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177-179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177-180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177-186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177-188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177-238¹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177-286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177-286¹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177-353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9770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178-179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178-185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178-239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180-181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1994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180-185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180-194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0137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180-333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1751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2194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180-381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180-362-370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1910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180-25-341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181-25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pic>
        <p:nvPicPr>
          <p:cNvPr id="8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254383" y="-73771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7669532"/>
              </p:ext>
            </p:extLst>
          </p:nvPr>
        </p:nvGraphicFramePr>
        <p:xfrm>
          <a:off x="4816827" y="380056"/>
          <a:ext cx="2928141" cy="6477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081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2470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181-157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181-157¹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181-187-25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181-236-25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181-223³-25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181-223¹-223²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181-223⁴-25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182-25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182-185-210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182-185-210-25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182-193-210-25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186-370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187-25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187-239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187-353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187-353¹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192-194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194-200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25-200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214-344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221-362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220¹-362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479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223¹-223³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223¹-223⁴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223-223³-223⁴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225-239¹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236-259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236-265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1270161"/>
              </p:ext>
            </p:extLst>
          </p:nvPr>
        </p:nvGraphicFramePr>
        <p:xfrm>
          <a:off x="8753319" y="390806"/>
          <a:ext cx="2960145" cy="6479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377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29768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17647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260-381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260-262-273¹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260-265-273¹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261-263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262-273¹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265-273¹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236-273¹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236-344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24-344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25-338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25-344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276-381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287¹-303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300-353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333-338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353¹-366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353-366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370-376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77805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025" y="146304"/>
            <a:ext cx="11668887" cy="680520"/>
          </a:xfrm>
        </p:spPr>
        <p:txBody>
          <a:bodyPr>
            <a:normAutofit/>
          </a:bodyPr>
          <a:lstStyle/>
          <a:p>
            <a:pPr algn="ctr"/>
            <a:r>
              <a:rPr lang="ka-GE" sz="1600" b="1" dirty="0" smtClean="0"/>
              <a:t>202</a:t>
            </a:r>
            <a:r>
              <a:rPr lang="en-US" sz="1600" b="1" dirty="0" smtClean="0"/>
              <a:t>4</a:t>
            </a:r>
            <a:r>
              <a:rPr lang="ka-GE" sz="1600" b="1" dirty="0" smtClean="0"/>
              <a:t> წელს იზოლატორებში მოთავსებულ პირთა სქესი, ასაკის დიაპაზონი და მოქალაქეობა</a:t>
            </a:r>
            <a:endParaRPr lang="en-US" sz="16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59131397"/>
              </p:ext>
            </p:extLst>
          </p:nvPr>
        </p:nvGraphicFramePr>
        <p:xfrm>
          <a:off x="76202" y="970126"/>
          <a:ext cx="3203330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61805720"/>
              </p:ext>
            </p:extLst>
          </p:nvPr>
        </p:nvGraphicFramePr>
        <p:xfrm>
          <a:off x="3352801" y="970126"/>
          <a:ext cx="3956537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43738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00025" y="6563919"/>
            <a:ext cx="11791950" cy="230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800" dirty="0" smtClean="0"/>
          </a:p>
        </p:txBody>
      </p:sp>
      <p:graphicFrame>
        <p:nvGraphicFramePr>
          <p:cNvPr id="8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0445866"/>
              </p:ext>
            </p:extLst>
          </p:nvPr>
        </p:nvGraphicFramePr>
        <p:xfrm>
          <a:off x="7397261" y="970126"/>
          <a:ext cx="4682637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1148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39" y="131885"/>
            <a:ext cx="11499755" cy="965395"/>
          </a:xfrm>
        </p:spPr>
        <p:txBody>
          <a:bodyPr>
            <a:noAutofit/>
          </a:bodyPr>
          <a:lstStyle/>
          <a:p>
            <a:pPr algn="ctr"/>
            <a:r>
              <a:rPr lang="ka-GE" sz="1600" b="1" dirty="0"/>
              <a:t>202</a:t>
            </a:r>
            <a:r>
              <a:rPr lang="en-US" sz="1600" b="1" dirty="0"/>
              <a:t>4</a:t>
            </a:r>
            <a:r>
              <a:rPr lang="ka-GE" sz="1600" b="1" dirty="0"/>
              <a:t> </a:t>
            </a:r>
            <a:r>
              <a:rPr lang="ka-GE" sz="1600" b="1" dirty="0" smtClean="0"/>
              <a:t>წელს </a:t>
            </a:r>
            <a:r>
              <a:rPr lang="ka-GE" sz="1600" b="1" dirty="0"/>
              <a:t>„უცხოელთა და მოქალაქეობის არმქონე პირთა სამართლებრივი მდგომარეობის შესახებ“ საქართველოს კანონის</a:t>
            </a:r>
            <a:r>
              <a:rPr lang="en-US" sz="1600" b="1" dirty="0"/>
              <a:t> 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sz="1600" b="1" dirty="0" smtClean="0"/>
              <a:t>64-</a:t>
            </a:r>
            <a:r>
              <a:rPr lang="ka-GE" sz="1600" b="1" dirty="0"/>
              <a:t>ე მუხლისა და საქართველოს სისხლის სამართლის საპროცესო კოდექსის 171-ე მუხლის შესაბამისად დაკავებული ძებნილი პირების რაოდენობა</a:t>
            </a:r>
            <a:endParaRPr lang="en-US" sz="16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036305"/>
              </p:ext>
            </p:extLst>
          </p:nvPr>
        </p:nvGraphicFramePr>
        <p:xfrm>
          <a:off x="219456" y="1239716"/>
          <a:ext cx="5643462" cy="551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192024" y="0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0048640"/>
              </p:ext>
            </p:extLst>
          </p:nvPr>
        </p:nvGraphicFramePr>
        <p:xfrm>
          <a:off x="5943600" y="1239716"/>
          <a:ext cx="6104794" cy="551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1047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304" y="131885"/>
            <a:ext cx="10030968" cy="949569"/>
          </a:xfrm>
        </p:spPr>
        <p:txBody>
          <a:bodyPr>
            <a:normAutofit/>
          </a:bodyPr>
          <a:lstStyle/>
          <a:p>
            <a:pPr algn="ctr"/>
            <a:r>
              <a:rPr lang="ka-GE" sz="1600" b="1" dirty="0" smtClean="0"/>
              <a:t>202</a:t>
            </a:r>
            <a:r>
              <a:rPr lang="en-US" sz="1600" b="1" dirty="0" smtClean="0"/>
              <a:t>4</a:t>
            </a:r>
            <a:r>
              <a:rPr lang="ka-GE" sz="1600" b="1" dirty="0" smtClean="0"/>
              <a:t> წელს საქართველოს ადმინისტრაციულ სამართალდარღვევათა კოდექსის შესაბამისი მუხლებით იზოლატორებში </a:t>
            </a:r>
            <a:r>
              <a:rPr lang="ka-GE" sz="1600" b="1" dirty="0"/>
              <a:t>მოთავსებულ პირთა </a:t>
            </a:r>
            <a:r>
              <a:rPr lang="ka-GE" sz="1600" b="1" dirty="0" smtClean="0"/>
              <a:t>რაოდენობა</a:t>
            </a:r>
            <a:endParaRPr lang="en-US" sz="16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8786616"/>
              </p:ext>
            </p:extLst>
          </p:nvPr>
        </p:nvGraphicFramePr>
        <p:xfrm>
          <a:off x="167052" y="1150083"/>
          <a:ext cx="11852031" cy="5565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131885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75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29AF8C"/>
    </a:accent1>
    <a:accent2>
      <a:srgbClr val="97BE49"/>
    </a:accent2>
    <a:accent3>
      <a:srgbClr val="3D9CCC"/>
    </a:accent3>
    <a:accent4>
      <a:srgbClr val="7C60C6"/>
    </a:accent4>
    <a:accent5>
      <a:srgbClr val="C9492C"/>
    </a:accent5>
    <a:accent6>
      <a:srgbClr val="D58C2E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6062</TotalTime>
  <Words>1029</Words>
  <Application>Microsoft Office PowerPoint</Application>
  <PresentationFormat>Widescreen</PresentationFormat>
  <Paragraphs>828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Sylfaen</vt:lpstr>
      <vt:lpstr>Wingdings</vt:lpstr>
      <vt:lpstr>Office Theme</vt:lpstr>
      <vt:lpstr>საქართველოს შინაგან საქმეთა სამინისტროს   დროებითი მოთავსების უზრუნველყოფის დეპარტამენტი</vt:lpstr>
      <vt:lpstr>2024 წელს იზოლატორებში სულ მოთავსებულია - 14998 პირი </vt:lpstr>
      <vt:lpstr>   2024 წელს საქართველოს სისხლის სამართლის კოდექსის შესაბამისი მუხლებით იზოლატორებში მოთავსებულ პირთა რაოდენობა</vt:lpstr>
      <vt:lpstr>   2024 წელს საქართველოს სისხლის სამართლის კოდექსის შესაბამისი მუხლებით იზოლატორებში მოთავსებულ პირთა რაოდენობა</vt:lpstr>
      <vt:lpstr>   2024 წელს საქართველოს სისხლის სამართლის კოდექსის შესაბამისი მუხლებით იზოლატორებში მოთავსებულ პირთა რაოდენობა</vt:lpstr>
      <vt:lpstr>   2024 წელს  საქართველოს სისხლის სამართლის კოდექსის შესაბამისი მუხლებით იზოლატორებში მოთავსებულ პირთა რაოდენობა</vt:lpstr>
      <vt:lpstr>2024 წელს იზოლატორებში მოთავსებულ პირთა სქესი, ასაკის დიაპაზონი და მოქალაქეობა</vt:lpstr>
      <vt:lpstr>2024 წელს „უცხოელთა და მოქალაქეობის არმქონე პირთა სამართლებრივი მდგომარეობის შესახებ“ საქართველოს კანონის  64-ე მუხლისა და საქართველოს სისხლის სამართლის საპროცესო კოდექსის 171-ე მუხლის შესაბამისად დაკავებული ძებნილი პირების რაოდენობა</vt:lpstr>
      <vt:lpstr>2024 წელს საქართველოს ადმინისტრაციულ სამართალდარღვევათა კოდექსის შესაბამისი მუხლებით იზოლატორებში მოთავსებულ პირთა რაოდენობა</vt:lpstr>
      <vt:lpstr>2024 წელს სხეულზე არსებული დაზიანებებით და პრეტენზიით მოთავსებულ პირთა რაოდენობა</vt:lpstr>
      <vt:lpstr>2024 წელს ადმინისტრაციული წესით დაკავებულ პირთა რაოდენობა, შეფარდებული პატიმრობის დღეების მიხედვით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giorgi gamezardashvili</dc:creator>
  <cp:lastModifiedBy>natia oshkhereli</cp:lastModifiedBy>
  <cp:revision>985</cp:revision>
  <cp:lastPrinted>2024-07-11T13:52:47Z</cp:lastPrinted>
  <dcterms:created xsi:type="dcterms:W3CDTF">2019-01-08T07:29:18Z</dcterms:created>
  <dcterms:modified xsi:type="dcterms:W3CDTF">2025-07-22T07:49:47Z</dcterms:modified>
</cp:coreProperties>
</file>