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83" r:id="rId2"/>
    <p:sldId id="287" r:id="rId3"/>
    <p:sldId id="285" r:id="rId4"/>
    <p:sldId id="286" r:id="rId5"/>
    <p:sldId id="259" r:id="rId6"/>
    <p:sldId id="281" r:id="rId7"/>
    <p:sldId id="271" r:id="rId8"/>
    <p:sldId id="272" r:id="rId9"/>
    <p:sldId id="261" r:id="rId10"/>
    <p:sldId id="284" r:id="rId11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9" autoAdjust="0"/>
    <p:restoredTop sz="91628" autoAdjust="0"/>
  </p:normalViewPr>
  <p:slideViewPr>
    <p:cSldViewPr snapToGrid="0">
      <p:cViewPr varScale="1">
        <p:scale>
          <a:sx n="105" d="100"/>
          <a:sy n="105" d="100"/>
        </p:scale>
        <p:origin x="3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35181502006419E-2"/>
          <c:y val="6.8176214883539865E-2"/>
          <c:w val="0.92815012275925945"/>
          <c:h val="0.590204877556463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საქართველოს სისხლის სამართლის კოდექსი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საქართველოს ადმინისტრაციულ სამართალდარღვევათა კოდექსი             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საქართველოს სამოქალაქო საპროცესო კოდექსის 212-ე მუხლი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ka-GE" dirty="0"/>
              <a:t> </a:t>
            </a:r>
            <a:r>
              <a:rPr lang="ka-GE" sz="1600" dirty="0"/>
              <a:t>სქესი</a:t>
            </a:r>
            <a:r>
              <a:rPr lang="ka-GE" dirty="0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108</c:v>
                </c:pt>
                <c:pt idx="1">
                  <c:v>3836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ka-GE" sz="1600" dirty="0"/>
              <a:t>ასაკის დიაპაზონი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</c:v>
                </c:pt>
                <c:pt idx="1">
                  <c:v>545</c:v>
                </c:pt>
                <c:pt idx="2">
                  <c:v>2441</c:v>
                </c:pt>
                <c:pt idx="3">
                  <c:v>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ka-GE" sz="1600" dirty="0"/>
              <a:t>მოქალაქეობა</a:t>
            </a:r>
          </a:p>
        </c:rich>
      </c:tx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3533</c:v>
                </c:pt>
                <c:pt idx="1">
                  <c:v>411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2.351847528000429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Sheet1!$B$2:$B$3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F91-4737-84B0-1F1DDC24AEF3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F91-4737-84B0-1F1DDC24AE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Sheet1!$A$3:$A$17</c:f>
              <c:strCache>
                <c:ptCount val="1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174¹</c:v>
                </c:pt>
                <c:pt idx="5">
                  <c:v>173-45</c:v>
                </c:pt>
                <c:pt idx="6">
                  <c:v>116-123</c:v>
                </c:pt>
                <c:pt idx="7">
                  <c:v>166¹-173</c:v>
                </c:pt>
                <c:pt idx="8">
                  <c:v>166-173-181¹</c:v>
                </c:pt>
                <c:pt idx="9">
                  <c:v>173-45¹</c:v>
                </c:pt>
                <c:pt idx="10">
                  <c:v>173-181¹</c:v>
                </c:pt>
                <c:pt idx="11">
                  <c:v>173-174¹</c:v>
                </c:pt>
                <c:pt idx="12">
                  <c:v>173-174¹-36</c:v>
                </c:pt>
                <c:pt idx="13">
                  <c:v>166-177</c:v>
                </c:pt>
                <c:pt idx="14">
                  <c:v>სულ</c:v>
                </c:pt>
              </c:strCache>
            </c:strRef>
          </c:cat>
          <c:val>
            <c:numRef>
              <c:f>Sheet1!$B$3:$B$17</c:f>
              <c:numCache>
                <c:formatCode>General</c:formatCode>
                <c:ptCount val="15"/>
                <c:pt idx="0">
                  <c:v>402</c:v>
                </c:pt>
                <c:pt idx="1">
                  <c:v>379</c:v>
                </c:pt>
                <c:pt idx="2">
                  <c:v>244</c:v>
                </c:pt>
                <c:pt idx="3">
                  <c:v>40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11</c:v>
                </c:pt>
                <c:pt idx="12">
                  <c:v>1</c:v>
                </c:pt>
                <c:pt idx="13">
                  <c:v>1</c:v>
                </c:pt>
                <c:pt idx="14">
                  <c:v>1090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Column12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Sheet1!$A$3:$A$17</c:f>
              <c:strCache>
                <c:ptCount val="1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174¹</c:v>
                </c:pt>
                <c:pt idx="5">
                  <c:v>173-45</c:v>
                </c:pt>
                <c:pt idx="6">
                  <c:v>116-123</c:v>
                </c:pt>
                <c:pt idx="7">
                  <c:v>166¹-173</c:v>
                </c:pt>
                <c:pt idx="8">
                  <c:v>166-173-181¹</c:v>
                </c:pt>
                <c:pt idx="9">
                  <c:v>173-45¹</c:v>
                </c:pt>
                <c:pt idx="10">
                  <c:v>173-181¹</c:v>
                </c:pt>
                <c:pt idx="11">
                  <c:v>173-174¹</c:v>
                </c:pt>
                <c:pt idx="12">
                  <c:v>173-174¹-36</c:v>
                </c:pt>
                <c:pt idx="13">
                  <c:v>166-177</c:v>
                </c:pt>
                <c:pt idx="14">
                  <c:v>სულ</c:v>
                </c:pt>
              </c:strCache>
            </c:strRef>
          </c:cat>
          <c:val>
            <c:numRef>
              <c:f>Sheet1!$C$3:$C$17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2-48F2-44BB-AE42-0A8CF05F4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422212270594261E-2"/>
          <c:y val="2.4536193080805173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0D8-41A8-9E9E-FDF2420CDBF1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BB8-458F-94F1-BA42F753B4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2576</c:v>
                </c:pt>
                <c:pt idx="1">
                  <c:v>2428</c:v>
                </c:pt>
                <c:pt idx="2">
                  <c:v>40</c:v>
                </c:pt>
                <c:pt idx="3">
                  <c:v>36</c:v>
                </c:pt>
                <c:pt idx="4">
                  <c:v>23</c:v>
                </c:pt>
                <c:pt idx="5">
                  <c:v>12</c:v>
                </c:pt>
                <c:pt idx="6">
                  <c:v>15</c:v>
                </c:pt>
                <c:pt idx="7">
                  <c:v>8</c:v>
                </c:pt>
                <c:pt idx="8">
                  <c:v>2</c:v>
                </c:pt>
                <c:pt idx="9">
                  <c:v>1</c:v>
                </c:pt>
                <c:pt idx="10">
                  <c:v>5</c:v>
                </c:pt>
                <c:pt idx="11">
                  <c:v>1</c:v>
                </c:pt>
                <c:pt idx="12">
                  <c:v>4</c:v>
                </c:pt>
                <c:pt idx="13">
                  <c:v>1</c:v>
                </c:pt>
                <c:pt idx="14">
                  <c:v>66</c:v>
                </c:pt>
                <c:pt idx="1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დაკავებამდე-დაკავების შემდეგ-არ განმარტა</c:v>
                </c:pt>
                <c:pt idx="14">
                  <c:v>პრეტენზია პოლიციის თანამშრომლის მიმართ</c:v>
                </c:pt>
                <c:pt idx="15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363</c:v>
                </c:pt>
                <c:pt idx="1">
                  <c:v>5</c:v>
                </c:pt>
                <c:pt idx="2">
                  <c:v>14</c:v>
                </c:pt>
                <c:pt idx="3">
                  <c:v>13</c:v>
                </c:pt>
                <c:pt idx="4">
                  <c:v>7</c:v>
                </c:pt>
                <c:pt idx="5">
                  <c:v>99</c:v>
                </c:pt>
                <c:pt idx="6">
                  <c:v>2</c:v>
                </c:pt>
                <c:pt idx="7">
                  <c:v>12</c:v>
                </c:pt>
                <c:pt idx="8">
                  <c:v>4</c:v>
                </c:pt>
                <c:pt idx="9">
                  <c:v>0</c:v>
                </c:pt>
                <c:pt idx="10">
                  <c:v>169</c:v>
                </c:pt>
                <c:pt idx="11">
                  <c:v>2</c:v>
                </c:pt>
                <c:pt idx="12">
                  <c:v>18</c:v>
                </c:pt>
                <c:pt idx="13">
                  <c:v>1</c:v>
                </c:pt>
                <c:pt idx="14">
                  <c:v>8</c:v>
                </c:pt>
                <c:pt idx="15">
                  <c:v>7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30 დღე</c:v>
                </c:pt>
                <c:pt idx="17">
                  <c:v>55 დღე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0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35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4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94" y="2292881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საქართველოს შინაგან საქმეთა სამინისტროს  </a:t>
            </a:r>
            <a:br>
              <a:rPr lang="ka-GE" sz="2000" b="1" dirty="0" smtClean="0"/>
            </a:br>
            <a:r>
              <a:rPr lang="ka-GE" sz="2000" b="1" dirty="0" smtClean="0"/>
              <a:t>დროებითი მოთავსების უზრუნველყოფის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51071" y="4163576"/>
            <a:ext cx="699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 smtClean="0">
                <a:latin typeface="Sylfaen" panose="010A0502050306030303" pitchFamily="18" charset="0"/>
              </a:rPr>
              <a:t>202</a:t>
            </a:r>
            <a:r>
              <a:rPr lang="ka-GE" b="1" dirty="0">
                <a:latin typeface="Sylfaen" panose="010A0502050306030303" pitchFamily="18" charset="0"/>
              </a:rPr>
              <a:t>5</a:t>
            </a:r>
            <a:r>
              <a:rPr lang="ka-GE" b="1" dirty="0" smtClean="0">
                <a:latin typeface="Sylfaen" panose="010A0502050306030303" pitchFamily="18" charset="0"/>
              </a:rPr>
              <a:t> წლის </a:t>
            </a:r>
            <a:r>
              <a:rPr lang="en-US" b="1" dirty="0" smtClean="0">
                <a:latin typeface="Sylfaen" panose="010A0502050306030303" pitchFamily="18" charset="0"/>
              </a:rPr>
              <a:t>I </a:t>
            </a:r>
            <a:r>
              <a:rPr lang="ka-GE" b="1" dirty="0" smtClean="0">
                <a:latin typeface="Sylfaen" panose="010A0502050306030303" pitchFamily="18" charset="0"/>
              </a:rPr>
              <a:t>კვარტალი</a:t>
            </a:r>
          </a:p>
          <a:p>
            <a:pPr algn="ctr"/>
            <a:endParaRPr lang="ka-GE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51856" y="2242036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9"/>
            <a:ext cx="10515600" cy="672274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/>
              <a:t>2025 წლის </a:t>
            </a:r>
            <a:r>
              <a:rPr lang="en-US" sz="1600" b="1" dirty="0" smtClean="0">
                <a:latin typeface="Sylfaen" panose="010A0502050306030303" pitchFamily="18" charset="0"/>
              </a:rPr>
              <a:t>I </a:t>
            </a:r>
            <a:r>
              <a:rPr lang="ka-GE" sz="1600" b="1" dirty="0" smtClean="0"/>
              <a:t>კვარტალში</a:t>
            </a:r>
            <a:r>
              <a:rPr lang="en-US" sz="1600" b="1" dirty="0" smtClean="0"/>
              <a:t> </a:t>
            </a:r>
            <a:r>
              <a:rPr lang="ka-GE" sz="1600" b="1" dirty="0"/>
              <a:t>იზოლატორებში სულ მოთავსებულია - </a:t>
            </a:r>
            <a:r>
              <a:rPr lang="ka-GE" sz="1600" b="1" dirty="0" smtClean="0"/>
              <a:t>3944</a:t>
            </a:r>
            <a:r>
              <a:rPr lang="en-US" sz="1600" b="1" dirty="0" smtClean="0"/>
              <a:t> </a:t>
            </a:r>
            <a:r>
              <a:rPr lang="ka-GE" sz="1600" b="1" dirty="0"/>
              <a:t>პირი</a:t>
            </a:r>
            <a:r>
              <a:rPr lang="en-US" sz="1600" b="1" dirty="0"/>
              <a:t/>
            </a:r>
            <a:br>
              <a:rPr lang="en-US" sz="1600" b="1" dirty="0"/>
            </a:b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317019"/>
              </p:ext>
            </p:extLst>
          </p:nvPr>
        </p:nvGraphicFramePr>
        <p:xfrm>
          <a:off x="76200" y="1032119"/>
          <a:ext cx="11684251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90009"/>
              </p:ext>
            </p:extLst>
          </p:nvPr>
        </p:nvGraphicFramePr>
        <p:xfrm>
          <a:off x="389965" y="4773706"/>
          <a:ext cx="11019819" cy="162390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998800">
                  <a:extLst>
                    <a:ext uri="{9D8B030D-6E8A-4147-A177-3AD203B41FA5}">
                      <a16:colId xmlns:a16="http://schemas.microsoft.com/office/drawing/2014/main" val="1711477163"/>
                    </a:ext>
                  </a:extLst>
                </a:gridCol>
                <a:gridCol w="4021019">
                  <a:extLst>
                    <a:ext uri="{9D8B030D-6E8A-4147-A177-3AD203B41FA5}">
                      <a16:colId xmlns:a16="http://schemas.microsoft.com/office/drawing/2014/main" val="3489416449"/>
                    </a:ext>
                  </a:extLst>
                </a:gridCol>
              </a:tblGrid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SzPct val="13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სისხლის სამართლის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b="0" dirty="0" smtClean="0">
                          <a:solidFill>
                            <a:schemeClr val="tx1"/>
                          </a:solidFill>
                        </a:rPr>
                        <a:t>2804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566422"/>
                  </a:ext>
                </a:extLst>
              </a:tr>
              <a:tr h="4193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ადმინისტრაციულ სამართალდარღვევათა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1"/>
                          </a:solidFill>
                        </a:rPr>
                        <a:t>1090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188089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FFF00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მიგრანტი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733151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სამოქალაქო საპროცესო კოდექსის 212-ე მუხლი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98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7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 smtClean="0">
                <a:latin typeface="Sylfaen" panose="010A0502050306030303" pitchFamily="18" charset="0"/>
              </a:rPr>
              <a:t>202</a:t>
            </a:r>
            <a:r>
              <a:rPr lang="ka-GE" sz="1200" b="1" dirty="0">
                <a:latin typeface="Sylfaen" panose="010A0502050306030303" pitchFamily="18" charset="0"/>
              </a:rPr>
              <a:t>5</a:t>
            </a:r>
            <a:r>
              <a:rPr lang="en-US" sz="1200" b="1" dirty="0" smtClean="0">
                <a:latin typeface="Sylfaen" panose="010A0502050306030303" pitchFamily="18" charset="0"/>
              </a:rPr>
              <a:t> </a:t>
            </a:r>
            <a:r>
              <a:rPr lang="ka-GE" sz="1200" b="1" dirty="0" smtClean="0">
                <a:latin typeface="Sylfaen" panose="010A0502050306030303" pitchFamily="18" charset="0"/>
              </a:rPr>
              <a:t>წლის </a:t>
            </a:r>
            <a:r>
              <a:rPr lang="en-US" sz="1200" b="1" dirty="0" smtClean="0">
                <a:latin typeface="Sylfaen" panose="010A0502050306030303" pitchFamily="18" charset="0"/>
              </a:rPr>
              <a:t>I </a:t>
            </a:r>
            <a:r>
              <a:rPr lang="ka-GE" sz="1200" b="1" dirty="0" smtClean="0">
                <a:latin typeface="Sylfaen" panose="010A0502050306030303" pitchFamily="18" charset="0"/>
              </a:rPr>
              <a:t>კვარტალში </a:t>
            </a:r>
            <a:r>
              <a:rPr lang="ka-GE" sz="1200" b="1" dirty="0">
                <a:latin typeface="Sylfaen" panose="010A0502050306030303" pitchFamily="18" charset="0"/>
              </a:rPr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>
              <a:latin typeface="Sylfaen" panose="010A050205030603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597265"/>
              </p:ext>
            </p:extLst>
          </p:nvPr>
        </p:nvGraphicFramePr>
        <p:xfrm>
          <a:off x="896471" y="390807"/>
          <a:ext cx="2980585" cy="6455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6045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09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11¹-19-109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19-109-179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19-109-179-236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118-151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118-126¹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2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19-177-120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126¹-177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-1" y="2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209161"/>
              </p:ext>
            </p:extLst>
          </p:nvPr>
        </p:nvGraphicFramePr>
        <p:xfrm>
          <a:off x="4777965" y="383457"/>
          <a:ext cx="2928141" cy="6494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1838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126-179-187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126-142-151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759620"/>
              </p:ext>
            </p:extLst>
          </p:nvPr>
        </p:nvGraphicFramePr>
        <p:xfrm>
          <a:off x="8753319" y="390806"/>
          <a:ext cx="2960145" cy="647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665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150-150¹-151¹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3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151-178-19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4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0"/>
            <a:ext cx="118872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 smtClean="0">
                <a:latin typeface="Sylfaen" panose="010A0502050306030303" pitchFamily="18" charset="0"/>
              </a:rPr>
              <a:t>202</a:t>
            </a:r>
            <a:r>
              <a:rPr lang="ka-GE" sz="1200" b="1" dirty="0">
                <a:latin typeface="Sylfaen" panose="010A0502050306030303" pitchFamily="18" charset="0"/>
              </a:rPr>
              <a:t>5</a:t>
            </a:r>
            <a:r>
              <a:rPr lang="en-US" sz="1200" b="1" dirty="0" smtClean="0">
                <a:latin typeface="Sylfaen" panose="010A0502050306030303" pitchFamily="18" charset="0"/>
              </a:rPr>
              <a:t> </a:t>
            </a:r>
            <a:r>
              <a:rPr lang="ka-GE" sz="1200" b="1" dirty="0" smtClean="0">
                <a:latin typeface="Sylfaen" panose="010A0502050306030303" pitchFamily="18" charset="0"/>
              </a:rPr>
              <a:t>წლის </a:t>
            </a:r>
            <a:r>
              <a:rPr lang="en-US" sz="1200" b="1" dirty="0" smtClean="0">
                <a:latin typeface="Sylfaen" panose="010A0502050306030303" pitchFamily="18" charset="0"/>
              </a:rPr>
              <a:t>I</a:t>
            </a:r>
            <a:r>
              <a:rPr lang="ka-GE" sz="1200" b="1" dirty="0" smtClean="0">
                <a:latin typeface="Sylfaen" panose="010A0502050306030303" pitchFamily="18" charset="0"/>
              </a:rPr>
              <a:t> კვარტალში </a:t>
            </a:r>
            <a:r>
              <a:rPr lang="ka-GE" sz="1200" b="1" dirty="0">
                <a:latin typeface="Sylfaen" panose="010A0502050306030303" pitchFamily="18" charset="0"/>
              </a:rPr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>
              <a:latin typeface="Sylfaen" panose="010A050205030603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08279"/>
              </p:ext>
            </p:extLst>
          </p:nvPr>
        </p:nvGraphicFramePr>
        <p:xfrm>
          <a:off x="896471" y="397233"/>
          <a:ext cx="2980585" cy="6459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371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19-222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107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89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0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232696"/>
              </p:ext>
            </p:extLst>
          </p:nvPr>
        </p:nvGraphicFramePr>
        <p:xfrm>
          <a:off x="4816827" y="389678"/>
          <a:ext cx="2928141" cy="6468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167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332-341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332-341-337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3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65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573897"/>
              </p:ext>
            </p:extLst>
          </p:nvPr>
        </p:nvGraphicFramePr>
        <p:xfrm>
          <a:off x="8753319" y="416089"/>
          <a:ext cx="2578710" cy="6496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8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85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962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48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115-151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</a:t>
                      </a:r>
                      <a:endParaRPr lang="ka-GE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486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21765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5338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0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>
                <a:latin typeface="Sylfaen" panose="010A0502050306030303" pitchFamily="18" charset="0"/>
              </a:rPr>
              <a:t>იზოლატორებში მოთავსებულ პირთა სქესი, ასაკის დიაპაზონი და </a:t>
            </a:r>
            <a:r>
              <a:rPr lang="ka-GE" sz="1600" b="1" dirty="0">
                <a:latin typeface="Sylfaen" panose="010A0502050306030303" pitchFamily="18" charset="0"/>
              </a:rPr>
              <a:t>მოქალაქეობა</a:t>
            </a:r>
            <a:br>
              <a:rPr lang="ka-GE" sz="1600" b="1" dirty="0">
                <a:latin typeface="Sylfaen" panose="010A0502050306030303" pitchFamily="18" charset="0"/>
              </a:rPr>
            </a:br>
            <a:r>
              <a:rPr lang="ka-GE" sz="1600" b="1" dirty="0">
                <a:latin typeface="Sylfaen" panose="010A0502050306030303" pitchFamily="18" charset="0"/>
              </a:rPr>
              <a:t>2025 წლის</a:t>
            </a:r>
            <a:r>
              <a:rPr lang="en-US" sz="1600" b="1" dirty="0">
                <a:latin typeface="Sylfaen" panose="010A0502050306030303" pitchFamily="18" charset="0"/>
              </a:rPr>
              <a:t> I</a:t>
            </a:r>
            <a:r>
              <a:rPr lang="ka-GE" sz="1600" b="1" dirty="0">
                <a:latin typeface="Sylfaen" panose="010A0502050306030303" pitchFamily="18" charset="0"/>
              </a:rPr>
              <a:t> კვარტალი</a:t>
            </a:r>
            <a:endParaRPr lang="en-US" sz="1600" b="1" dirty="0">
              <a:latin typeface="Sylfaen" panose="010A0502050306030303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66394897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6986871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376957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Рисунок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76202" y="3002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37160"/>
            <a:ext cx="11768327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 smtClean="0">
                <a:latin typeface="Sylfaen" panose="010A0502050306030303" pitchFamily="18" charset="0"/>
              </a:rPr>
              <a:t>„</a:t>
            </a:r>
            <a:r>
              <a:rPr lang="ka-GE" sz="1400" b="1" dirty="0">
                <a:latin typeface="Sylfaen" panose="010A0502050306030303" pitchFamily="18" charset="0"/>
              </a:rPr>
              <a:t>უცხოელთა და მოქალაქეობის არმქონე პირთა სამართლებრივი მდგომარეობის შესახებ“ საქართველოს </a:t>
            </a:r>
            <a:r>
              <a:rPr lang="ka-GE" sz="1400" b="1" dirty="0" smtClean="0">
                <a:latin typeface="Sylfaen" panose="010A0502050306030303" pitchFamily="18" charset="0"/>
              </a:rPr>
              <a:t>კანონის</a:t>
            </a:r>
            <a:r>
              <a:rPr lang="en-US" sz="1400" b="1" dirty="0" smtClean="0">
                <a:latin typeface="Sylfaen" panose="010A0502050306030303" pitchFamily="18" charset="0"/>
              </a:rPr>
              <a:t> </a:t>
            </a:r>
            <a:r>
              <a:rPr lang="ka-GE" sz="1400" b="1" dirty="0" smtClean="0">
                <a:latin typeface="Sylfaen" panose="010A0502050306030303" pitchFamily="18" charset="0"/>
              </a:rPr>
              <a:t>64</a:t>
            </a:r>
            <a:r>
              <a:rPr lang="en-US" sz="1400" b="1" dirty="0" smtClean="0">
                <a:latin typeface="Sylfaen" panose="010A0502050306030303" pitchFamily="18" charset="0"/>
              </a:rPr>
              <a:t>-</a:t>
            </a:r>
            <a:r>
              <a:rPr lang="ka-GE" sz="1400" b="1" dirty="0">
                <a:latin typeface="Sylfaen" panose="010A0502050306030303" pitchFamily="18" charset="0"/>
              </a:rPr>
              <a:t>ე მუხლისა </a:t>
            </a:r>
            <a:r>
              <a:rPr lang="ka-GE" sz="1400" b="1" dirty="0" smtClean="0">
                <a:latin typeface="Sylfaen" panose="010A0502050306030303" pitchFamily="18" charset="0"/>
              </a:rPr>
              <a:t/>
            </a:r>
            <a:br>
              <a:rPr lang="ka-GE" sz="1400" b="1" dirty="0" smtClean="0">
                <a:latin typeface="Sylfaen" panose="010A0502050306030303" pitchFamily="18" charset="0"/>
              </a:rPr>
            </a:br>
            <a:r>
              <a:rPr lang="ka-GE" sz="1400" b="1" dirty="0" smtClean="0">
                <a:latin typeface="Sylfaen" panose="010A0502050306030303" pitchFamily="18" charset="0"/>
              </a:rPr>
              <a:t>და </a:t>
            </a:r>
            <a:r>
              <a:rPr lang="ka-GE" sz="1400" b="1" dirty="0">
                <a:latin typeface="Sylfaen" panose="010A0502050306030303" pitchFamily="18" charset="0"/>
              </a:rPr>
              <a:t>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 </a:t>
            </a:r>
            <a:br>
              <a:rPr lang="ka-GE" sz="1400" b="1" dirty="0">
                <a:latin typeface="Sylfaen" panose="010A0502050306030303" pitchFamily="18" charset="0"/>
              </a:rPr>
            </a:br>
            <a:r>
              <a:rPr lang="ka-GE" sz="1400" b="1" dirty="0">
                <a:latin typeface="Sylfaen" panose="010A0502050306030303" pitchFamily="18" charset="0"/>
              </a:rPr>
              <a:t>2025 წლის </a:t>
            </a:r>
            <a:r>
              <a:rPr lang="en-US" sz="1400" b="1" dirty="0">
                <a:latin typeface="Sylfaen" panose="010A0502050306030303" pitchFamily="18" charset="0"/>
              </a:rPr>
              <a:t>I</a:t>
            </a:r>
            <a:r>
              <a:rPr lang="ka-GE" sz="1400" b="1" dirty="0">
                <a:latin typeface="Sylfaen" panose="010A0502050306030303" pitchFamily="18" charset="0"/>
              </a:rPr>
              <a:t> კვარტალი</a:t>
            </a:r>
            <a:endParaRPr lang="en-US" sz="1400" b="1" dirty="0">
              <a:latin typeface="Sylfaen" panose="010A0502050306030303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695289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133280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0" y="137160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23325"/>
            <a:ext cx="11585448" cy="84652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>
                <a:latin typeface="Sylfaen" panose="010A0502050306030303" pitchFamily="18" charset="0"/>
              </a:rPr>
              <a:t>საქართველოს ადმინისტრაციულ სამართალდარღვევათა კოდექსის შესაბამისი მუხლებით </a:t>
            </a:r>
            <a:br>
              <a:rPr lang="ka-GE" sz="1600" b="1" dirty="0" smtClean="0">
                <a:latin typeface="Sylfaen" panose="010A0502050306030303" pitchFamily="18" charset="0"/>
              </a:rPr>
            </a:br>
            <a:r>
              <a:rPr lang="ka-GE" sz="1600" b="1" dirty="0" smtClean="0">
                <a:latin typeface="Sylfaen" panose="010A0502050306030303" pitchFamily="18" charset="0"/>
              </a:rPr>
              <a:t>იზოლატორებში მოთავსებულ </a:t>
            </a:r>
            <a:r>
              <a:rPr lang="ka-GE" sz="1600" b="1" dirty="0">
                <a:latin typeface="Sylfaen" panose="010A0502050306030303" pitchFamily="18" charset="0"/>
              </a:rPr>
              <a:t>პირთა </a:t>
            </a:r>
            <a:r>
              <a:rPr lang="ka-GE" sz="1600" b="1" dirty="0" smtClean="0">
                <a:latin typeface="Sylfaen" panose="010A0502050306030303" pitchFamily="18" charset="0"/>
              </a:rPr>
              <a:t>რაოდენობა</a:t>
            </a:r>
            <a:r>
              <a:rPr lang="en-US" sz="1600" b="1" dirty="0" smtClean="0">
                <a:latin typeface="Sylfaen" panose="010A0502050306030303" pitchFamily="18" charset="0"/>
              </a:rPr>
              <a:t/>
            </a:r>
            <a:br>
              <a:rPr lang="en-US" sz="1600" b="1" dirty="0" smtClean="0">
                <a:latin typeface="Sylfaen" panose="010A0502050306030303" pitchFamily="18" charset="0"/>
              </a:rPr>
            </a:br>
            <a:r>
              <a:rPr lang="ka-GE" sz="1600" b="1" dirty="0">
                <a:latin typeface="Sylfaen" panose="010A0502050306030303" pitchFamily="18" charset="0"/>
              </a:rPr>
              <a:t>2025 წლის </a:t>
            </a:r>
            <a:r>
              <a:rPr lang="en-US" sz="1600" dirty="0">
                <a:latin typeface="Sylfaen" panose="010A0502050306030303" pitchFamily="18" charset="0"/>
              </a:rPr>
              <a:t>I</a:t>
            </a:r>
            <a:r>
              <a:rPr lang="ka-GE" sz="1600" b="1" dirty="0">
                <a:latin typeface="Sylfaen" panose="010A0502050306030303" pitchFamily="18" charset="0"/>
              </a:rPr>
              <a:t> </a:t>
            </a:r>
            <a:r>
              <a:rPr lang="ka-GE" sz="1600" b="1" dirty="0" smtClean="0">
                <a:latin typeface="Sylfaen" panose="010A0502050306030303" pitchFamily="18" charset="0"/>
              </a:rPr>
              <a:t>კვარტალ</a:t>
            </a:r>
            <a:r>
              <a:rPr lang="ka-GE" sz="1600" b="1" dirty="0">
                <a:latin typeface="Sylfaen" panose="010A0502050306030303" pitchFamily="18" charset="0"/>
              </a:rPr>
              <a:t>ი</a:t>
            </a:r>
            <a:endParaRPr lang="en-US" sz="1600" b="1" dirty="0">
              <a:latin typeface="Sylfaen" panose="010A0502050306030303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174311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98435" y="122549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63175"/>
            <a:ext cx="11084168" cy="716044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>
                <a:latin typeface="Sylfaen" panose="010A0502050306030303" pitchFamily="18" charset="0"/>
              </a:rPr>
              <a:t>სხეულზე არსებული დაზიანებებით და პრეტენზიით მოთავსებულ პირთა </a:t>
            </a:r>
            <a:r>
              <a:rPr lang="ka-GE" sz="1600" b="1" dirty="0">
                <a:latin typeface="Sylfaen" panose="010A0502050306030303" pitchFamily="18" charset="0"/>
              </a:rPr>
              <a:t>რაოდენობა</a:t>
            </a:r>
            <a:br>
              <a:rPr lang="ka-GE" sz="1600" b="1" dirty="0">
                <a:latin typeface="Sylfaen" panose="010A0502050306030303" pitchFamily="18" charset="0"/>
              </a:rPr>
            </a:br>
            <a:r>
              <a:rPr lang="ka-GE" sz="1600" b="1" dirty="0">
                <a:latin typeface="Sylfaen" panose="010A0502050306030303" pitchFamily="18" charset="0"/>
              </a:rPr>
              <a:t>2025 წლის </a:t>
            </a:r>
            <a:r>
              <a:rPr lang="en-US" sz="1600" b="1" dirty="0">
                <a:latin typeface="Sylfaen" panose="010A0502050306030303" pitchFamily="18" charset="0"/>
              </a:rPr>
              <a:t>I</a:t>
            </a:r>
            <a:r>
              <a:rPr lang="ka-GE" sz="1600" b="1" dirty="0">
                <a:latin typeface="Sylfaen" panose="010A0502050306030303" pitchFamily="18" charset="0"/>
              </a:rPr>
              <a:t> კვარტალი</a:t>
            </a:r>
            <a:endParaRPr lang="en-US" sz="1600" b="1" dirty="0">
              <a:latin typeface="Sylfaen" panose="010A0502050306030303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394401"/>
              </p:ext>
            </p:extLst>
          </p:nvPr>
        </p:nvGraphicFramePr>
        <p:xfrm>
          <a:off x="128680" y="937600"/>
          <a:ext cx="11899922" cy="573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80266" y="6226591"/>
            <a:ext cx="11642103" cy="4475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900" dirty="0"/>
              <a:t>* დაკავებამდე მიღებული დაზიანება - სხეულზე არსებული დაზიანება ან დაზიანების კვალი, რომელიც </a:t>
            </a:r>
            <a:r>
              <a:rPr lang="ka-GE" sz="900" dirty="0" smtClean="0"/>
              <a:t>პიროვნებას, თავისი გადმოცემით, </a:t>
            </a:r>
            <a:r>
              <a:rPr lang="ka-GE" sz="900" dirty="0"/>
              <a:t>მიღებული აქვს დაკავებამდე, მათ </a:t>
            </a:r>
            <a:r>
              <a:rPr lang="ka-GE" sz="900" dirty="0" smtClean="0"/>
              <a:t>შორის, </a:t>
            </a:r>
            <a:r>
              <a:rPr lang="ka-GE" sz="900" dirty="0"/>
              <a:t>რამდენიმე წლით ადრე მიღებული დაზიანებები, პოსტოპერაციული ნაწიბურები და სხვა.</a:t>
            </a:r>
            <a:endParaRPr lang="en-US" sz="1400" b="1" dirty="0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128680" y="70340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150173"/>
            <a:ext cx="11128248" cy="736795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>
                <a:latin typeface="Sylfaen" panose="010A0502050306030303" pitchFamily="18" charset="0"/>
              </a:rPr>
              <a:t>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br>
              <a:rPr lang="ka-GE" sz="1600" b="1" dirty="0" smtClean="0">
                <a:latin typeface="Sylfaen" panose="010A0502050306030303" pitchFamily="18" charset="0"/>
              </a:rPr>
            </a:br>
            <a:r>
              <a:rPr lang="ka-GE" sz="1600" b="1" dirty="0">
                <a:latin typeface="Sylfaen" panose="010A0502050306030303" pitchFamily="18" charset="0"/>
              </a:rPr>
              <a:t>2025 წლის </a:t>
            </a:r>
            <a:r>
              <a:rPr lang="en-US" sz="1600" b="1" dirty="0">
                <a:latin typeface="Sylfaen" panose="010A0502050306030303" pitchFamily="18" charset="0"/>
              </a:rPr>
              <a:t>I </a:t>
            </a:r>
            <a:r>
              <a:rPr lang="ka-GE" sz="1600" b="1" dirty="0">
                <a:latin typeface="Sylfaen" panose="010A0502050306030303" pitchFamily="18" charset="0"/>
              </a:rPr>
              <a:t>კვარტალი</a:t>
            </a:r>
            <a:endParaRPr lang="en-US" sz="1600" b="1" dirty="0">
              <a:latin typeface="Sylfaen" panose="010A0502050306030303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848365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3" t="72223" r="32715" b="3333"/>
          <a:stretch/>
        </p:blipFill>
        <p:spPr bwMode="auto">
          <a:xfrm>
            <a:off x="167052" y="78089"/>
            <a:ext cx="815535" cy="80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597</Words>
  <Application>Microsoft Office PowerPoint</Application>
  <PresentationFormat>Widescreen</PresentationFormat>
  <Paragraphs>380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Sylfaen</vt:lpstr>
      <vt:lpstr>Wingdings</vt:lpstr>
      <vt:lpstr>Office Theme</vt:lpstr>
      <vt:lpstr>საქართველოს შინაგან საქმეთა სამინისტროს   დროებითი მოთავსების უზრუნველყოფის დეპარტამენტი</vt:lpstr>
      <vt:lpstr>2025 წლის I კვარტალში იზოლატორებში სულ მოთავსებულია - 3944 პირი </vt:lpstr>
      <vt:lpstr>   2025 წლის 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2025 წლის 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იზოლატორებში მოთავსებულ პირთა სქესი, ასაკის დიაპაზონი და მოქალაქეობა 2025 წლის I კვარტალი</vt:lpstr>
      <vt:lpstr>„უცხოელთა და მოქალაქეობის არმქონე პირთა სამართლებრივი მდგომარეობის შესახებ“ საქართველოს კანონის 64-ე მუხლისა 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  2025 წლის I კვარტალი</vt:lpstr>
      <vt:lpstr>საქართველოს ადმინისტრაციულ სამართალდარღვევათა კოდექსის შესაბამისი მუხლებით  იზოლატორებში მოთავსებულ პირთა რაოდენობა 2025 წლის I კვარტალი</vt:lpstr>
      <vt:lpstr>სხეულზე არსებული დაზიანებებით და პრეტენზიით მოთავსებულ პირთა რაოდენობა 2025 წლის I კვარტალი</vt:lpstr>
      <vt:lpstr>ადმინისტრაციული წესით დაკავებულ პირთა რაოდენობა, შეფარდებული პატიმრობის დღეების მიხედვით 2025 წლის I კვარტალი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1039</cp:revision>
  <cp:lastPrinted>2024-07-11T13:52:47Z</cp:lastPrinted>
  <dcterms:created xsi:type="dcterms:W3CDTF">2019-01-08T07:29:18Z</dcterms:created>
  <dcterms:modified xsi:type="dcterms:W3CDTF">2025-07-22T08:20:16Z</dcterms:modified>
</cp:coreProperties>
</file>