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83" r:id="rId2"/>
    <p:sldId id="287" r:id="rId3"/>
    <p:sldId id="285" r:id="rId4"/>
    <p:sldId id="286" r:id="rId5"/>
    <p:sldId id="259" r:id="rId6"/>
    <p:sldId id="281" r:id="rId7"/>
    <p:sldId id="271" r:id="rId8"/>
    <p:sldId id="272" r:id="rId9"/>
    <p:sldId id="261" r:id="rId10"/>
    <p:sldId id="284" r:id="rId11"/>
  </p:sldIdLst>
  <p:sldSz cx="12192000" cy="6858000"/>
  <p:notesSz cx="6954838" cy="9247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9" autoAdjust="0"/>
    <p:restoredTop sz="96404" autoAdjust="0"/>
  </p:normalViewPr>
  <p:slideViewPr>
    <p:cSldViewPr snapToGrid="0">
      <p:cViewPr varScale="1">
        <p:scale>
          <a:sx n="115" d="100"/>
          <a:sy n="115" d="100"/>
        </p:scale>
        <p:origin x="7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535181502006419E-2"/>
          <c:y val="6.8176214883539865E-2"/>
          <c:w val="0.92815012275925945"/>
          <c:h val="0.590204877556463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საქართველოს სისხლის სამართლის კოდექსი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81-4F80-A2BE-3D1305D6ED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საქართველოს ადმინისტრაციულ სამართალდარღვევათა კოდექსი             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საქართველოს სამოქალაქო საპროცესო კოდექსის 212-ე მუხლი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7766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126</c:v>
                </c:pt>
                <c:pt idx="1">
                  <c:v>4494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</c:v>
                </c:pt>
                <c:pt idx="1">
                  <c:v>657</c:v>
                </c:pt>
                <c:pt idx="2">
                  <c:v>2824</c:v>
                </c:pt>
                <c:pt idx="3">
                  <c:v>1077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a-GE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ka-GE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4047</c:v>
                </c:pt>
                <c:pt idx="1">
                  <c:v>570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5659983180537054E-2"/>
          <c:y val="3.5029722584378351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6358254671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Sheet1!$B$2:$B$3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ძებნილი პირები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1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F91-4737-84B0-1F1DDC24AEF3}"/>
              </c:ext>
            </c:extLst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78F-473D-B697-C19DE13495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Sheet1!$A$3:$A$19</c:f>
              <c:strCache>
                <c:ptCount val="17"/>
                <c:pt idx="0">
                  <c:v>173</c:v>
                </c:pt>
                <c:pt idx="1">
                  <c:v>166-173</c:v>
                </c:pt>
                <c:pt idx="2">
                  <c:v>116</c:v>
                </c:pt>
                <c:pt idx="3">
                  <c:v>166</c:v>
                </c:pt>
                <c:pt idx="4">
                  <c:v>173¹⁶</c:v>
                </c:pt>
                <c:pt idx="5">
                  <c:v>116-173</c:v>
                </c:pt>
                <c:pt idx="6">
                  <c:v>173-45</c:v>
                </c:pt>
                <c:pt idx="7">
                  <c:v>116-166-173</c:v>
                </c:pt>
                <c:pt idx="8">
                  <c:v>166-173-167</c:v>
                </c:pt>
                <c:pt idx="9">
                  <c:v>166-173-181¹</c:v>
                </c:pt>
                <c:pt idx="10">
                  <c:v>173-181¹</c:v>
                </c:pt>
                <c:pt idx="11">
                  <c:v>173-181¹-45</c:v>
                </c:pt>
                <c:pt idx="12">
                  <c:v>173-174</c:v>
                </c:pt>
                <c:pt idx="13">
                  <c:v>173-174¹</c:v>
                </c:pt>
                <c:pt idx="14">
                  <c:v>121</c:v>
                </c:pt>
                <c:pt idx="15">
                  <c:v>123</c:v>
                </c:pt>
                <c:pt idx="16">
                  <c:v>სულ</c:v>
                </c:pt>
              </c:strCache>
            </c:strRef>
          </c:cat>
          <c:val>
            <c:numRef>
              <c:f>Sheet1!$B$3:$B$19</c:f>
              <c:numCache>
                <c:formatCode>General</c:formatCode>
                <c:ptCount val="17"/>
                <c:pt idx="0">
                  <c:v>397</c:v>
                </c:pt>
                <c:pt idx="1">
                  <c:v>342</c:v>
                </c:pt>
                <c:pt idx="2">
                  <c:v>330</c:v>
                </c:pt>
                <c:pt idx="3">
                  <c:v>69</c:v>
                </c:pt>
                <c:pt idx="4">
                  <c:v>5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  <c:pt idx="16">
                  <c:v>1162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Column12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Sheet1!$A$3:$A$19</c:f>
              <c:strCache>
                <c:ptCount val="17"/>
                <c:pt idx="0">
                  <c:v>173</c:v>
                </c:pt>
                <c:pt idx="1">
                  <c:v>166-173</c:v>
                </c:pt>
                <c:pt idx="2">
                  <c:v>116</c:v>
                </c:pt>
                <c:pt idx="3">
                  <c:v>166</c:v>
                </c:pt>
                <c:pt idx="4">
                  <c:v>173¹⁶</c:v>
                </c:pt>
                <c:pt idx="5">
                  <c:v>116-173</c:v>
                </c:pt>
                <c:pt idx="6">
                  <c:v>173-45</c:v>
                </c:pt>
                <c:pt idx="7">
                  <c:v>116-166-173</c:v>
                </c:pt>
                <c:pt idx="8">
                  <c:v>166-173-167</c:v>
                </c:pt>
                <c:pt idx="9">
                  <c:v>166-173-181¹</c:v>
                </c:pt>
                <c:pt idx="10">
                  <c:v>173-181¹</c:v>
                </c:pt>
                <c:pt idx="11">
                  <c:v>173-181¹-45</c:v>
                </c:pt>
                <c:pt idx="12">
                  <c:v>173-174</c:v>
                </c:pt>
                <c:pt idx="13">
                  <c:v>173-174¹</c:v>
                </c:pt>
                <c:pt idx="14">
                  <c:v>121</c:v>
                </c:pt>
                <c:pt idx="15">
                  <c:v>123</c:v>
                </c:pt>
                <c:pt idx="16">
                  <c:v>სულ</c:v>
                </c:pt>
              </c:strCache>
            </c:strRef>
          </c:cat>
          <c:val>
            <c:numRef>
              <c:f>Sheet1!$C$3:$C$19</c:f>
              <c:numCache>
                <c:formatCode>General</c:formatCode>
                <c:ptCount val="17"/>
              </c:numCache>
            </c:numRef>
          </c:val>
          <c:extLst>
            <c:ext xmlns:c16="http://schemas.microsoft.com/office/drawing/2014/chart" uri="{C3380CC4-5D6E-409C-BE32-E72D297353CC}">
              <c16:uniqueId val="{00000002-48F2-44BB-AE42-0A8CF05F48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2B2-447B-9CAE-EFFC3B185764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F33-450C-A7B6-190884496AC5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5BE-4852-939C-4ED61E4D5F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დაკავებამდე-დაკავებისას-დაკავების შემდეგ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2989</c:v>
                </c:pt>
                <c:pt idx="1">
                  <c:v>2825</c:v>
                </c:pt>
                <c:pt idx="2">
                  <c:v>44</c:v>
                </c:pt>
                <c:pt idx="3">
                  <c:v>37</c:v>
                </c:pt>
                <c:pt idx="4">
                  <c:v>27</c:v>
                </c:pt>
                <c:pt idx="5">
                  <c:v>15</c:v>
                </c:pt>
                <c:pt idx="6">
                  <c:v>17</c:v>
                </c:pt>
                <c:pt idx="7">
                  <c:v>10</c:v>
                </c:pt>
                <c:pt idx="8">
                  <c:v>1</c:v>
                </c:pt>
                <c:pt idx="9">
                  <c:v>8</c:v>
                </c:pt>
                <c:pt idx="10">
                  <c:v>1</c:v>
                </c:pt>
                <c:pt idx="11">
                  <c:v>4</c:v>
                </c:pt>
                <c:pt idx="12">
                  <c:v>93</c:v>
                </c:pt>
                <c:pt idx="1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დაკავებამდე-დაკავებისას-დაკავების შემდეგ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დაკავებამდე-დაკავებისას-დაკავების შემდეგ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დაკავებამდე-დაკავებისას-დაკავების შემდეგ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დაკავებამდე-დაკავებისას</c:v>
                </c:pt>
                <c:pt idx="4">
                  <c:v>დაზიანების წარმომავლობა არ განმარტა</c:v>
                </c:pt>
                <c:pt idx="5">
                  <c:v>დაკავებამდე-არ განმარტა</c:v>
                </c:pt>
                <c:pt idx="6">
                  <c:v>დაკავებამდე - დაკავების შემდეგ</c:v>
                </c:pt>
                <c:pt idx="7">
                  <c:v>დაკავების შემდეგ</c:v>
                </c:pt>
                <c:pt idx="8">
                  <c:v>დაკავებისას - არ განმარტა</c:v>
                </c:pt>
                <c:pt idx="9">
                  <c:v>დაკავებამდე-დაკავებისას-დაკავების შემდეგ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 </c:v>
                </c:pt>
                <c:pt idx="12">
                  <c:v>პრეტენზია პოლიციის თანამშრომლის მიმართ</c:v>
                </c:pt>
                <c:pt idx="13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0FB3-4A2A-B816-8AEDF359E9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Sylfaen" panose="010A0502050306030303" pitchFamily="18" charset="0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17 დღე</c:v>
                </c:pt>
                <c:pt idx="17">
                  <c:v>25 დღე</c:v>
                </c:pt>
                <c:pt idx="18">
                  <c:v>30 დღე</c:v>
                </c:pt>
                <c:pt idx="19">
                  <c:v>60 დღე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493</c:v>
                </c:pt>
                <c:pt idx="1">
                  <c:v>7</c:v>
                </c:pt>
                <c:pt idx="2">
                  <c:v>26</c:v>
                </c:pt>
                <c:pt idx="3">
                  <c:v>25</c:v>
                </c:pt>
                <c:pt idx="4">
                  <c:v>5</c:v>
                </c:pt>
                <c:pt idx="5">
                  <c:v>152</c:v>
                </c:pt>
                <c:pt idx="6">
                  <c:v>5</c:v>
                </c:pt>
                <c:pt idx="7">
                  <c:v>30</c:v>
                </c:pt>
                <c:pt idx="8">
                  <c:v>4</c:v>
                </c:pt>
                <c:pt idx="9">
                  <c:v>0</c:v>
                </c:pt>
                <c:pt idx="10">
                  <c:v>188</c:v>
                </c:pt>
                <c:pt idx="11">
                  <c:v>1</c:v>
                </c:pt>
                <c:pt idx="12">
                  <c:v>16</c:v>
                </c:pt>
                <c:pt idx="13">
                  <c:v>3</c:v>
                </c:pt>
                <c:pt idx="14">
                  <c:v>2</c:v>
                </c:pt>
                <c:pt idx="15">
                  <c:v>22</c:v>
                </c:pt>
                <c:pt idx="16">
                  <c:v>1</c:v>
                </c:pt>
                <c:pt idx="17">
                  <c:v>2</c:v>
                </c:pt>
                <c:pt idx="18">
                  <c:v>3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17 დღე</c:v>
                </c:pt>
                <c:pt idx="17">
                  <c:v>25 დღე</c:v>
                </c:pt>
                <c:pt idx="18">
                  <c:v>30 დღე</c:v>
                </c:pt>
                <c:pt idx="19">
                  <c:v>60 დღე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17 დღე</c:v>
                </c:pt>
                <c:pt idx="17">
                  <c:v>25 დღე</c:v>
                </c:pt>
                <c:pt idx="18">
                  <c:v>30 დღე</c:v>
                </c:pt>
                <c:pt idx="19">
                  <c:v>60 დღე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17 დღე</c:v>
                </c:pt>
                <c:pt idx="17">
                  <c:v>25 დღე</c:v>
                </c:pt>
                <c:pt idx="18">
                  <c:v>30 დღე</c:v>
                </c:pt>
                <c:pt idx="19">
                  <c:v>60 დღე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a-G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Sheet1!$A$2:$A$21</c:f>
              <c:strCache>
                <c:ptCount val="20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  <c:pt idx="16">
                  <c:v>17 დღე</c:v>
                </c:pt>
                <c:pt idx="17">
                  <c:v>25 დღე</c:v>
                </c:pt>
                <c:pt idx="18">
                  <c:v>30 დღე</c:v>
                </c:pt>
                <c:pt idx="19">
                  <c:v>60 დღე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Sylfaen" panose="010A0502050306030303" pitchFamily="18" charset="0"/>
                <a:ea typeface="+mn-ea"/>
                <a:cs typeface="+mn-cs"/>
              </a:defRPr>
            </a:pPr>
            <a:endParaRPr lang="ka-GE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ka-G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396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5700"/>
            <a:ext cx="5548312" cy="3121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5" y="4450208"/>
            <a:ext cx="5563870" cy="3641081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83227"/>
            <a:ext cx="3013763" cy="46396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07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1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79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690" y="2539769"/>
            <a:ext cx="10361420" cy="1982034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/>
              <a:t>საქართველოს შინაგან საქმეთა სამინისტროს  </a:t>
            </a:r>
            <a:br>
              <a:rPr lang="ka-GE" sz="2000" b="1" dirty="0"/>
            </a:br>
            <a:r>
              <a:rPr lang="ka-GE" sz="2000" b="1" dirty="0"/>
              <a:t>დროებითი მოთავსების უზრუნველყოფის დეპარტამენტი</a:t>
            </a:r>
            <a:endParaRPr lang="en-US" sz="2000" b="1" dirty="0"/>
          </a:p>
        </p:txBody>
      </p:sp>
      <p:pic>
        <p:nvPicPr>
          <p:cNvPr id="7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4508841" y="705650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92106" y="4264160"/>
            <a:ext cx="6994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b="1" dirty="0"/>
              <a:t>2025 წლის </a:t>
            </a:r>
            <a:r>
              <a:rPr lang="en-US" b="1" dirty="0">
                <a:latin typeface="Sylfaen" panose="010A0502050306030303" pitchFamily="18" charset="0"/>
              </a:rPr>
              <a:t>II</a:t>
            </a:r>
            <a:r>
              <a:rPr lang="en-US" b="1" dirty="0"/>
              <a:t> </a:t>
            </a:r>
            <a:r>
              <a:rPr lang="ka-GE" b="1" dirty="0"/>
              <a:t>კვარტალი</a:t>
            </a:r>
          </a:p>
          <a:p>
            <a:pPr algn="ctr"/>
            <a:endParaRPr lang="ka-GE" dirty="0"/>
          </a:p>
        </p:txBody>
      </p:sp>
    </p:spTree>
    <p:extLst>
      <p:ext uri="{BB962C8B-B14F-4D97-AF65-F5344CB8AC3E}">
        <p14:creationId xmlns:p14="http://schemas.microsoft.com/office/powerpoint/2010/main" val="3781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5032623" y="2232609"/>
            <a:ext cx="2273774" cy="1962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3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/>
              <a:t>2025 წლის </a:t>
            </a:r>
            <a:r>
              <a:rPr lang="en-US" sz="1600" b="1" dirty="0" smtClean="0">
                <a:latin typeface="Sylfaen" panose="010A0502050306030303" pitchFamily="18" charset="0"/>
              </a:rPr>
              <a:t>II </a:t>
            </a:r>
            <a:r>
              <a:rPr lang="ka-GE" sz="1600" b="1" dirty="0" smtClean="0"/>
              <a:t>კვარტალში</a:t>
            </a:r>
            <a:r>
              <a:rPr lang="en-US" sz="1600" b="1" dirty="0" smtClean="0"/>
              <a:t> </a:t>
            </a:r>
            <a:r>
              <a:rPr lang="ka-GE" sz="1600" b="1" dirty="0"/>
              <a:t>იზოლატორებში სულ მოთავსებულია - </a:t>
            </a:r>
            <a:r>
              <a:rPr lang="en-US" sz="1600" b="1" dirty="0" smtClean="0">
                <a:latin typeface="Sylfaen" panose="010A0502050306030303" pitchFamily="18" charset="0"/>
              </a:rPr>
              <a:t>4620</a:t>
            </a:r>
            <a:r>
              <a:rPr lang="en-US" sz="1600" b="1" dirty="0" smtClean="0"/>
              <a:t> </a:t>
            </a:r>
            <a:r>
              <a:rPr lang="ka-GE" sz="1600" b="1" dirty="0"/>
              <a:t>პირი</a:t>
            </a:r>
            <a:r>
              <a:rPr lang="en-US" sz="1600" b="1" dirty="0"/>
              <a:t/>
            </a:r>
            <a:br>
              <a:rPr lang="en-US" sz="1600" b="1" dirty="0"/>
            </a:b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346804"/>
              </p:ext>
            </p:extLst>
          </p:nvPr>
        </p:nvGraphicFramePr>
        <p:xfrm>
          <a:off x="76200" y="1032119"/>
          <a:ext cx="11684251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-3372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096634"/>
              </p:ext>
            </p:extLst>
          </p:nvPr>
        </p:nvGraphicFramePr>
        <p:xfrm>
          <a:off x="389965" y="4773706"/>
          <a:ext cx="11019819" cy="1623903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998800">
                  <a:extLst>
                    <a:ext uri="{9D8B030D-6E8A-4147-A177-3AD203B41FA5}">
                      <a16:colId xmlns:a16="http://schemas.microsoft.com/office/drawing/2014/main" val="1711477163"/>
                    </a:ext>
                  </a:extLst>
                </a:gridCol>
                <a:gridCol w="4021019">
                  <a:extLst>
                    <a:ext uri="{9D8B030D-6E8A-4147-A177-3AD203B41FA5}">
                      <a16:colId xmlns:a16="http://schemas.microsoft.com/office/drawing/2014/main" val="3489416449"/>
                    </a:ext>
                  </a:extLst>
                </a:gridCol>
              </a:tblGrid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/>
                        </a:buClr>
                        <a:buSzPct val="13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სისხლის სამართლის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3418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3566422"/>
                  </a:ext>
                </a:extLst>
              </a:tr>
              <a:tr h="4193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ადმინისტრაციულ სამართალდარღვევათა კოდექსი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1162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5188089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FFF00"/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მიგრანტი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733151"/>
                  </a:ext>
                </a:extLst>
              </a:tr>
              <a:tr h="401521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Wingdings" panose="05000000000000000000" pitchFamily="2" charset="2"/>
                        <a:buChar char="§"/>
                      </a:pPr>
                      <a:r>
                        <a:rPr lang="ka-GE" sz="1400" b="0" dirty="0" smtClean="0"/>
                        <a:t>საქართველოს სამოქალაქო საპროცესო კოდექსის 212-ე მუხლი</a:t>
                      </a:r>
                      <a:endParaRPr lang="en-US" sz="1400" b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98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49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>
                <a:latin typeface="Sylfaen" panose="010A0502050306030303" pitchFamily="18" charset="0"/>
              </a:rPr>
              <a:t>2025</a:t>
            </a:r>
            <a:r>
              <a:rPr lang="en-US" sz="1200" b="1" dirty="0">
                <a:latin typeface="Sylfaen" panose="010A0502050306030303" pitchFamily="18" charset="0"/>
              </a:rPr>
              <a:t> </a:t>
            </a:r>
            <a:r>
              <a:rPr lang="ka-GE" sz="1200" b="1" dirty="0">
                <a:latin typeface="Sylfaen" panose="010A0502050306030303" pitchFamily="18" charset="0"/>
              </a:rPr>
              <a:t>წლის </a:t>
            </a:r>
            <a:r>
              <a:rPr lang="en-US" sz="1200" b="1" dirty="0">
                <a:latin typeface="Sylfaen" panose="010A0502050306030303" pitchFamily="18" charset="0"/>
              </a:rPr>
              <a:t>II </a:t>
            </a:r>
            <a:r>
              <a:rPr lang="ka-GE" sz="1200" b="1" dirty="0">
                <a:latin typeface="Sylfaen" panose="010A0502050306030303" pitchFamily="18" charset="0"/>
              </a:rPr>
              <a:t>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>
              <a:latin typeface="Sylfaen" panose="010A0502050306030303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5216542"/>
              </p:ext>
            </p:extLst>
          </p:nvPr>
        </p:nvGraphicFramePr>
        <p:xfrm>
          <a:off x="896471" y="390807"/>
          <a:ext cx="2980585" cy="6503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8434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25-108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09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11¹-108-151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120-126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120-236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118-126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2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126-126¹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126¹-11¹-144³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126¹-115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059018"/>
              </p:ext>
            </p:extLst>
          </p:nvPr>
        </p:nvGraphicFramePr>
        <p:xfrm>
          <a:off x="4777965" y="383457"/>
          <a:ext cx="2928141" cy="6494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1838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126-187-353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11¹-126¹-140-151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11¹-126¹151-187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11¹-126¹-151-353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128-276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128-273-276-381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141-151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141-157¹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143-181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143-372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144³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150¹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11¹-150¹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4742432"/>
              </p:ext>
            </p:extLst>
          </p:nvPr>
        </p:nvGraphicFramePr>
        <p:xfrm>
          <a:off x="8753319" y="390806"/>
          <a:ext cx="2960145" cy="647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665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151-151¹-187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19-151-177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151-177-185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11¹-151-187-381¹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3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19-137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19-137-236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160-187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11¹-160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160-187-225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19-177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177-353¹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177-286¹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178-333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179-185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4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179-236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180-186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70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473"/>
            <a:ext cx="12192000" cy="367552"/>
          </a:xfrm>
          <a:noFill/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b="1" dirty="0">
                <a:latin typeface="Sylfaen" panose="010A0502050306030303" pitchFamily="18" charset="0"/>
              </a:rPr>
              <a:t>   </a:t>
            </a:r>
            <a:r>
              <a:rPr lang="ka-GE" sz="1200" b="1" dirty="0"/>
              <a:t>2025</a:t>
            </a:r>
            <a:r>
              <a:rPr lang="en-US" sz="1200" b="1" dirty="0"/>
              <a:t> </a:t>
            </a:r>
            <a:r>
              <a:rPr lang="ka-GE" sz="1200" b="1" dirty="0"/>
              <a:t>წლის </a:t>
            </a:r>
            <a:r>
              <a:rPr lang="en-US" sz="1200" b="1" dirty="0">
                <a:latin typeface="Sylfaen" panose="010A0502050306030303" pitchFamily="18" charset="0"/>
              </a:rPr>
              <a:t>II </a:t>
            </a:r>
            <a:r>
              <a:rPr lang="ka-GE" sz="1200" b="1" dirty="0"/>
              <a:t>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097265"/>
              </p:ext>
            </p:extLst>
          </p:nvPr>
        </p:nvGraphicFramePr>
        <p:xfrm>
          <a:off x="896471" y="390807"/>
          <a:ext cx="2980585" cy="6503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8434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180-182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209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180-210-218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181-187-236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182-210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187-236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11¹-187-381¹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200-214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210-198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214-236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26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214-260-262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221-362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223³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236-237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26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39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236-344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751516"/>
              </p:ext>
            </p:extLst>
          </p:nvPr>
        </p:nvGraphicFramePr>
        <p:xfrm>
          <a:off x="4777965" y="383457"/>
          <a:ext cx="2928141" cy="654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1838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239-353¹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260-261-262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22576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260-260³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19-260-260³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260³-273¹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19-260³-273¹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18-260³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18-260-273¹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2030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18-273¹-19-260³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261-260-260³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63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655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30092"/>
              </p:ext>
            </p:extLst>
          </p:nvPr>
        </p:nvGraphicFramePr>
        <p:xfrm>
          <a:off x="8753319" y="390806"/>
          <a:ext cx="2960145" cy="6477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06659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287¹-303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286¹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286²-180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344¹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83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19-344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19-344¹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19-344-25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19-344-362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19-344-353¹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353¹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365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370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370-376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373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11¹-381¹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352²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Sylfaen" panose="010A050205030603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ylfaen" panose="010A0502050306030303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94781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448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45239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/>
              <a:t>2025 წლის</a:t>
            </a:r>
            <a:r>
              <a:rPr lang="en-US" sz="1400" b="1" dirty="0"/>
              <a:t> </a:t>
            </a:r>
            <a:r>
              <a:rPr lang="en-US" sz="1400" b="1" dirty="0">
                <a:latin typeface="Sylfaen" panose="010A0502050306030303" pitchFamily="18" charset="0"/>
              </a:rPr>
              <a:t>II </a:t>
            </a:r>
            <a:r>
              <a:rPr lang="ka-GE" sz="1400" b="1" dirty="0"/>
              <a:t>კვარტალში იზოლატორებში მოთავსებულ პირთა სქესი, ასაკის დიაპაზონი და მოქალაქეობა</a:t>
            </a:r>
            <a:endParaRPr lang="en-US" sz="1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4384065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1692579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2323597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" y="137160"/>
            <a:ext cx="11768327" cy="965395"/>
          </a:xfrm>
        </p:spPr>
        <p:txBody>
          <a:bodyPr>
            <a:noAutofit/>
          </a:bodyPr>
          <a:lstStyle/>
          <a:p>
            <a:pPr algn="ctr"/>
            <a:r>
              <a:rPr lang="ka-GE" sz="1400" b="1" dirty="0">
                <a:latin typeface="+mn-lt"/>
              </a:rPr>
              <a:t>2025 წლის </a:t>
            </a:r>
            <a:r>
              <a:rPr lang="en-US" sz="1400" b="1" dirty="0">
                <a:latin typeface="Sylfaen" panose="010A0502050306030303" pitchFamily="18" charset="0"/>
              </a:rPr>
              <a:t>II</a:t>
            </a:r>
            <a:r>
              <a:rPr lang="ka-GE" sz="1400" b="1" dirty="0">
                <a:latin typeface="+mn-lt"/>
              </a:rPr>
              <a:t> 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</a:t>
            </a:r>
            <a:r>
              <a:rPr lang="en-US" sz="1400" b="1" dirty="0">
                <a:latin typeface="+mn-lt"/>
              </a:rPr>
              <a:t> </a:t>
            </a:r>
            <a:br>
              <a:rPr lang="en-US" sz="1400" b="1" dirty="0">
                <a:latin typeface="+mn-lt"/>
              </a:rPr>
            </a:br>
            <a:r>
              <a:rPr lang="ka-GE" sz="1400" b="1" dirty="0">
                <a:latin typeface="+mn-lt"/>
              </a:rPr>
              <a:t>64</a:t>
            </a:r>
            <a:r>
              <a:rPr lang="en-US" sz="1400" b="1" dirty="0">
                <a:latin typeface="+mn-lt"/>
              </a:rPr>
              <a:t>-</a:t>
            </a:r>
            <a:r>
              <a:rPr lang="ka-GE" sz="1400" b="1" dirty="0">
                <a:latin typeface="+mn-lt"/>
              </a:rPr>
              <a:t>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a:t>
            </a:r>
            <a:endParaRPr lang="en-US" sz="14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398411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813201"/>
              </p:ext>
            </p:extLst>
          </p:nvPr>
        </p:nvGraphicFramePr>
        <p:xfrm>
          <a:off x="5943600" y="1239715"/>
          <a:ext cx="6104794" cy="5516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191379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47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720" y="36127"/>
            <a:ext cx="10030968" cy="846523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/>
              <a:t>2025 წლის </a:t>
            </a:r>
            <a:r>
              <a:rPr lang="en-US" sz="1400" b="1" dirty="0">
                <a:latin typeface="Sylfaen" panose="010A0502050306030303" pitchFamily="18" charset="0"/>
              </a:rPr>
              <a:t>II</a:t>
            </a:r>
            <a:r>
              <a:rPr lang="ka-GE" sz="1400" b="1" dirty="0" smtClean="0"/>
              <a:t> </a:t>
            </a:r>
            <a:r>
              <a:rPr lang="ka-GE" sz="1400" b="1" dirty="0"/>
              <a:t>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523685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716044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/>
              <a:t>2025 წლის </a:t>
            </a:r>
            <a:r>
              <a:rPr lang="en-US" sz="1400" b="1" dirty="0">
                <a:latin typeface="Sylfaen" panose="010A0502050306030303" pitchFamily="18" charset="0"/>
              </a:rPr>
              <a:t>II</a:t>
            </a:r>
            <a:r>
              <a:rPr lang="ka-GE" sz="1400" b="1" dirty="0"/>
              <a:t> კვარტალში </a:t>
            </a:r>
            <a:r>
              <a:rPr lang="ka-GE" sz="1400" b="1" dirty="0">
                <a:latin typeface="+mn-lt"/>
              </a:rPr>
              <a:t>სხეულზე</a:t>
            </a:r>
            <a:r>
              <a:rPr lang="ka-GE" sz="1400" b="1" dirty="0"/>
              <a:t> არსებული დაზიანებებით და პრეტენზიით მოთავსებულ პირთა რაოდენობა</a:t>
            </a:r>
            <a:endParaRPr lang="en-US" sz="14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153904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219456" y="6580094"/>
            <a:ext cx="11649456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პიროვნებას, თავისი გადმოცემით, მიღებული აქვს დაკავებამდე, მათ შორის, რამდენიმე წლით ადრე მიღებული დაზიანებები, პოსტოპერაციული </a:t>
            </a:r>
            <a:r>
              <a:rPr lang="ka-GE" sz="800" dirty="0">
                <a:latin typeface="+mn-lt"/>
              </a:rPr>
              <a:t>ნაწიბურები</a:t>
            </a:r>
            <a:r>
              <a:rPr lang="ka-GE" sz="800" dirty="0"/>
              <a:t> და სხვა.</a:t>
            </a:r>
            <a:endParaRPr lang="en-US" sz="1200" b="1" dirty="0"/>
          </a:p>
        </p:txBody>
      </p:sp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835" y="72927"/>
            <a:ext cx="11128248" cy="736795"/>
          </a:xfrm>
        </p:spPr>
        <p:txBody>
          <a:bodyPr>
            <a:normAutofit/>
          </a:bodyPr>
          <a:lstStyle/>
          <a:p>
            <a:pPr algn="ctr"/>
            <a:r>
              <a:rPr lang="ka-GE" sz="1400" b="1" dirty="0">
                <a:latin typeface="+mn-lt"/>
              </a:rPr>
              <a:t>2025 წლის </a:t>
            </a:r>
            <a:r>
              <a:rPr lang="en-US" sz="1400" b="1" dirty="0">
                <a:latin typeface="Sylfaen" panose="010A0502050306030303" pitchFamily="18" charset="0"/>
              </a:rPr>
              <a:t>II</a:t>
            </a:r>
            <a:r>
              <a:rPr lang="en-US" sz="1400" b="1" dirty="0">
                <a:latin typeface="+mn-lt"/>
              </a:rPr>
              <a:t> </a:t>
            </a:r>
            <a:r>
              <a:rPr lang="ka-GE" sz="1400" b="1" dirty="0">
                <a:latin typeface="+mn-lt"/>
              </a:rPr>
              <a:t>კვარტალში ადმინისტრაციული წესით დაკავებულ პირთა რაოდენობა, შეფარდებული პატიმრობის დღეების მიხედვით</a:t>
            </a:r>
            <a:endParaRPr lang="en-US" sz="1400" b="1" dirty="0">
              <a:latin typeface="+mn-lt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886443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7228</TotalTime>
  <Words>604</Words>
  <Application>Microsoft Office PowerPoint</Application>
  <PresentationFormat>Widescreen</PresentationFormat>
  <Paragraphs>422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Sylfaen</vt:lpstr>
      <vt:lpstr>Wingdings</vt:lpstr>
      <vt:lpstr>Office Theme</vt:lpstr>
      <vt:lpstr>საქართველოს შინაგან საქმეთა სამინისტროს   დროებითი მოთავსების უზრუნველყოფის დეპარტამენტი</vt:lpstr>
      <vt:lpstr>2025 წლის II კვარტალში იზოლატორებში სულ მოთავსებულია - 4620 პირი </vt:lpstr>
      <vt:lpstr>   2025 წლის II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2025 წლის II კვარტალში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2025 წლის II კვარტალში იზოლატორებში მოთავსებულ პირთა სქესი, ასაკის დიაპაზონი და მოქალაქეობა</vt:lpstr>
      <vt:lpstr>2025 წლის II კვარტალში „უცხოელთა და მოქალაქეობის არმქონე პირთა სამართლებრივი მდგომარეობის შესახებ“ საქართველოს კანონის 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2025 წლის II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2025 წლის II კვარტალში სხეულზე არსებული დაზიანებებით და პრეტენზიით მოთავსებულ პირთა რაოდენობა</vt:lpstr>
      <vt:lpstr>2025 წლის II კვარტალში ადმინისტრაციული წესით დაკავებულ პირთა რაოდენობა, შეფარდებული პატიმრობის დღეების მიხედვით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natia oshkhereli</cp:lastModifiedBy>
  <cp:revision>1086</cp:revision>
  <cp:lastPrinted>2024-07-11T13:52:47Z</cp:lastPrinted>
  <dcterms:created xsi:type="dcterms:W3CDTF">2019-01-08T07:29:18Z</dcterms:created>
  <dcterms:modified xsi:type="dcterms:W3CDTF">2025-07-22T07:57:39Z</dcterms:modified>
</cp:coreProperties>
</file>